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9" r:id="rId5"/>
    <p:sldId id="266" r:id="rId6"/>
    <p:sldId id="269" r:id="rId7"/>
    <p:sldId id="270" r:id="rId8"/>
    <p:sldId id="271" r:id="rId9"/>
    <p:sldId id="267" r:id="rId10"/>
    <p:sldId id="272" r:id="rId11"/>
    <p:sldId id="273" r:id="rId12"/>
    <p:sldId id="274" r:id="rId13"/>
  </p:sldIdLst>
  <p:sldSz cx="9144000" cy="6858000" type="screen4x3"/>
  <p:notesSz cx="6807200" cy="9939338"/>
  <p:defaultTextStyle>
    <a:defPPr>
      <a:defRPr lang="en-AU"/>
    </a:defPPr>
    <a:lvl1pPr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1547"/>
    <a:srgbClr val="D50032"/>
    <a:srgbClr val="007B4B"/>
    <a:srgbClr val="DA372E"/>
    <a:srgbClr val="008950"/>
    <a:srgbClr val="808080"/>
    <a:srgbClr val="000000"/>
    <a:srgbClr val="5A8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CAAFAE-D2A2-4ABA-AA04-965E345A4541}" v="44" dt="2021-06-28T01:58:13.151"/>
    <p1510:client id="{E6131AA1-628D-46BA-A54C-3CBA1FEC195B}" v="9" dt="2021-06-28T23:49:16.058"/>
    <p1510:client id="{F8DD8D8D-3291-452C-93D1-F0E3BF32CC0C}" v="7" dt="2021-06-28T02:04:31.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25A90454-85BA-493A-BA3E-F711A59E8B2C}" type="datetimeFigureOut">
              <a:rPr lang="en-AU"/>
              <a:pPr>
                <a:defRPr/>
              </a:pPr>
              <a:t>5/07/2021</a:t>
            </a:fld>
            <a:endParaRPr lang="en-AU"/>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F58857F-D224-4C62-AA37-1E7B45A8EF96}" type="slidenum">
              <a:rPr lang="en-AU" altLang="en-US"/>
              <a:pPr/>
              <a:t>‹#›</a:t>
            </a:fld>
            <a:endParaRPr lang="en-AU" altLang="en-US"/>
          </a:p>
        </p:txBody>
      </p:sp>
    </p:spTree>
    <p:extLst>
      <p:ext uri="{BB962C8B-B14F-4D97-AF65-F5344CB8AC3E}">
        <p14:creationId xmlns:p14="http://schemas.microsoft.com/office/powerpoint/2010/main" val="6676631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fld id="{9C5B2774-5215-46F4-A25B-E2D61B57BE39}" type="slidenum">
              <a:rPr lang="en-AU" altLang="en-US"/>
              <a:pPr/>
              <a:t>1</a:t>
            </a:fld>
            <a:endParaRPr lang="en-AU"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0" i="0" u="none" strike="noStrike" kern="1200" baseline="0">
                <a:solidFill>
                  <a:schemeClr val="tx1"/>
                </a:solidFill>
                <a:latin typeface="+mn-lt"/>
                <a:ea typeface="+mn-ea"/>
                <a:cs typeface="+mn-cs"/>
              </a:rPr>
              <a:t>Total number of Chinese specific aged care facilities in Victoria - 3</a:t>
            </a:r>
          </a:p>
          <a:p>
            <a:pPr rtl="0"/>
            <a:r>
              <a:rPr lang="en-AU" sz="1200" b="0" i="0" u="none" strike="noStrike" kern="1200" baseline="0">
                <a:solidFill>
                  <a:schemeClr val="tx1"/>
                </a:solidFill>
                <a:latin typeface="+mn-lt"/>
                <a:ea typeface="+mn-ea"/>
                <a:cs typeface="+mn-cs"/>
              </a:rPr>
              <a:t>Total number of Chinese specific aged care places in Victoria - 198  as of June 2016 (Aged Care Services List)</a:t>
            </a:r>
          </a:p>
          <a:p>
            <a:pPr rtl="0"/>
            <a:r>
              <a:rPr lang="en-AU" sz="1200" b="0" i="0" u="none" strike="noStrike" kern="1200" baseline="0">
                <a:solidFill>
                  <a:schemeClr val="tx1"/>
                </a:solidFill>
                <a:latin typeface="+mn-lt"/>
                <a:ea typeface="+mn-ea"/>
                <a:cs typeface="+mn-cs"/>
              </a:rPr>
              <a:t>Total number of Chinese born persons aged 60 years and over in Victoria in 2011 - 15,460 ( ABS Census data - for persons with a country of birth of China, Hong Kong or Macau)</a:t>
            </a:r>
          </a:p>
          <a:p>
            <a:pPr rtl="0"/>
            <a:r>
              <a:rPr lang="en-AU" sz="1200" b="0" i="0" u="none" strike="noStrike" kern="1200" baseline="0">
                <a:solidFill>
                  <a:schemeClr val="tx1"/>
                </a:solidFill>
                <a:latin typeface="+mn-lt"/>
                <a:ea typeface="+mn-ea"/>
                <a:cs typeface="+mn-cs"/>
              </a:rPr>
              <a:t>Total number of Chinese born persons aged 60 years and over in Victoria in 2006 - 10,760 ( ABS Census data  - for persons with a country of birth of China, Hong Kong or Macau)</a:t>
            </a:r>
          </a:p>
          <a:p>
            <a:pPr rtl="0"/>
            <a:r>
              <a:rPr lang="en-AU" sz="1200" b="0" i="0" u="none" strike="noStrike" kern="1200" baseline="0">
                <a:solidFill>
                  <a:schemeClr val="tx1"/>
                </a:solidFill>
                <a:latin typeface="+mn-lt"/>
                <a:ea typeface="+mn-ea"/>
                <a:cs typeface="+mn-cs"/>
              </a:rPr>
              <a:t>% increase in the number of Chinese born persons aged 60 years and over in Victoria between 2006 and 2011 - 44%</a:t>
            </a:r>
          </a:p>
          <a:p>
            <a:pPr rtl="0"/>
            <a:endParaRPr lang="en-AU" sz="1200" b="0" i="0" u="none" strike="noStrike" kern="1200" baseline="0">
              <a:solidFill>
                <a:schemeClr val="tx1"/>
              </a:solidFill>
              <a:latin typeface="+mn-lt"/>
              <a:ea typeface="+mn-ea"/>
              <a:cs typeface="+mn-cs"/>
            </a:endParaRPr>
          </a:p>
          <a:p>
            <a:endParaRPr lang="en-AU" sz="1200" kern="1200">
              <a:solidFill>
                <a:schemeClr val="tx1"/>
              </a:solidFill>
              <a:effectLst/>
              <a:latin typeface="+mn-lt"/>
              <a:ea typeface="+mn-ea"/>
              <a:cs typeface="+mn-cs"/>
            </a:endParaRPr>
          </a:p>
          <a:p>
            <a:pPr marL="0" marR="0" lvl="2" indent="0" algn="l" defTabSz="914400" rtl="0" eaLnBrk="0" fontAlgn="base" latinLnBrk="0" hangingPunct="0">
              <a:lnSpc>
                <a:spcPct val="100000"/>
              </a:lnSpc>
              <a:spcBef>
                <a:spcPct val="30000"/>
              </a:spcBef>
              <a:spcAft>
                <a:spcPct val="0"/>
              </a:spcAft>
              <a:buClrTx/>
              <a:buSzTx/>
              <a:buFontTx/>
              <a:buNone/>
              <a:tabLst/>
              <a:defRPr/>
            </a:pPr>
            <a:r>
              <a:rPr lang="en-AU"/>
              <a:t>Earlier this year, the government consulted with representatives from the Chinese community in collaboration with the Victorian Multicultural Commission to find out about the community’s views and preferences. </a:t>
            </a:r>
          </a:p>
          <a:p>
            <a:endParaRPr lang="en-AU"/>
          </a:p>
        </p:txBody>
      </p:sp>
      <p:sp>
        <p:nvSpPr>
          <p:cNvPr id="4" name="Slide Number Placeholder 3"/>
          <p:cNvSpPr>
            <a:spLocks noGrp="1"/>
          </p:cNvSpPr>
          <p:nvPr>
            <p:ph type="sldNum" sz="quarter" idx="10"/>
          </p:nvPr>
        </p:nvSpPr>
        <p:spPr/>
        <p:txBody>
          <a:bodyPr/>
          <a:lstStyle/>
          <a:p>
            <a:fld id="{4F58857F-D224-4C62-AA37-1E7B45A8EF96}" type="slidenum">
              <a:rPr lang="en-AU" altLang="en-US" smtClean="0"/>
              <a:pPr/>
              <a:t>2</a:t>
            </a:fld>
            <a:endParaRPr lang="en-AU" altLang="en-US"/>
          </a:p>
        </p:txBody>
      </p:sp>
    </p:spTree>
    <p:extLst>
      <p:ext uri="{BB962C8B-B14F-4D97-AF65-F5344CB8AC3E}">
        <p14:creationId xmlns:p14="http://schemas.microsoft.com/office/powerpoint/2010/main" val="874924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sz="1200" kern="1200">
                <a:solidFill>
                  <a:schemeClr val="tx1"/>
                </a:solidFill>
                <a:effectLst/>
                <a:latin typeface="+mn-lt"/>
                <a:ea typeface="+mn-ea"/>
                <a:cs typeface="+mn-cs"/>
              </a:rPr>
              <a:t>Although residential aged care is funded and regulated by the Commonwealth Government under the </a:t>
            </a:r>
            <a:r>
              <a:rPr lang="en-AU" sz="1200" i="1" kern="1200">
                <a:solidFill>
                  <a:schemeClr val="tx1"/>
                </a:solidFill>
                <a:effectLst/>
                <a:latin typeface="+mn-lt"/>
                <a:ea typeface="+mn-ea"/>
                <a:cs typeface="+mn-cs"/>
              </a:rPr>
              <a:t>Aged Care Act 1997, </a:t>
            </a:r>
            <a:r>
              <a:rPr lang="en-AU" sz="1200" kern="1200">
                <a:solidFill>
                  <a:schemeClr val="tx1"/>
                </a:solidFill>
                <a:effectLst/>
                <a:latin typeface="+mn-lt"/>
                <a:ea typeface="+mn-ea"/>
                <a:cs typeface="+mn-cs"/>
              </a:rPr>
              <a:t>the Victorian Government wants to work with the Chinese community to help ensure their aged care needs are met.</a:t>
            </a:r>
          </a:p>
        </p:txBody>
      </p:sp>
      <p:sp>
        <p:nvSpPr>
          <p:cNvPr id="4" name="Slide Number Placeholder 3"/>
          <p:cNvSpPr>
            <a:spLocks noGrp="1"/>
          </p:cNvSpPr>
          <p:nvPr>
            <p:ph type="sldNum" sz="quarter" idx="10"/>
          </p:nvPr>
        </p:nvSpPr>
        <p:spPr/>
        <p:txBody>
          <a:bodyPr/>
          <a:lstStyle/>
          <a:p>
            <a:fld id="{4F58857F-D224-4C62-AA37-1E7B45A8EF96}" type="slidenum">
              <a:rPr lang="en-AU" altLang="en-US" smtClean="0"/>
              <a:pPr/>
              <a:t>4</a:t>
            </a:fld>
            <a:endParaRPr lang="en-AU" altLang="en-US"/>
          </a:p>
        </p:txBody>
      </p:sp>
    </p:spTree>
    <p:extLst>
      <p:ext uri="{BB962C8B-B14F-4D97-AF65-F5344CB8AC3E}">
        <p14:creationId xmlns:p14="http://schemas.microsoft.com/office/powerpoint/2010/main" val="146909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sz="1200" b="0">
                <a:solidFill>
                  <a:schemeClr val="tx1"/>
                </a:solidFill>
                <a:cs typeface="+mn-cs"/>
              </a:rPr>
              <a:t>Experience demonstrates that a lease is acceptable as security for lending.</a:t>
            </a:r>
          </a:p>
          <a:p>
            <a:endParaRPr lang="en-AU"/>
          </a:p>
        </p:txBody>
      </p:sp>
      <p:sp>
        <p:nvSpPr>
          <p:cNvPr id="4" name="Slide Number Placeholder 3"/>
          <p:cNvSpPr>
            <a:spLocks noGrp="1"/>
          </p:cNvSpPr>
          <p:nvPr>
            <p:ph type="sldNum" sz="quarter" idx="10"/>
          </p:nvPr>
        </p:nvSpPr>
        <p:spPr/>
        <p:txBody>
          <a:bodyPr/>
          <a:lstStyle/>
          <a:p>
            <a:fld id="{4F58857F-D224-4C62-AA37-1E7B45A8EF96}" type="slidenum">
              <a:rPr lang="en-AU" altLang="en-US" smtClean="0"/>
              <a:pPr/>
              <a:t>5</a:t>
            </a:fld>
            <a:endParaRPr lang="en-AU" altLang="en-US"/>
          </a:p>
        </p:txBody>
      </p:sp>
    </p:spTree>
    <p:extLst>
      <p:ext uri="{BB962C8B-B14F-4D97-AF65-F5344CB8AC3E}">
        <p14:creationId xmlns:p14="http://schemas.microsoft.com/office/powerpoint/2010/main" val="146909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a:solidFill>
                  <a:schemeClr val="tx1"/>
                </a:solidFill>
                <a:effectLst/>
                <a:latin typeface="+mn-lt"/>
                <a:ea typeface="+mn-ea"/>
                <a:cs typeface="+mn-cs"/>
              </a:rPr>
              <a:t>This call for Expressions of Interest (EOI) is intended to determine the interest in and capacity of not‑for‑profit organisations to develop a project. Please note that no commitment to proceeding to further steps has yet been made and the department therefore reserves the right to discontinue the process at any stage, at its sole discretion.</a:t>
            </a:r>
          </a:p>
          <a:p>
            <a:endParaRPr lang="en-AU"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58857F-D224-4C62-AA37-1E7B45A8EF96}" type="slidenum">
              <a:rPr lang="en-AU" altLang="en-US" smtClean="0"/>
              <a:pPr/>
              <a:t>6</a:t>
            </a:fld>
            <a:endParaRPr lang="en-AU" altLang="en-US"/>
          </a:p>
        </p:txBody>
      </p:sp>
    </p:spTree>
    <p:extLst>
      <p:ext uri="{BB962C8B-B14F-4D97-AF65-F5344CB8AC3E}">
        <p14:creationId xmlns:p14="http://schemas.microsoft.com/office/powerpoint/2010/main" val="2349250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a:solidFill>
                  <a:schemeClr val="tx1"/>
                </a:solidFill>
                <a:effectLst/>
                <a:latin typeface="+mn-lt"/>
                <a:ea typeface="+mn-ea"/>
                <a:cs typeface="+mn-cs"/>
              </a:rPr>
              <a:t>This call for Expressions of Interest (EOI) is intended to determine the interest in and capacity of not‑for‑profit organisations to develop a project. Please note that no commitment to proceeding to further steps has yet been made and the department therefore reserves the right to discontinue the process at any stage, at its sole discretion.</a:t>
            </a:r>
          </a:p>
          <a:p>
            <a:endParaRPr lang="en-AU" sz="1200" kern="1200">
              <a:solidFill>
                <a:schemeClr val="tx1"/>
              </a:solidFill>
              <a:effectLst/>
              <a:latin typeface="+mn-lt"/>
              <a:ea typeface="+mn-ea"/>
              <a:cs typeface="+mn-cs"/>
            </a:endParaRPr>
          </a:p>
          <a:p>
            <a:r>
              <a:rPr lang="en-AU" sz="1200" kern="1200">
                <a:solidFill>
                  <a:schemeClr val="tx1"/>
                </a:solidFill>
                <a:effectLst/>
                <a:latin typeface="+mn-lt"/>
                <a:ea typeface="+mn-ea"/>
                <a:cs typeface="+mn-cs"/>
              </a:rPr>
              <a:t>The Department of Health and Human Services may at a later date request organisations that have submitted an Expression of Interest to submit a detailed proposal for the development and operation of an aged care initiative with assistance from the Victorian Government in the form of a concessional lease of land.</a:t>
            </a:r>
            <a:endParaRPr lang="en-AU"/>
          </a:p>
        </p:txBody>
      </p:sp>
      <p:sp>
        <p:nvSpPr>
          <p:cNvPr id="4" name="Slide Number Placeholder 3"/>
          <p:cNvSpPr>
            <a:spLocks noGrp="1"/>
          </p:cNvSpPr>
          <p:nvPr>
            <p:ph type="sldNum" sz="quarter" idx="10"/>
          </p:nvPr>
        </p:nvSpPr>
        <p:spPr/>
        <p:txBody>
          <a:bodyPr/>
          <a:lstStyle/>
          <a:p>
            <a:fld id="{4F58857F-D224-4C62-AA37-1E7B45A8EF96}" type="slidenum">
              <a:rPr lang="en-AU" altLang="en-US" smtClean="0"/>
              <a:pPr/>
              <a:t>7</a:t>
            </a:fld>
            <a:endParaRPr lang="en-AU" altLang="en-US"/>
          </a:p>
        </p:txBody>
      </p:sp>
    </p:spTree>
    <p:extLst>
      <p:ext uri="{BB962C8B-B14F-4D97-AF65-F5344CB8AC3E}">
        <p14:creationId xmlns:p14="http://schemas.microsoft.com/office/powerpoint/2010/main" val="2349250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48093"/>
            <a:ext cx="6513072" cy="1577163"/>
          </a:xfrm>
        </p:spPr>
        <p:txBody>
          <a:bodyPr anchor="b">
            <a:noAutofit/>
          </a:bodyPr>
          <a:lstStyle>
            <a:lvl1pPr>
              <a:defRPr sz="3200" baseline="0">
                <a:solidFill>
                  <a:schemeClr val="bg1"/>
                </a:solidFill>
              </a:defRPr>
            </a:lvl1pPr>
          </a:lstStyle>
          <a:p>
            <a:r>
              <a:rPr lang="en-US"/>
              <a:t>Click to edit Master title style</a:t>
            </a:r>
          </a:p>
        </p:txBody>
      </p:sp>
      <p:sp>
        <p:nvSpPr>
          <p:cNvPr id="3" name="Subtitle 2"/>
          <p:cNvSpPr>
            <a:spLocks noGrp="1"/>
          </p:cNvSpPr>
          <p:nvPr>
            <p:ph type="subTitle" idx="1"/>
          </p:nvPr>
        </p:nvSpPr>
        <p:spPr>
          <a:xfrm>
            <a:off x="540000" y="2291907"/>
            <a:ext cx="7171440" cy="3153320"/>
          </a:xfrm>
        </p:spPr>
        <p:txBody>
          <a:bodyPr>
            <a:noAutofit/>
          </a:bodyPr>
          <a:lstStyle>
            <a:lvl1pPr marL="0" indent="0" algn="l">
              <a:buNone/>
              <a:defRPr sz="2200" b="0" baseline="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93319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10000"/>
              </a:lnSpc>
              <a:defRPr baseline="0">
                <a:solidFill>
                  <a:srgbClr val="FFFFFF"/>
                </a:solidFill>
                <a:latin typeface="+mn-lt"/>
              </a:defRPr>
            </a:lvl1pPr>
          </a:lstStyle>
          <a:p>
            <a:r>
              <a:rPr lang="en-US"/>
              <a:t>Click to edit Master title style</a:t>
            </a:r>
          </a:p>
        </p:txBody>
      </p:sp>
      <p:sp>
        <p:nvSpPr>
          <p:cNvPr id="3" name="Content Placeholder 2"/>
          <p:cNvSpPr>
            <a:spLocks noGrp="1"/>
          </p:cNvSpPr>
          <p:nvPr>
            <p:ph idx="1"/>
          </p:nvPr>
        </p:nvSpPr>
        <p:spPr>
          <a:xfrm>
            <a:off x="539750" y="1619250"/>
            <a:ext cx="8243888" cy="4854797"/>
          </a:xfrm>
        </p:spPr>
        <p:txBody>
          <a:bodyPr/>
          <a:lstStyle>
            <a:lvl1pPr marL="0" indent="0">
              <a:lnSpc>
                <a:spcPct val="110000"/>
              </a:lnSpc>
              <a:defRPr baseline="0"/>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F0D098-9F13-4B95-BD26-8250837A93F4}" type="datetime4">
              <a:rPr lang="en-AU"/>
              <a:pPr>
                <a:defRPr/>
              </a:pPr>
              <a:t>5 July 2021</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8243888" y="6480175"/>
            <a:ext cx="539750" cy="374650"/>
          </a:xfrm>
        </p:spPr>
        <p:txBody>
          <a:bodyPr/>
          <a:lstStyle>
            <a:lvl1pPr>
              <a:defRPr/>
            </a:lvl1pPr>
          </a:lstStyle>
          <a:p>
            <a:fld id="{43E7D672-A7D7-4917-9D65-F34540A733E9}" type="slidenum">
              <a:rPr lang="en-AU" altLang="en-US"/>
              <a:pPr/>
              <a:t>‹#›</a:t>
            </a:fld>
            <a:endParaRPr lang="en-AU" altLang="en-US"/>
          </a:p>
        </p:txBody>
      </p:sp>
    </p:spTree>
    <p:extLst>
      <p:ext uri="{BB962C8B-B14F-4D97-AF65-F5344CB8AC3E}">
        <p14:creationId xmlns:p14="http://schemas.microsoft.com/office/powerpoint/2010/main" val="230060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9750" y="269875"/>
            <a:ext cx="71993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539750" y="1619250"/>
            <a:ext cx="8243888"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Date Placeholder 1"/>
          <p:cNvSpPr>
            <a:spLocks noGrp="1"/>
          </p:cNvSpPr>
          <p:nvPr>
            <p:ph type="dt" sz="half" idx="2"/>
          </p:nvPr>
        </p:nvSpPr>
        <p:spPr>
          <a:xfrm>
            <a:off x="6119813" y="6480175"/>
            <a:ext cx="1800225" cy="374650"/>
          </a:xfrm>
          <a:prstGeom prst="rect">
            <a:avLst/>
          </a:prstGeom>
        </p:spPr>
        <p:txBody>
          <a:bodyPr vert="horz" lIns="0" tIns="0" rIns="0" bIns="0" rtlCol="0" anchor="t" anchorCtr="0"/>
          <a:lstStyle>
            <a:lvl1pPr algn="r">
              <a:defRPr sz="1200">
                <a:solidFill>
                  <a:schemeClr val="tx1">
                    <a:lumMod val="65000"/>
                    <a:lumOff val="35000"/>
                  </a:schemeClr>
                </a:solidFill>
                <a:latin typeface="Arial" panose="020B0604020202020204" pitchFamily="34" charset="0"/>
              </a:defRPr>
            </a:lvl1pPr>
          </a:lstStyle>
          <a:p>
            <a:pPr>
              <a:defRPr/>
            </a:pPr>
            <a:fld id="{EDDEBF54-4CDE-4156-AFE1-D7849C7AF220}" type="datetime4">
              <a:rPr lang="en-AU"/>
              <a:pPr>
                <a:defRPr/>
              </a:pPr>
              <a:t>5 July 2021</a:t>
            </a:fld>
            <a:endParaRPr lang="en-AU"/>
          </a:p>
        </p:txBody>
      </p:sp>
      <p:sp>
        <p:nvSpPr>
          <p:cNvPr id="3" name="Footer Placeholder 2"/>
          <p:cNvSpPr>
            <a:spLocks noGrp="1"/>
          </p:cNvSpPr>
          <p:nvPr>
            <p:ph type="ftr" sz="quarter" idx="3"/>
          </p:nvPr>
        </p:nvSpPr>
        <p:spPr>
          <a:xfrm>
            <a:off x="539750" y="6480175"/>
            <a:ext cx="5400675" cy="374650"/>
          </a:xfrm>
          <a:prstGeom prst="rect">
            <a:avLst/>
          </a:prstGeom>
        </p:spPr>
        <p:txBody>
          <a:bodyPr vert="horz" lIns="0" tIns="0" rIns="0" bIns="0" rtlCol="0" anchor="t" anchorCtr="0"/>
          <a:lstStyle>
            <a:lvl1pPr algn="l">
              <a:defRPr sz="1200">
                <a:solidFill>
                  <a:schemeClr val="tx1">
                    <a:lumMod val="65000"/>
                    <a:lumOff val="35000"/>
                  </a:schemeClr>
                </a:solidFill>
                <a:latin typeface="Arial" panose="020B0604020202020204" pitchFamily="34" charset="0"/>
              </a:defRPr>
            </a:lvl1pPr>
          </a:lstStyle>
          <a:p>
            <a:pPr>
              <a:defRPr/>
            </a:pPr>
            <a:endParaRPr lang="en-AU"/>
          </a:p>
        </p:txBody>
      </p:sp>
      <p:sp>
        <p:nvSpPr>
          <p:cNvPr id="4" name="Slide Number Placeholder 3"/>
          <p:cNvSpPr>
            <a:spLocks noGrp="1"/>
          </p:cNvSpPr>
          <p:nvPr>
            <p:ph type="sldNum" sz="quarter" idx="4"/>
          </p:nvPr>
        </p:nvSpPr>
        <p:spPr>
          <a:xfrm>
            <a:off x="8243888" y="6486525"/>
            <a:ext cx="539750" cy="374650"/>
          </a:xfrm>
          <a:prstGeom prst="rect">
            <a:avLst/>
          </a:prstGeom>
        </p:spPr>
        <p:txBody>
          <a:bodyPr vert="horz" wrap="square" lIns="0" tIns="0" rIns="0" bIns="0" numCol="1" anchor="t" anchorCtr="0" compatLnSpc="1">
            <a:prstTxWarp prst="textNoShape">
              <a:avLst/>
            </a:prstTxWarp>
          </a:bodyPr>
          <a:lstStyle>
            <a:lvl1pPr algn="r">
              <a:defRPr sz="1200">
                <a:solidFill>
                  <a:srgbClr val="595959"/>
                </a:solidFill>
              </a:defRPr>
            </a:lvl1pPr>
          </a:lstStyle>
          <a:p>
            <a:fld id="{B61DDA91-AF3B-4284-9A85-1CF7F51204A6}" type="slidenum">
              <a:rPr lang="en-AU" altLang="en-US"/>
              <a:pPr/>
              <a:t>‹#›</a:t>
            </a:fld>
            <a:endParaRPr lang="en-AU" altLang="en-US"/>
          </a:p>
        </p:txBody>
      </p:sp>
      <p:sp>
        <p:nvSpPr>
          <p:cNvPr id="5" name="MSIPCMContentMarking" descr="{&quot;HashCode&quot;:904758361,&quot;Placement&quot;:&quot;Footer&quot;,&quot;Top&quot;:517.4484,&quot;Left&quot;:323.117157,&quot;SlideWidth&quot;:720,&quot;SlideHeight&quot;:540}">
            <a:extLst>
              <a:ext uri="{FF2B5EF4-FFF2-40B4-BE49-F238E27FC236}">
                <a16:creationId xmlns:a16="http://schemas.microsoft.com/office/drawing/2014/main" id="{5E2320E9-179E-4F29-A3CF-8C09B5D8C3A4}"/>
              </a:ext>
            </a:extLst>
          </p:cNvPr>
          <p:cNvSpPr txBox="1"/>
          <p:nvPr userDrawn="1"/>
        </p:nvSpPr>
        <p:spPr>
          <a:xfrm>
            <a:off x="4103588" y="6571595"/>
            <a:ext cx="936825" cy="286405"/>
          </a:xfrm>
          <a:prstGeom prst="rect">
            <a:avLst/>
          </a:prstGeom>
          <a:noFill/>
        </p:spPr>
        <p:txBody>
          <a:bodyPr vert="horz" wrap="square" lIns="0" tIns="0" rIns="0" bIns="0" rtlCol="0" anchor="ctr" anchorCtr="1">
            <a:spAutoFit/>
          </a:bodyPr>
          <a:lstStyle/>
          <a:p>
            <a:pPr algn="ctr">
              <a:spcBef>
                <a:spcPct val="0"/>
              </a:spcBef>
              <a:spcAft>
                <a:spcPct val="0"/>
              </a:spcAft>
            </a:pPr>
            <a:r>
              <a:rPr lang="en-AU" sz="1000">
                <a:solidFill>
                  <a:srgbClr val="000000"/>
                </a:solidFill>
                <a:latin typeface="Arial Black" panose="020B0A04020102020204" pitchFamily="34" charset="0"/>
              </a:rPr>
              <a:t>OFFICIAL</a:t>
            </a:r>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Lst>
  <p:hf sldNum="0" hdr="0" ftr="0" dt="0"/>
  <p:txStyles>
    <p:titleStyle>
      <a:lvl1pPr algn="l" defTabSz="457200" rtl="0" eaLnBrk="1" fontAlgn="base" hangingPunct="1">
        <a:spcBef>
          <a:spcPct val="0"/>
        </a:spcBef>
        <a:spcAft>
          <a:spcPct val="0"/>
        </a:spcAft>
        <a:defRPr sz="2400" kern="1200">
          <a:solidFill>
            <a:schemeClr val="bg1"/>
          </a:solidFill>
          <a:latin typeface="Arial"/>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sz="2200" b="1" kern="1200">
          <a:solidFill>
            <a:srgbClr val="201547"/>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2.health.vic.gov.au/ageing-and-aged-care/residential-aged-care/chinese-aged-care-landban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39750" y="247650"/>
            <a:ext cx="6513513" cy="1577975"/>
          </a:xfrm>
        </p:spPr>
        <p:txBody>
          <a:bodyPr/>
          <a:lstStyle/>
          <a:p>
            <a:r>
              <a:rPr lang="en-US" altLang="en-US">
                <a:latin typeface="Arial" charset="0"/>
                <a:ea typeface="ＭＳ Ｐゴシック" pitchFamily="34" charset="-128"/>
                <a:cs typeface="Arial" charset="0"/>
              </a:rPr>
              <a:t>Chinese aged care</a:t>
            </a:r>
          </a:p>
        </p:txBody>
      </p:sp>
      <p:sp>
        <p:nvSpPr>
          <p:cNvPr id="5123" name="Subtitle 2"/>
          <p:cNvSpPr>
            <a:spLocks noGrp="1"/>
          </p:cNvSpPr>
          <p:nvPr>
            <p:ph type="subTitle" idx="1"/>
          </p:nvPr>
        </p:nvSpPr>
        <p:spPr>
          <a:xfrm>
            <a:off x="539750" y="1845292"/>
            <a:ext cx="7172325" cy="3152775"/>
          </a:xfrm>
        </p:spPr>
        <p:txBody>
          <a:bodyPr/>
          <a:lstStyle/>
          <a:p>
            <a:r>
              <a:rPr lang="en-US" altLang="en-US" sz="3200" dirty="0">
                <a:latin typeface="Arial" charset="0"/>
                <a:ea typeface="ＭＳ Ｐゴシック" pitchFamily="34" charset="-128"/>
                <a:cs typeface="Arial" charset="0"/>
              </a:rPr>
              <a:t>Expressions</a:t>
            </a:r>
            <a:r>
              <a:rPr lang="en-US" altLang="en-US" sz="2800" dirty="0">
                <a:latin typeface="Arial" charset="0"/>
                <a:ea typeface="ＭＳ Ｐゴシック" pitchFamily="34" charset="-128"/>
                <a:cs typeface="Arial" charset="0"/>
              </a:rPr>
              <a:t> </a:t>
            </a:r>
            <a:r>
              <a:rPr lang="en-US" altLang="en-US" sz="3200" dirty="0">
                <a:latin typeface="Arial" charset="0"/>
                <a:ea typeface="ＭＳ Ｐゴシック" pitchFamily="34" charset="-128"/>
                <a:cs typeface="Arial" charset="0"/>
              </a:rPr>
              <a:t>of Interest</a:t>
            </a:r>
          </a:p>
          <a:p>
            <a:endParaRPr lang="en-US" altLang="en-US" sz="2800" dirty="0">
              <a:latin typeface="Arial" charset="0"/>
              <a:ea typeface="ＭＳ Ｐゴシック" pitchFamily="34" charset="-128"/>
              <a:cs typeface="Arial" charset="0"/>
            </a:endParaRPr>
          </a:p>
          <a:p>
            <a:r>
              <a:rPr lang="en-US" altLang="en-US" sz="2800" dirty="0">
                <a:latin typeface="Arial" charset="0"/>
                <a:ea typeface="ＭＳ Ｐゴシック" pitchFamily="34" charset="-128"/>
                <a:cs typeface="Arial" charset="0"/>
              </a:rPr>
              <a:t>Information session</a:t>
            </a:r>
          </a:p>
          <a:p>
            <a:r>
              <a:rPr lang="en-US" altLang="en-US" sz="2000" dirty="0">
                <a:ea typeface="ＭＳ Ｐゴシック"/>
              </a:rPr>
              <a:t>8 July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269875"/>
            <a:ext cx="7761288" cy="1079500"/>
          </a:xfrm>
        </p:spPr>
        <p:txBody>
          <a:bodyPr/>
          <a:lstStyle/>
          <a:p>
            <a:pPr>
              <a:defRPr/>
            </a:pPr>
            <a:r>
              <a:rPr lang="en-AU"/>
              <a:t>Overview</a:t>
            </a:r>
          </a:p>
        </p:txBody>
      </p:sp>
      <p:sp>
        <p:nvSpPr>
          <p:cNvPr id="7171" name="Content Placeholder 2"/>
          <p:cNvSpPr>
            <a:spLocks noGrp="1"/>
          </p:cNvSpPr>
          <p:nvPr>
            <p:ph idx="1"/>
          </p:nvPr>
        </p:nvSpPr>
        <p:spPr>
          <a:xfrm>
            <a:off x="539750" y="1619250"/>
            <a:ext cx="8335963" cy="4854575"/>
          </a:xfrm>
        </p:spPr>
        <p:txBody>
          <a:bodyPr/>
          <a:lstStyle/>
          <a:p>
            <a:pPr marL="250825" lvl="2" indent="-250825"/>
            <a:r>
              <a:rPr lang="en-AU" dirty="0">
                <a:ea typeface="ＭＳ Ｐゴシック"/>
              </a:rPr>
              <a:t>Up to $7.25 million was allocated in the 2019-20 State Budget for the Victorian Government’s election commitment to provide a site for a culturally appropriate aged care facility for the Victorian Chinese community.</a:t>
            </a:r>
          </a:p>
          <a:p>
            <a:pPr marL="250825" lvl="2" indent="-250825"/>
            <a:r>
              <a:rPr lang="en-AU" altLang="en-US" dirty="0">
                <a:ea typeface="ＭＳ Ｐゴシック"/>
              </a:rPr>
              <a:t>The Government acknowledges that a continuing</a:t>
            </a:r>
            <a:r>
              <a:rPr lang="en-AU" dirty="0">
                <a:ea typeface="ＭＳ Ｐゴシック"/>
              </a:rPr>
              <a:t> priority need for the Chinese community is the establishment of additional residential aged care capacity that can meet the language and cultural needs of community members. </a:t>
            </a:r>
          </a:p>
          <a:p>
            <a:pPr marL="250825" lvl="2" indent="-250825"/>
            <a:r>
              <a:rPr lang="en-AU" dirty="0">
                <a:ea typeface="ＭＳ Ｐゴシック"/>
              </a:rPr>
              <a:t>A  high priority area for such a facility is in the eastern suburbs of Melbourne .</a:t>
            </a:r>
            <a:endParaRPr lang="en-AU" dirty="0">
              <a:ea typeface="ＭＳ Ｐゴシック"/>
              <a:cs typeface="Arial"/>
            </a:endParaRPr>
          </a:p>
          <a:p>
            <a:pPr marL="250825" lvl="2" indent="-250825"/>
            <a:r>
              <a:rPr lang="en-AU" dirty="0">
                <a:ea typeface="ＭＳ Ｐゴシック"/>
              </a:rPr>
              <a:t>The Victorian Government has a suitable a site for the proposed facility at </a:t>
            </a:r>
            <a:r>
              <a:rPr lang="en-AU" dirty="0">
                <a:ea typeface="+mn-lt"/>
                <a:cs typeface="+mn-lt"/>
              </a:rPr>
              <a:t>227-229 Manningham Road, Templestowe</a:t>
            </a:r>
            <a:r>
              <a:rPr lang="en-AU" dirty="0">
                <a:ea typeface="ＭＳ Ｐゴシック"/>
                <a:cs typeface="+mn-lt"/>
              </a:rPr>
              <a:t> Lower.</a:t>
            </a:r>
            <a:endParaRPr lang="en-AU" altLang="en-US" dirty="0">
              <a:ea typeface="ＭＳ Ｐゴシック"/>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973" y="411918"/>
            <a:ext cx="7199313" cy="1079500"/>
          </a:xfrm>
        </p:spPr>
        <p:txBody>
          <a:bodyPr/>
          <a:lstStyle/>
          <a:p>
            <a:r>
              <a:rPr lang="en-AU"/>
              <a:t>The site</a:t>
            </a:r>
            <a:br>
              <a:rPr lang="en-AU"/>
            </a:br>
            <a:r>
              <a:rPr lang="en-AU" sz="2000">
                <a:ea typeface="+mn-lt"/>
                <a:cs typeface="+mn-lt"/>
              </a:rPr>
              <a:t>223-229 Manningham Road, Templestowe</a:t>
            </a:r>
            <a:r>
              <a:rPr lang="en-AU" sz="2000">
                <a:ea typeface="ＭＳ Ｐゴシック"/>
                <a:cs typeface="+mn-lt"/>
              </a:rPr>
              <a:t> Lower</a:t>
            </a:r>
            <a:endParaRPr lang="en-AU" sz="2000"/>
          </a:p>
        </p:txBody>
      </p:sp>
      <p:pic>
        <p:nvPicPr>
          <p:cNvPr id="6" name="Content Placeholder 5">
            <a:extLst>
              <a:ext uri="{FF2B5EF4-FFF2-40B4-BE49-F238E27FC236}">
                <a16:creationId xmlns:a16="http://schemas.microsoft.com/office/drawing/2014/main" id="{ED234F36-FEF7-43D9-81E3-EC89C5043BF6}"/>
              </a:ext>
            </a:extLst>
          </p:cNvPr>
          <p:cNvPicPr>
            <a:picLocks noGrp="1" noChangeAspect="1"/>
          </p:cNvPicPr>
          <p:nvPr>
            <p:ph idx="1"/>
          </p:nvPr>
        </p:nvPicPr>
        <p:blipFill>
          <a:blip r:embed="rId2"/>
          <a:stretch>
            <a:fillRect/>
          </a:stretch>
        </p:blipFill>
        <p:spPr>
          <a:xfrm>
            <a:off x="1785144" y="1699577"/>
            <a:ext cx="5753100" cy="4693920"/>
          </a:xfrm>
        </p:spPr>
      </p:pic>
    </p:spTree>
    <p:extLst>
      <p:ext uri="{BB962C8B-B14F-4D97-AF65-F5344CB8AC3E}">
        <p14:creationId xmlns:p14="http://schemas.microsoft.com/office/powerpoint/2010/main" val="382845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Residential aged care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AU" sz="2000" b="0">
                <a:solidFill>
                  <a:schemeClr val="tx1"/>
                </a:solidFill>
                <a:cs typeface="+mn-cs"/>
              </a:rPr>
              <a:t>Residential aged care is funded and regulated by the Commonwealth Government under the </a:t>
            </a:r>
            <a:r>
              <a:rPr lang="en-AU" sz="2000" b="0" i="1">
                <a:solidFill>
                  <a:schemeClr val="tx1"/>
                </a:solidFill>
                <a:cs typeface="+mn-cs"/>
              </a:rPr>
              <a:t>Aged Care Act 1997</a:t>
            </a:r>
            <a:r>
              <a:rPr lang="en-AU" sz="2000" b="0">
                <a:solidFill>
                  <a:schemeClr val="tx1"/>
                </a:solidFill>
                <a:cs typeface="+mn-cs"/>
              </a:rPr>
              <a:t>. </a:t>
            </a:r>
          </a:p>
          <a:p>
            <a:pPr marL="342900" indent="-342900">
              <a:buFont typeface="Arial" panose="020B0604020202020204" pitchFamily="34" charset="0"/>
              <a:buChar char="•"/>
            </a:pPr>
            <a:r>
              <a:rPr lang="en-AU" sz="2000" b="0">
                <a:solidFill>
                  <a:schemeClr val="tx1"/>
                </a:solidFill>
                <a:cs typeface="+mn-cs"/>
              </a:rPr>
              <a:t>The obligations of approved providers of residential aged care are the same for the for-profit and not-for-profit sectors. </a:t>
            </a:r>
          </a:p>
          <a:p>
            <a:pPr marL="342900" indent="-342900">
              <a:buFont typeface="Arial" panose="020B0604020202020204" pitchFamily="34" charset="0"/>
              <a:buChar char="•"/>
            </a:pPr>
            <a:r>
              <a:rPr lang="en-AU" sz="2000" b="0">
                <a:solidFill>
                  <a:schemeClr val="tx1"/>
                </a:solidFill>
                <a:cs typeface="+mn-cs"/>
              </a:rPr>
              <a:t>Under the Commonwealth’s ‘user pays’ approach, organisations proposing new residential aged care projects need to establish a business case that generally includes a combination of capital from organisation funds, refundable accommodation deposits and borrowings that are serviced by resident accommodation payments and Commonwealth accommodation subsidies for ‘supported’ residents. </a:t>
            </a:r>
          </a:p>
        </p:txBody>
      </p:sp>
    </p:spTree>
    <p:extLst>
      <p:ext uri="{BB962C8B-B14F-4D97-AF65-F5344CB8AC3E}">
        <p14:creationId xmlns:p14="http://schemas.microsoft.com/office/powerpoint/2010/main" val="3095948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Residential aged care continued</a:t>
            </a:r>
          </a:p>
        </p:txBody>
      </p:sp>
      <p:sp>
        <p:nvSpPr>
          <p:cNvPr id="3" name="Content Placeholder 2"/>
          <p:cNvSpPr>
            <a:spLocks noGrp="1"/>
          </p:cNvSpPr>
          <p:nvPr>
            <p:ph idx="1"/>
          </p:nvPr>
        </p:nvSpPr>
        <p:spPr>
          <a:xfrm>
            <a:off x="539750" y="1619250"/>
            <a:ext cx="8243888" cy="4968875"/>
          </a:xfrm>
        </p:spPr>
        <p:txBody>
          <a:bodyPr/>
          <a:lstStyle/>
          <a:p>
            <a:pPr marL="342900" indent="-342900">
              <a:buFont typeface="Arial" panose="020B0604020202020204" pitchFamily="34" charset="0"/>
              <a:buChar char="•"/>
            </a:pPr>
            <a:r>
              <a:rPr lang="en-AU" sz="2000" b="0" dirty="0">
                <a:solidFill>
                  <a:schemeClr val="tx1"/>
                </a:solidFill>
                <a:ea typeface="ＭＳ Ｐゴシック"/>
                <a:cs typeface="+mn-cs"/>
              </a:rPr>
              <a:t>The total cost of a new residential aged care complex encompassing 90 places could be expected to total some $27 million. Industry experts suggest that 90 places is the minimum for the economically viable operation of a residential aged care service. </a:t>
            </a:r>
            <a:endParaRPr lang="en-AU" sz="2000" b="0">
              <a:solidFill>
                <a:schemeClr val="tx1"/>
              </a:solidFill>
              <a:cs typeface="+mn-cs"/>
            </a:endParaRPr>
          </a:p>
          <a:p>
            <a:pPr marL="342900" indent="-342900">
              <a:buFont typeface="Arial" panose="020B0604020202020204" pitchFamily="34" charset="0"/>
              <a:buChar char="•"/>
            </a:pPr>
            <a:r>
              <a:rPr lang="en-AU" sz="2000" b="0" dirty="0">
                <a:solidFill>
                  <a:schemeClr val="tx1"/>
                </a:solidFill>
                <a:ea typeface="ＭＳ Ｐゴシック"/>
                <a:cs typeface="+mn-cs"/>
              </a:rPr>
              <a:t>No Victorian Government funding is available for capital or any other costs associated with the provision of residential aged care services.</a:t>
            </a:r>
            <a:endParaRPr lang="en-AU" sz="2000" b="0" dirty="0">
              <a:solidFill>
                <a:schemeClr val="tx1"/>
              </a:solidFill>
              <a:ea typeface="ＭＳ Ｐゴシック"/>
              <a:cs typeface="Arial"/>
            </a:endParaRPr>
          </a:p>
          <a:p>
            <a:pPr marL="342900" indent="-342900">
              <a:buFont typeface="Arial" panose="020B0604020202020204" pitchFamily="34" charset="0"/>
              <a:buChar char="•"/>
            </a:pPr>
            <a:r>
              <a:rPr lang="en-AU" sz="2000" b="0" dirty="0">
                <a:solidFill>
                  <a:schemeClr val="tx1"/>
                </a:solidFill>
                <a:ea typeface="ＭＳ Ｐゴシック"/>
                <a:cs typeface="+mn-cs"/>
              </a:rPr>
              <a:t>The assistance that the Victorian Government may offer will be limited to a concessional long-term lease of the Site to support the construction of a not‑for-profit residential aged care service for the Chinese community.</a:t>
            </a:r>
            <a:endParaRPr lang="en-AU" sz="2000" b="0" dirty="0">
              <a:solidFill>
                <a:schemeClr val="tx1"/>
              </a:solidFill>
              <a:ea typeface="ＭＳ Ｐゴシック"/>
              <a:cs typeface="Arial"/>
            </a:endParaRPr>
          </a:p>
          <a:p>
            <a:pPr marL="342900" indent="-342900">
              <a:buFont typeface="Arial" panose="020B0604020202020204" pitchFamily="34" charset="0"/>
              <a:buChar char="•"/>
            </a:pPr>
            <a:r>
              <a:rPr lang="en-AU" sz="2000" b="0" dirty="0">
                <a:solidFill>
                  <a:schemeClr val="tx1"/>
                </a:solidFill>
                <a:ea typeface="ＭＳ Ｐゴシック"/>
              </a:rPr>
              <a:t>The Commonwealth Government has made a commitment to provide up to $7.25 million to assist with construction, once an organisation has been appointed.</a:t>
            </a:r>
          </a:p>
          <a:p>
            <a:pPr marL="342900" indent="-342900">
              <a:buFont typeface="Arial" panose="020B0604020202020204" pitchFamily="34" charset="0"/>
              <a:buChar char="•"/>
            </a:pPr>
            <a:endParaRPr lang="en-AU" sz="2000" b="0">
              <a:solidFill>
                <a:schemeClr val="tx1"/>
              </a:solidFill>
              <a:cs typeface="+mn-cs"/>
            </a:endParaRPr>
          </a:p>
        </p:txBody>
      </p:sp>
    </p:spTree>
    <p:extLst>
      <p:ext uri="{BB962C8B-B14F-4D97-AF65-F5344CB8AC3E}">
        <p14:creationId xmlns:p14="http://schemas.microsoft.com/office/powerpoint/2010/main" val="4059362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a:t>Expressions of Interest process</a:t>
            </a:r>
          </a:p>
        </p:txBody>
      </p:sp>
      <p:sp>
        <p:nvSpPr>
          <p:cNvPr id="4" name="Content Placeholder 2"/>
          <p:cNvSpPr>
            <a:spLocks noGrp="1"/>
          </p:cNvSpPr>
          <p:nvPr>
            <p:ph idx="1"/>
          </p:nvPr>
        </p:nvSpPr>
        <p:spPr>
          <a:xfrm>
            <a:off x="539750" y="1619250"/>
            <a:ext cx="8243888" cy="4854575"/>
          </a:xfrm>
        </p:spPr>
        <p:txBody>
          <a:bodyPr/>
          <a:lstStyle/>
          <a:p>
            <a:pPr marL="342900" indent="-342900">
              <a:buFont typeface="Arial" panose="020B0604020202020204" pitchFamily="34" charset="0"/>
              <a:buChar char="•"/>
            </a:pPr>
            <a:r>
              <a:rPr lang="en-AU" sz="2000" b="0" dirty="0">
                <a:solidFill>
                  <a:schemeClr val="tx1"/>
                </a:solidFill>
                <a:ea typeface="ＭＳ Ｐゴシック"/>
                <a:cs typeface="+mn-cs"/>
              </a:rPr>
              <a:t>The Victorian Government is calling for expressions of interest to develop and operate a not-for-profit aged care facility </a:t>
            </a:r>
            <a:r>
              <a:rPr lang="en-AU" sz="2000" b="0" dirty="0">
                <a:solidFill>
                  <a:schemeClr val="tx1"/>
                </a:solidFill>
                <a:ea typeface="+mn-lt"/>
                <a:cs typeface="+mn-lt"/>
              </a:rPr>
              <a:t>in Templestowe Lower </a:t>
            </a:r>
            <a:r>
              <a:rPr lang="en-AU" sz="2000" b="0" dirty="0">
                <a:solidFill>
                  <a:schemeClr val="tx1"/>
                </a:solidFill>
                <a:ea typeface="ＭＳ Ｐゴシック"/>
                <a:cs typeface="+mn-cs"/>
              </a:rPr>
              <a:t>for the Chinese community .</a:t>
            </a:r>
          </a:p>
          <a:p>
            <a:pPr marL="342900" indent="-342900">
              <a:buFont typeface="Arial" panose="020B0604020202020204" pitchFamily="34" charset="0"/>
              <a:buChar char="•"/>
            </a:pPr>
            <a:r>
              <a:rPr lang="en-AU" sz="2000" b="0" dirty="0">
                <a:solidFill>
                  <a:schemeClr val="tx1"/>
                </a:solidFill>
                <a:ea typeface="ＭＳ Ｐゴシック"/>
                <a:cs typeface="+mn-cs"/>
              </a:rPr>
              <a:t>The expression of interest process is open to existing or formative  not-for-profit organisations within the Chinese community. This may include Chinese community organisations alone or in partnership with recognised aged care providers or other suitable organisations. </a:t>
            </a:r>
            <a:endParaRPr lang="en-AU" sz="2000" b="0" dirty="0">
              <a:solidFill>
                <a:schemeClr val="tx1"/>
              </a:solidFill>
              <a:cs typeface="Arial"/>
            </a:endParaRPr>
          </a:p>
          <a:p>
            <a:pPr marL="342900" indent="-342900">
              <a:buFont typeface="Arial" panose="020B0604020202020204" pitchFamily="34" charset="0"/>
              <a:buChar char="•"/>
            </a:pPr>
            <a:r>
              <a:rPr lang="en-AU" sz="2000" b="0" dirty="0">
                <a:solidFill>
                  <a:schemeClr val="tx1"/>
                </a:solidFill>
                <a:ea typeface="ＭＳ Ｐゴシック"/>
                <a:cs typeface="+mn-cs"/>
              </a:rPr>
              <a:t>Interested organisations or consortia will need to demonstrate their strong engagement with the diverse elements of the Chinese community</a:t>
            </a:r>
            <a:r>
              <a:rPr lang="en-AU" sz="2000" dirty="0">
                <a:ea typeface="ＭＳ Ｐゴシック"/>
              </a:rPr>
              <a:t>.</a:t>
            </a:r>
            <a:endParaRPr lang="en-AU" sz="2000" b="0" dirty="0">
              <a:solidFill>
                <a:schemeClr val="tx1"/>
              </a:solidFill>
              <a:ea typeface="ＭＳ Ｐゴシック"/>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a:t>Expressions of Interest process cont.</a:t>
            </a:r>
          </a:p>
        </p:txBody>
      </p:sp>
      <p:sp>
        <p:nvSpPr>
          <p:cNvPr id="4" name="Content Placeholder 2"/>
          <p:cNvSpPr>
            <a:spLocks noGrp="1"/>
          </p:cNvSpPr>
          <p:nvPr>
            <p:ph idx="1"/>
          </p:nvPr>
        </p:nvSpPr>
        <p:spPr>
          <a:xfrm>
            <a:off x="539750" y="1619250"/>
            <a:ext cx="8243888" cy="4854575"/>
          </a:xfrm>
        </p:spPr>
        <p:txBody>
          <a:bodyPr/>
          <a:lstStyle/>
          <a:p>
            <a:pPr marL="342900" indent="-342900">
              <a:buFont typeface="Arial" panose="020B0604020202020204" pitchFamily="34" charset="0"/>
              <a:buChar char="•"/>
            </a:pPr>
            <a:r>
              <a:rPr lang="en-AU" sz="2000" b="0" dirty="0">
                <a:solidFill>
                  <a:schemeClr val="tx1"/>
                </a:solidFill>
                <a:cs typeface="+mn-cs"/>
              </a:rPr>
              <a:t>The closing date for submitting an expression of interest is                30</a:t>
            </a:r>
            <a:r>
              <a:rPr lang="en-AU" sz="2000" dirty="0">
                <a:solidFill>
                  <a:schemeClr val="tx1"/>
                </a:solidFill>
                <a:cs typeface="+mn-cs"/>
              </a:rPr>
              <a:t> September 2021</a:t>
            </a:r>
            <a:r>
              <a:rPr lang="en-AU" sz="2000" b="0" dirty="0">
                <a:solidFill>
                  <a:schemeClr val="tx1"/>
                </a:solidFill>
                <a:cs typeface="+mn-cs"/>
              </a:rPr>
              <a:t>.</a:t>
            </a:r>
          </a:p>
          <a:p>
            <a:pPr marL="342900" indent="-342900">
              <a:buFont typeface="Arial" panose="020B0604020202020204" pitchFamily="34" charset="0"/>
              <a:buChar char="•"/>
            </a:pPr>
            <a:r>
              <a:rPr lang="en-AU" sz="2000" b="0" dirty="0">
                <a:solidFill>
                  <a:schemeClr val="tx1"/>
                </a:solidFill>
                <a:ea typeface="ＭＳ Ｐゴシック"/>
                <a:cs typeface="+mn-cs"/>
              </a:rPr>
              <a:t>The information that proponents are required to include in their submission is detailed on pages 7 and 8 of the </a:t>
            </a:r>
            <a:r>
              <a:rPr lang="en-AU" sz="2000" b="0" i="1" dirty="0">
                <a:solidFill>
                  <a:schemeClr val="tx1"/>
                </a:solidFill>
                <a:ea typeface="ＭＳ Ｐゴシック"/>
                <a:cs typeface="+mn-cs"/>
              </a:rPr>
              <a:t>Call for Expressions of Interest</a:t>
            </a:r>
            <a:r>
              <a:rPr lang="en-AU" sz="2000" b="0" dirty="0">
                <a:solidFill>
                  <a:schemeClr val="tx1"/>
                </a:solidFill>
                <a:ea typeface="ＭＳ Ｐゴシック"/>
                <a:cs typeface="+mn-cs"/>
              </a:rPr>
              <a:t>. </a:t>
            </a:r>
            <a:endParaRPr lang="en-AU" sz="2000" b="0" dirty="0">
              <a:solidFill>
                <a:schemeClr val="tx1"/>
              </a:solidFill>
              <a:cs typeface="Arial"/>
            </a:endParaRPr>
          </a:p>
          <a:p>
            <a:pPr marL="342900" indent="-342900">
              <a:buFont typeface="Arial" panose="020B0604020202020204" pitchFamily="34" charset="0"/>
              <a:buChar char="•"/>
            </a:pPr>
            <a:r>
              <a:rPr lang="en-AU" sz="2000" b="0" dirty="0">
                <a:solidFill>
                  <a:schemeClr val="tx1"/>
                </a:solidFill>
                <a:ea typeface="ＭＳ Ｐゴシック"/>
                <a:cs typeface="+mn-cs"/>
              </a:rPr>
              <a:t>This document and other information regarding the Expressions of Interest process can be found at </a:t>
            </a:r>
            <a:r>
              <a:rPr lang="en-GB" sz="2000" dirty="0">
                <a:solidFill>
                  <a:srgbClr val="7030A0"/>
                </a:solidFill>
                <a:ea typeface="ＭＳ Ｐゴシック"/>
                <a:hlinkClick r:id="rId3">
                  <a:extLst>
                    <a:ext uri="{A12FA001-AC4F-418D-AE19-62706E023703}">
                      <ahyp:hlinkClr xmlns:ahyp="http://schemas.microsoft.com/office/drawing/2018/hyperlinkcolor" val="tx"/>
                    </a:ext>
                  </a:extLst>
                </a:hlinkClick>
              </a:rPr>
              <a:t>Chinese aged care landbank - health.vic</a:t>
            </a:r>
            <a:endParaRPr lang="en-AU" sz="2000" u="sng">
              <a:solidFill>
                <a:srgbClr val="7030A0"/>
              </a:solidFill>
              <a:ea typeface="ＭＳ Ｐゴシック"/>
            </a:endParaRPr>
          </a:p>
          <a:p>
            <a:pPr marL="342900" indent="-342900">
              <a:buFont typeface="Arial" panose="020B0604020202020204" pitchFamily="34" charset="0"/>
              <a:buChar char="•"/>
            </a:pPr>
            <a:r>
              <a:rPr lang="en-AU" sz="2000" b="0" dirty="0">
                <a:solidFill>
                  <a:schemeClr val="tx1"/>
                </a:solidFill>
                <a:ea typeface="ＭＳ Ｐゴシック"/>
                <a:cs typeface="+mn-cs"/>
              </a:rPr>
              <a:t>An expression of interest submission must be lodged by email to: </a:t>
            </a:r>
            <a:r>
              <a:rPr lang="en-AU" sz="2000" dirty="0">
                <a:solidFill>
                  <a:schemeClr val="tx1"/>
                </a:solidFill>
                <a:ea typeface="ＭＳ Ｐゴシック"/>
              </a:rPr>
              <a:t>&lt;ChineseAgedCare@health.vic.gov.au&gt;</a:t>
            </a:r>
          </a:p>
          <a:p>
            <a:pPr marL="342900" indent="-342900">
              <a:buFont typeface="Arial" panose="020B0604020202020204" pitchFamily="34" charset="0"/>
              <a:buChar char="•"/>
            </a:pPr>
            <a:endParaRPr lang="en-AU" sz="2000" b="0" dirty="0">
              <a:solidFill>
                <a:schemeClr val="tx1"/>
              </a:solidFill>
              <a:cs typeface="+mn-cs"/>
            </a:endParaRPr>
          </a:p>
          <a:p>
            <a:pPr marL="342900" indent="-342900">
              <a:buFont typeface="Arial" panose="020B0604020202020204" pitchFamily="34" charset="0"/>
              <a:buChar char="•"/>
            </a:pPr>
            <a:endParaRPr lang="en-AU" sz="2000" b="0" dirty="0">
              <a:solidFill>
                <a:schemeClr val="tx1"/>
              </a:solidFill>
              <a:cs typeface="+mn-cs"/>
            </a:endParaRPr>
          </a:p>
          <a:p>
            <a:pPr marL="342900" indent="-342900">
              <a:buFont typeface="Arial" panose="020B0604020202020204" pitchFamily="34" charset="0"/>
              <a:buChar char="•"/>
            </a:pPr>
            <a:endParaRPr lang="en-AU" sz="2000" b="0" dirty="0">
              <a:solidFill>
                <a:schemeClr val="tx1"/>
              </a:solidFill>
              <a:cs typeface="+mn-cs"/>
            </a:endParaRPr>
          </a:p>
          <a:p>
            <a:pPr marL="342900" indent="-342900">
              <a:buFont typeface="Arial" panose="020B0604020202020204" pitchFamily="34" charset="0"/>
              <a:buChar char="•"/>
            </a:pPr>
            <a:endParaRPr lang="en-AU" sz="2000" b="0" dirty="0">
              <a:solidFill>
                <a:schemeClr val="tx1"/>
              </a:solidFill>
              <a:cs typeface="+mn-cs"/>
            </a:endParaRPr>
          </a:p>
        </p:txBody>
      </p:sp>
    </p:spTree>
    <p:extLst>
      <p:ext uri="{BB962C8B-B14F-4D97-AF65-F5344CB8AC3E}">
        <p14:creationId xmlns:p14="http://schemas.microsoft.com/office/powerpoint/2010/main" val="128811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Next steps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AU" sz="2000" b="0">
                <a:solidFill>
                  <a:schemeClr val="tx1"/>
                </a:solidFill>
                <a:cs typeface="+mn-cs"/>
              </a:rPr>
              <a:t>Respondents are expected to be advised of the outcome of the Expressions of Interest process in October/November 2021.</a:t>
            </a:r>
          </a:p>
          <a:p>
            <a:pPr marL="342900" indent="-342900">
              <a:buFont typeface="Arial" panose="020B0604020202020204" pitchFamily="34" charset="0"/>
              <a:buChar char="•"/>
            </a:pPr>
            <a:r>
              <a:rPr lang="en-AU" sz="2000" b="0">
                <a:solidFill>
                  <a:schemeClr val="tx1"/>
                </a:solidFill>
                <a:cs typeface="+mn-cs"/>
              </a:rPr>
              <a:t>It is anticipated that a more formal Request for Proposal process may follow to identify a suitable organisation to proceed to develop and operate a Chinese specific aged care facility on the site. </a:t>
            </a:r>
          </a:p>
          <a:p>
            <a:pPr marL="342900" indent="-342900">
              <a:buFont typeface="Arial" panose="020B0604020202020204" pitchFamily="34" charset="0"/>
              <a:buChar char="•"/>
            </a:pPr>
            <a:r>
              <a:rPr lang="en-AU" sz="2000" b="0">
                <a:solidFill>
                  <a:schemeClr val="tx1"/>
                </a:solidFill>
                <a:cs typeface="+mn-cs"/>
              </a:rPr>
              <a:t>Eligible organisations that have submitted an expression of interest that indicates the capacity to move to the next stage, may be invited to submit a detailed proposal including a fully costed business case for the development and operation of the facility at that time. </a:t>
            </a:r>
          </a:p>
          <a:p>
            <a:endParaRPr lang="en-AU" sz="2000" b="0">
              <a:solidFill>
                <a:schemeClr val="tx1"/>
              </a:solidFill>
              <a:cs typeface="+mn-cs"/>
            </a:endParaRPr>
          </a:p>
          <a:p>
            <a:pPr marL="342900" indent="-342900">
              <a:buFont typeface="Arial" panose="020B0604020202020204" pitchFamily="34" charset="0"/>
              <a:buChar char="•"/>
            </a:pPr>
            <a:endParaRPr lang="en-AU" sz="2000" b="0">
              <a:solidFill>
                <a:schemeClr val="tx1"/>
              </a:solidFill>
              <a:cs typeface="+mn-cs"/>
            </a:endParaRPr>
          </a:p>
          <a:p>
            <a:pPr marL="342900" indent="-342900">
              <a:buFont typeface="Arial" panose="020B0604020202020204" pitchFamily="34" charset="0"/>
              <a:buChar char="•"/>
            </a:pPr>
            <a:endParaRPr lang="en-AU" sz="2000" b="0">
              <a:solidFill>
                <a:schemeClr val="tx1"/>
              </a:solidFill>
              <a:cs typeface="+mn-cs"/>
            </a:endParaRPr>
          </a:p>
        </p:txBody>
      </p:sp>
    </p:spTree>
    <p:extLst>
      <p:ext uri="{BB962C8B-B14F-4D97-AF65-F5344CB8AC3E}">
        <p14:creationId xmlns:p14="http://schemas.microsoft.com/office/powerpoint/2010/main" val="339096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Questions?</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86" y="1874476"/>
            <a:ext cx="8133347" cy="4270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170900"/>
      </p:ext>
    </p:extLst>
  </p:cSld>
  <p:clrMapOvr>
    <a:masterClrMapping/>
  </p:clrMapOvr>
</p:sld>
</file>

<file path=ppt/theme/theme1.xml><?xml version="1.0" encoding="utf-8"?>
<a:theme xmlns:a="http://schemas.openxmlformats.org/drawingml/2006/main" name="DHHS Presentation 01 Navy 2765 for Office 2007 and 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HHS Presentation 01 Navy 2765 for Office 2007 and 2010.pot [Compatibility Mode]" id="{D5121DB1-E685-4E0A-BE04-A28AE0AB56D0}" vid="{0FB19249-19EB-4D02-8733-253847134B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ac61ea1-8905-48c7-9400-b5ce9271c461">
      <UserInfo>
        <DisplayName>Carmel Benham (Health)</DisplayName>
        <AccountId>14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BDA4ADCEFCDA4F83E5EAE2D978F26E" ma:contentTypeVersion="10" ma:contentTypeDescription="Create a new document." ma:contentTypeScope="" ma:versionID="15a8725796800c3a38fc9e884255de78">
  <xsd:schema xmlns:xsd="http://www.w3.org/2001/XMLSchema" xmlns:xs="http://www.w3.org/2001/XMLSchema" xmlns:p="http://schemas.microsoft.com/office/2006/metadata/properties" xmlns:ns2="3d01e7d8-1ac9-4079-9464-ef5180986137" xmlns:ns3="eac61ea1-8905-48c7-9400-b5ce9271c461" targetNamespace="http://schemas.microsoft.com/office/2006/metadata/properties" ma:root="true" ma:fieldsID="623f24701896086cbfa20c66c78c474c" ns2:_="" ns3:_="">
    <xsd:import namespace="3d01e7d8-1ac9-4079-9464-ef5180986137"/>
    <xsd:import namespace="eac61ea1-8905-48c7-9400-b5ce9271c46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01e7d8-1ac9-4079-9464-ef51809861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c61ea1-8905-48c7-9400-b5ce9271c4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2BB421-1AF4-412E-B670-2FA32EC7E670}">
  <ds:schemaRefs>
    <ds:schemaRef ds:uri="http://schemas.microsoft.com/sharepoint/v3/contenttype/forms"/>
  </ds:schemaRefs>
</ds:datastoreItem>
</file>

<file path=customXml/itemProps2.xml><?xml version="1.0" encoding="utf-8"?>
<ds:datastoreItem xmlns:ds="http://schemas.openxmlformats.org/officeDocument/2006/customXml" ds:itemID="{AC67FF5E-F55C-433B-821B-745C3EA58200}">
  <ds:schemaRefs>
    <ds:schemaRef ds:uri="3d01e7d8-1ac9-4079-9464-ef5180986137"/>
    <ds:schemaRef ds:uri="eac61ea1-8905-48c7-9400-b5ce9271c46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6F22576-91BF-49D8-A8BD-660B6DE9AAF4}">
  <ds:schemaRefs>
    <ds:schemaRef ds:uri="3d01e7d8-1ac9-4079-9464-ef5180986137"/>
    <ds:schemaRef ds:uri="eac61ea1-8905-48c7-9400-b5ce9271c46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DHHS Presentation 01 Navy 2765 for Office 2007 and 2010</Template>
  <TotalTime>2</TotalTime>
  <Words>1036</Words>
  <Application>Microsoft Office PowerPoint</Application>
  <PresentationFormat>On-screen Show (4:3)</PresentationFormat>
  <Paragraphs>57</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Black</vt:lpstr>
      <vt:lpstr>Calibri</vt:lpstr>
      <vt:lpstr>DHHS Presentation 01 Navy 2765 for Office 2007 and 2010</vt:lpstr>
      <vt:lpstr>Chinese aged care</vt:lpstr>
      <vt:lpstr>Overview</vt:lpstr>
      <vt:lpstr>The site 223-229 Manningham Road, Templestowe Lower</vt:lpstr>
      <vt:lpstr>Residential aged care</vt:lpstr>
      <vt:lpstr>Residential aged care continued</vt:lpstr>
      <vt:lpstr>Expressions of Interest process</vt:lpstr>
      <vt:lpstr>Expressions of Interest process cont.</vt:lpstr>
      <vt:lpstr>Next steps</vt:lpstr>
      <vt:lpstr>Questions?</vt:lpstr>
    </vt:vector>
  </TitlesOfParts>
  <Company>Victorian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Chinese aged care</dc:title>
  <dc:creator>Belinda Gilsenan</dc:creator>
  <cp:lastModifiedBy>Tyler McPherson (Health)</cp:lastModifiedBy>
  <cp:revision>17</cp:revision>
  <cp:lastPrinted>2017-11-01T02:13:55Z</cp:lastPrinted>
  <dcterms:created xsi:type="dcterms:W3CDTF">2017-10-31T23:04:45Z</dcterms:created>
  <dcterms:modified xsi:type="dcterms:W3CDTF">2021-07-05T06:58:51Z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0x010100E6BDA4ADCEFCDA4F83E5EAE2D978F26E</vt:lpwstr>
  </property>
  <property fmtid="{D5CDD505-2E9C-101B-9397-08002B2CF9AE}" pid="4" name="MSIP_Label_43e64453-338c-4f93-8a4d-0039a0a41f2a_Enabled">
    <vt:lpwstr>true</vt:lpwstr>
  </property>
  <property fmtid="{D5CDD505-2E9C-101B-9397-08002B2CF9AE}" pid="5" name="MSIP_Label_43e64453-338c-4f93-8a4d-0039a0a41f2a_SetDate">
    <vt:lpwstr>2021-07-05T06:58:39Z</vt:lpwstr>
  </property>
  <property fmtid="{D5CDD505-2E9C-101B-9397-08002B2CF9AE}" pid="6" name="MSIP_Label_43e64453-338c-4f93-8a4d-0039a0a41f2a_Method">
    <vt:lpwstr>Privileged</vt:lpwstr>
  </property>
  <property fmtid="{D5CDD505-2E9C-101B-9397-08002B2CF9AE}" pid="7" name="MSIP_Label_43e64453-338c-4f93-8a4d-0039a0a41f2a_Name">
    <vt:lpwstr>43e64453-338c-4f93-8a4d-0039a0a41f2a</vt:lpwstr>
  </property>
  <property fmtid="{D5CDD505-2E9C-101B-9397-08002B2CF9AE}" pid="8" name="MSIP_Label_43e64453-338c-4f93-8a4d-0039a0a41f2a_SiteId">
    <vt:lpwstr>c0e0601f-0fac-449c-9c88-a104c4eb9f28</vt:lpwstr>
  </property>
  <property fmtid="{D5CDD505-2E9C-101B-9397-08002B2CF9AE}" pid="9" name="MSIP_Label_43e64453-338c-4f93-8a4d-0039a0a41f2a_ActionId">
    <vt:lpwstr>0808866c-7e60-4c2f-9219-db4ca9cd2633</vt:lpwstr>
  </property>
  <property fmtid="{D5CDD505-2E9C-101B-9397-08002B2CF9AE}" pid="10" name="MSIP_Label_43e64453-338c-4f93-8a4d-0039a0a41f2a_ContentBits">
    <vt:lpwstr>2</vt:lpwstr>
  </property>
</Properties>
</file>