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5"/>
  </p:notesMasterIdLst>
  <p:sldIdLst>
    <p:sldId id="257" r:id="rId3"/>
    <p:sldId id="27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E34BB-9151-46D0-8FF2-BFD94E65FE18}" type="datetimeFigureOut">
              <a:rPr lang="en-AU" smtClean="0"/>
              <a:t>13/07/2017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FE830-AEB5-4DAE-87EA-93BE3A49AE25}" type="slidenum">
              <a:rPr lang="en-AU" smtClean="0"/>
              <a:t>‹#›</a:t>
            </a:fld>
            <a:endParaRPr lang="en-AU"/>
          </a:p>
        </p:txBody>
      </p:sp>
    </p:spTree>
    <p:extLst>
      <p:ext uri="{BB962C8B-B14F-4D97-AF65-F5344CB8AC3E}">
        <p14:creationId xmlns:p14="http://schemas.microsoft.com/office/powerpoint/2010/main" val="351669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Briefly explain Talk Down-http://www.safewards.net/interventions/talk-down</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7497BB1C-906C-414E-B85B-A7140506ED2C}" type="slidenum">
              <a:rPr lang="en-US" altLang="en-US" smtClean="0">
                <a:solidFill>
                  <a:srgbClr val="000000"/>
                </a:solidFill>
              </a:rPr>
              <a:pPr/>
              <a:t>1</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625" eaLnBrk="1" hangingPunct="1">
              <a:spcBef>
                <a:spcPct val="0"/>
              </a:spcBef>
            </a:pPr>
            <a:r>
              <a:rPr lang="en-AU" altLang="en-US" smtClean="0"/>
              <a:t>http://www.safewards.net/interventions/talk-down </a:t>
            </a:r>
          </a:p>
          <a:p>
            <a:pPr defTabSz="922625"/>
            <a:endParaRPr lang="en-AU"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309AFE22-1130-41DE-A8D7-39D6AD166EF0}" type="slidenum">
              <a:rPr lang="en-AU" altLang="en-US" smtClean="0">
                <a:solidFill>
                  <a:srgbClr val="000000"/>
                </a:solidFill>
              </a:rPr>
              <a:pPr/>
              <a:t>11</a:t>
            </a:fld>
            <a:endParaRPr lang="en-AU"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625" eaLnBrk="1" hangingPunct="1">
              <a:spcBef>
                <a:spcPct val="0"/>
              </a:spcBef>
            </a:pPr>
            <a:r>
              <a:rPr lang="en-AU" altLang="en-US" smtClean="0"/>
              <a:t>http://www.safewards.net/interventions/talk-down </a:t>
            </a:r>
          </a:p>
          <a:p>
            <a:pPr defTabSz="922625"/>
            <a:endParaRPr lang="en-AU"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B54A4B43-20A1-43DB-99D6-E73E5F714B4F}" type="slidenum">
              <a:rPr lang="en-AU" altLang="en-US" smtClean="0">
                <a:solidFill>
                  <a:srgbClr val="000000"/>
                </a:solidFill>
              </a:rPr>
              <a:pPr/>
              <a:t>13</a:t>
            </a:fld>
            <a:endParaRPr lang="en-AU"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Watch</a:t>
            </a:r>
            <a:r>
              <a:rPr lang="en-AU" baseline="0" dirty="0" smtClean="0"/>
              <a:t> the video</a:t>
            </a:r>
          </a:p>
          <a:p>
            <a:r>
              <a:rPr lang="en-AU" baseline="0" dirty="0" smtClean="0"/>
              <a:t>Ask the group to identify the parts of the model in the video.  </a:t>
            </a:r>
          </a:p>
          <a:p>
            <a:endParaRPr lang="en-AU" dirty="0"/>
          </a:p>
        </p:txBody>
      </p:sp>
      <p:sp>
        <p:nvSpPr>
          <p:cNvPr id="4" name="Date Placeholder 3"/>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5" name="Footer Placeholder 4"/>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059E655-C52D-4DF0-9F82-B601B122B6FE}" type="slidenum">
              <a:rPr lang="en-US" altLang="en-US" smtClean="0">
                <a:solidFill>
                  <a:prstClr val="black"/>
                </a:solidFill>
              </a:rPr>
              <a:pPr>
                <a:defRPr/>
              </a:pPr>
              <a:t>16</a:t>
            </a:fld>
            <a:endParaRPr lang="en-US" altLang="en-US">
              <a:solidFill>
                <a:prstClr val="black"/>
              </a:solidFill>
            </a:endParaRPr>
          </a:p>
        </p:txBody>
      </p:sp>
    </p:spTree>
    <p:extLst>
      <p:ext uri="{BB962C8B-B14F-4D97-AF65-F5344CB8AC3E}">
        <p14:creationId xmlns:p14="http://schemas.microsoft.com/office/powerpoint/2010/main" val="275920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There are plenty of resources for this intervention e.g. the poster, the document on staying open friendly and positive, the explanation of the Talk Down poster contents for champions and the guidance for the on how to use the poster, please see the Safewards website</a:t>
            </a:r>
          </a:p>
          <a:p>
            <a:endParaRPr lang="en-AU"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6E70B731-E0BE-4807-AA05-9302C5AA1289}" type="slidenum">
              <a:rPr lang="en-US" altLang="en-US" smtClean="0">
                <a:solidFill>
                  <a:srgbClr val="000000"/>
                </a:solidFill>
              </a:rPr>
              <a:pPr/>
              <a:t>17</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http://www.safewards.net/interventions/talk-down</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EF830622-D6D2-4E4A-8118-5A0C48D7FDE7}" type="slidenum">
              <a:rPr lang="en-AU" altLang="en-US" smtClean="0">
                <a:solidFill>
                  <a:srgbClr val="000000"/>
                </a:solidFill>
              </a:rPr>
              <a:pPr/>
              <a:t>18</a:t>
            </a:fld>
            <a:endParaRPr lang="en-AU"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There are quite a few handouts as previously mentioned to help with this intervention.  </a:t>
            </a:r>
          </a:p>
          <a:p>
            <a:pPr eaLnBrk="1" hangingPunct="1">
              <a:spcBef>
                <a:spcPct val="0"/>
              </a:spcBef>
            </a:pPr>
            <a:r>
              <a:rPr lang="en-AU" altLang="en-US" smtClean="0"/>
              <a:t>http://www.safewards.net/interventions/talk-down </a:t>
            </a:r>
          </a:p>
          <a:p>
            <a:endParaRPr lang="en-AU"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52E7D8F1-6934-4688-AC97-CB5D2087602D}" type="slidenum">
              <a:rPr lang="en-US" altLang="en-US" smtClean="0">
                <a:solidFill>
                  <a:srgbClr val="000000"/>
                </a:solidFill>
              </a:rPr>
              <a:pPr/>
              <a:t>20</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It might help to ensure that the poster is placed in an area where de-escalation is commonly used. </a:t>
            </a:r>
          </a:p>
          <a:p>
            <a:pPr eaLnBrk="1" hangingPunct="1">
              <a:spcBef>
                <a:spcPct val="0"/>
              </a:spcBef>
            </a:pPr>
            <a:endParaRPr lang="en-AU" altLang="en-US" smtClean="0"/>
          </a:p>
          <a:p>
            <a:pPr eaLnBrk="1" hangingPunct="1">
              <a:spcBef>
                <a:spcPct val="0"/>
              </a:spcBef>
            </a:pPr>
            <a:endParaRPr lang="en-AU" altLang="en-US" smtClean="0"/>
          </a:p>
          <a:p>
            <a:pPr eaLnBrk="1" hangingPunct="1">
              <a:spcBef>
                <a:spcPct val="0"/>
              </a:spcBef>
            </a:pPr>
            <a:r>
              <a:rPr lang="en-AU" altLang="en-US" smtClean="0"/>
              <a:t>Taken from a PowerPoint from a presentation by Professor Len Bowers </a:t>
            </a:r>
          </a:p>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ＭＳ Ｐゴシック" pitchFamily="34" charset="-128"/>
              </a:defRPr>
            </a:lvl1pPr>
            <a:lvl2pPr marL="749633" indent="-288320">
              <a:spcBef>
                <a:spcPct val="30000"/>
              </a:spcBef>
              <a:defRPr sz="1300">
                <a:solidFill>
                  <a:schemeClr val="tx1"/>
                </a:solidFill>
                <a:latin typeface="Calibri" pitchFamily="34" charset="0"/>
                <a:ea typeface="ＭＳ Ｐゴシック" pitchFamily="34" charset="-128"/>
              </a:defRPr>
            </a:lvl2pPr>
            <a:lvl3pPr marL="1153281" indent="-230656">
              <a:spcBef>
                <a:spcPct val="30000"/>
              </a:spcBef>
              <a:defRPr sz="1300">
                <a:solidFill>
                  <a:schemeClr val="tx1"/>
                </a:solidFill>
                <a:latin typeface="Calibri" pitchFamily="34" charset="0"/>
                <a:ea typeface="ＭＳ Ｐゴシック" pitchFamily="34" charset="-128"/>
              </a:defRPr>
            </a:lvl3pPr>
            <a:lvl4pPr marL="1614594" indent="-230656">
              <a:spcBef>
                <a:spcPct val="30000"/>
              </a:spcBef>
              <a:defRPr sz="1300">
                <a:solidFill>
                  <a:schemeClr val="tx1"/>
                </a:solidFill>
                <a:latin typeface="Calibri" pitchFamily="34" charset="0"/>
                <a:ea typeface="ＭＳ Ｐゴシック" pitchFamily="34" charset="-128"/>
              </a:defRPr>
            </a:lvl4pPr>
            <a:lvl5pPr marL="2075906" indent="-230656">
              <a:spcBef>
                <a:spcPct val="30000"/>
              </a:spcBef>
              <a:defRPr sz="1300">
                <a:solidFill>
                  <a:schemeClr val="tx1"/>
                </a:solidFill>
                <a:latin typeface="Calibri" pitchFamily="34" charset="0"/>
                <a:ea typeface="ＭＳ Ｐゴシック" pitchFamily="34" charset="-128"/>
              </a:defRPr>
            </a:lvl5pPr>
            <a:lvl6pPr marL="2537218" indent="-230656" defTabSz="461313"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2998531" indent="-230656" defTabSz="461313"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459844" indent="-230656" defTabSz="461313"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3921155" indent="-230656" defTabSz="461313"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a:spcBef>
                <a:spcPct val="0"/>
              </a:spcBef>
            </a:pPr>
            <a:fld id="{B512A753-1420-43DE-AE7F-7B453ED47CA3}" type="slidenum">
              <a:rPr lang="en-US" altLang="en-US" smtClean="0">
                <a:solidFill>
                  <a:srgbClr val="000000"/>
                </a:solidFill>
              </a:rPr>
              <a:pPr>
                <a:spcBef>
                  <a:spcPct val="0"/>
                </a:spcBef>
              </a:pPr>
              <a:t>21</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Taken from a PowerPoint from a presentation by Professor Len Bowers </a:t>
            </a:r>
          </a:p>
          <a:p>
            <a:endParaRPr lang="en-AU"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255C8A92-7C02-4CD3-866B-42BDD54CE682}" type="slidenum">
              <a:rPr lang="en-US" altLang="en-US" smtClean="0">
                <a:solidFill>
                  <a:prstClr val="black"/>
                </a:solidFill>
              </a:rPr>
              <a:pPr/>
              <a:t>22</a:t>
            </a:fld>
            <a:endParaRPr lang="en-US" altLang="en-US" smtClean="0">
              <a:solidFill>
                <a:prstClr val="black"/>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quick</a:t>
            </a:r>
            <a:r>
              <a:rPr lang="en-US" baseline="0" dirty="0" smtClean="0"/>
              <a:t> refresh of the model (see model refresher slides)</a:t>
            </a:r>
          </a:p>
          <a:p>
            <a:r>
              <a:rPr lang="en-US" baseline="0" dirty="0" smtClean="0"/>
              <a:t>Where/how does MHM fit into the model?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flashpoints and why?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staff modifiers?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http://www.safewards.net/model/technical </a:t>
            </a:r>
          </a:p>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http://www.safewards.net/interventions/talk-down</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C9EFE9C9-76CD-4CAD-B470-F8C44600F161}" type="slidenum">
              <a:rPr lang="en-US" altLang="en-US" smtClean="0">
                <a:solidFill>
                  <a:srgbClr val="000000"/>
                </a:solidFill>
              </a:rPr>
              <a:pPr/>
              <a:t>3</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http://www.safewards.net/interventions/talk-down </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98CC9F0E-89D8-471E-9296-F51155C25922}" type="slidenum">
              <a:rPr lang="en-US" altLang="en-US" smtClean="0">
                <a:solidFill>
                  <a:srgbClr val="000000"/>
                </a:solidFill>
              </a:rPr>
              <a:pPr/>
              <a:t>4</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Give a brief explanation of each of the boxes</a:t>
            </a:r>
          </a:p>
          <a:p>
            <a:endParaRPr lang="en-AU" altLang="en-US" smtClean="0"/>
          </a:p>
          <a:p>
            <a:r>
              <a:rPr lang="en-AU" altLang="en-US" smtClean="0"/>
              <a:t>You may like to show the talk down video here – this shows talk down in action. You can pause the video before the end description of the model, and ask participants to identify the aspects of the model the staff member has demonstrated. </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E8FD5468-FC78-45A2-9964-ADC99949A4A9}" type="slidenum">
              <a:rPr lang="en-US" altLang="en-US" smtClean="0">
                <a:solidFill>
                  <a:srgbClr val="000000"/>
                </a:solidFill>
              </a:rPr>
              <a:pPr/>
              <a:t>6</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Here you might like to split people into groups according to the different processes of Talk Down (delimit, clarify, resolve, control yourself, respect and empathy). </a:t>
            </a:r>
          </a:p>
          <a:p>
            <a:r>
              <a:rPr lang="en-AU" altLang="en-US" smtClean="0"/>
              <a:t>Ask each group to discuss the process they have been assigned </a:t>
            </a:r>
          </a:p>
          <a:p>
            <a:r>
              <a:rPr lang="en-AU" altLang="en-US" smtClean="0"/>
              <a:t>Then feed back to the group (you could do this all at once or use the following slides and ask the group who had the process to describe the process and use the following slides to reinforce the key points).</a:t>
            </a:r>
          </a:p>
          <a:p>
            <a:r>
              <a:rPr lang="en-AU" altLang="en-US" smtClean="0"/>
              <a:t>Allow about 15-20 minutes for this.</a:t>
            </a:r>
          </a:p>
          <a:p>
            <a:pPr eaLnBrk="1" hangingPunct="1">
              <a:spcBef>
                <a:spcPct val="0"/>
              </a:spcBef>
            </a:pPr>
            <a:r>
              <a:rPr lang="en-AU" altLang="en-US" smtClean="0"/>
              <a:t>http://www.safewards.net/interventions/talk-down </a:t>
            </a:r>
          </a:p>
          <a:p>
            <a:endParaRPr lang="en-AU"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16E5B02B-7C15-4F80-83D8-B6E7B19DC591}" type="slidenum">
              <a:rPr lang="en-US" altLang="en-US" smtClean="0">
                <a:solidFill>
                  <a:srgbClr val="000000"/>
                </a:solidFill>
              </a:rPr>
              <a:pPr/>
              <a:t>7</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Go through each of the slides getting the group who focused on the process to feedback first</a:t>
            </a:r>
          </a:p>
          <a:p>
            <a:endParaRPr lang="en-AU" altLang="en-US" smtClean="0"/>
          </a:p>
          <a:p>
            <a:r>
              <a:rPr lang="en-AU" altLang="en-US" smtClean="0"/>
              <a:t>http://www.safewards.net/interventions/talk-down </a:t>
            </a:r>
          </a:p>
          <a:p>
            <a:endParaRPr lang="en-AU" altLang="en-US" smtClean="0"/>
          </a:p>
          <a:p>
            <a:endParaRPr lang="en-AU"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D9816122-C3F6-445B-B016-C029218B8F8F}" type="slidenum">
              <a:rPr lang="en-US" altLang="en-US" smtClean="0">
                <a:solidFill>
                  <a:srgbClr val="000000"/>
                </a:solidFill>
              </a:rPr>
              <a:pPr/>
              <a:t>8</a:t>
            </a:fld>
            <a:endParaRPr lang="en-US"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625" eaLnBrk="1" hangingPunct="1">
              <a:spcBef>
                <a:spcPct val="0"/>
              </a:spcBef>
            </a:pPr>
            <a:r>
              <a:rPr lang="en-AU" altLang="en-US" smtClean="0"/>
              <a:t>http://www.safewards.net/interventions/talk-down </a:t>
            </a:r>
          </a:p>
          <a:p>
            <a:pPr defTabSz="922625"/>
            <a:endParaRPr lang="en-AU"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4AD1502C-AC0E-4294-B7ED-0B74B3CC7B61}" type="slidenum">
              <a:rPr lang="en-AU" altLang="en-US" smtClean="0">
                <a:solidFill>
                  <a:srgbClr val="000000"/>
                </a:solidFill>
              </a:rPr>
              <a:pPr/>
              <a:t>9</a:t>
            </a:fld>
            <a:endParaRPr lang="en-AU"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625" eaLnBrk="1" hangingPunct="1">
              <a:spcBef>
                <a:spcPct val="0"/>
              </a:spcBef>
            </a:pPr>
            <a:r>
              <a:rPr lang="en-AU" altLang="en-US" smtClean="0"/>
              <a:t>http://www.safewards.net/interventions/talk-down </a:t>
            </a:r>
          </a:p>
          <a:p>
            <a:pPr defTabSz="922625"/>
            <a:endParaRPr lang="en-AU"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9E1B531D-6702-46EF-98B2-92007164136E}" type="slidenum">
              <a:rPr lang="en-AU" altLang="en-US" smtClean="0">
                <a:solidFill>
                  <a:srgbClr val="000000"/>
                </a:solidFill>
              </a:rPr>
              <a:pPr/>
              <a:t>10</a:t>
            </a:fld>
            <a:endParaRPr lang="en-AU"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385863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0278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3959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1866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96247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7894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9750" y="1619250"/>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D0202833-03D7-4148-AC7F-48E486F21ED0}" type="datetime4">
              <a:rPr lang="en-AU"/>
              <a:pPr>
                <a:defRPr/>
              </a:pPr>
              <a:t>13 July 2017</a:t>
            </a:fld>
            <a:endParaRPr lang="en-AU"/>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AU"/>
          </a:p>
        </p:txBody>
      </p:sp>
      <p:sp>
        <p:nvSpPr>
          <p:cNvPr id="6" name="Slide Number Placeholder 5"/>
          <p:cNvSpPr>
            <a:spLocks noGrp="1"/>
          </p:cNvSpPr>
          <p:nvPr>
            <p:ph type="sldNum" sz="quarter" idx="12"/>
          </p:nvPr>
        </p:nvSpPr>
        <p:spPr>
          <a:xfrm>
            <a:off x="8243888" y="6480175"/>
            <a:ext cx="539750" cy="374650"/>
          </a:xfrm>
        </p:spPr>
        <p:txBody>
          <a:bodyPr/>
          <a:lstStyle>
            <a:lvl1pPr>
              <a:defRPr>
                <a:latin typeface="Calibri" pitchFamily="34" charset="0"/>
                <a:ea typeface="MS PGothic" pitchFamily="34" charset="-128"/>
              </a:defRPr>
            </a:lvl1pPr>
          </a:lstStyle>
          <a:p>
            <a:pPr>
              <a:defRPr/>
            </a:pPr>
            <a:fld id="{2DCF13C5-3C58-4B9E-8DFA-12D7A60A0590}" type="slidenum">
              <a:rPr lang="en-AU" altLang="en-US"/>
              <a:pPr>
                <a:defRPr/>
              </a:pPr>
              <a:t>‹#›</a:t>
            </a:fld>
            <a:endParaRPr lang="en-AU" altLang="en-US"/>
          </a:p>
        </p:txBody>
      </p:sp>
    </p:spTree>
    <p:extLst>
      <p:ext uri="{BB962C8B-B14F-4D97-AF65-F5344CB8AC3E}">
        <p14:creationId xmlns:p14="http://schemas.microsoft.com/office/powerpoint/2010/main" val="181795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S PGothic" pitchFamily="34" charset="-128"/>
              </a:defRPr>
            </a:lvl1pPr>
          </a:lstStyle>
          <a:p>
            <a:pPr>
              <a:defRPr/>
            </a:pPr>
            <a:fld id="{82D57ECF-CE9B-4398-9C29-B28E42F3BA52}" type="datetimeFigureOut">
              <a:rPr lang="en-US"/>
              <a:pPr>
                <a:defRPr/>
              </a:pPr>
              <a:t>7/13/2017</a:t>
            </a:fld>
            <a:endParaRPr lang="en-US"/>
          </a:p>
        </p:txBody>
      </p:sp>
      <p:sp>
        <p:nvSpPr>
          <p:cNvPr id="3"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Calibri" pitchFamily="34" charset="0"/>
                <a:ea typeface="MS PGothic" pitchFamily="34" charset="-128"/>
              </a:defRPr>
            </a:lvl1pPr>
          </a:lstStyle>
          <a:p>
            <a:pPr>
              <a:defRPr/>
            </a:pPr>
            <a:fld id="{10FE90DB-5F84-4FCB-8DE4-001071B0828F}" type="slidenum">
              <a:rPr lang="en-US"/>
              <a:pPr>
                <a:defRPr/>
              </a:pPr>
              <a:t>‹#›</a:t>
            </a:fld>
            <a:endParaRPr lang="en-US"/>
          </a:p>
        </p:txBody>
      </p:sp>
    </p:spTree>
    <p:extLst>
      <p:ext uri="{BB962C8B-B14F-4D97-AF65-F5344CB8AC3E}">
        <p14:creationId xmlns:p14="http://schemas.microsoft.com/office/powerpoint/2010/main" val="418303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311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0658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1274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616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197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25341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prstClr val="black">
                    <a:lumMod val="65000"/>
                    <a:lumOff val="35000"/>
                  </a:prstClr>
                </a:solidFill>
                <a:latin typeface="Arial" panose="020B0604020202020204" pitchFamily="34" charset="0"/>
                <a:ea typeface="ＭＳ Ｐゴシック" pitchFamily="34" charset="-128"/>
              </a:defRPr>
            </a:lvl1pPr>
          </a:lstStyle>
          <a:p>
            <a:pPr defTabSz="457200" eaLnBrk="0" fontAlgn="base" hangingPunct="0">
              <a:spcBef>
                <a:spcPct val="0"/>
              </a:spcBef>
              <a:spcAft>
                <a:spcPct val="0"/>
              </a:spcAft>
              <a:defRPr/>
            </a:pPr>
            <a:fld id="{30A80C3F-A136-4F87-8383-2E651EB74C22}" type="datetime4">
              <a:rPr lang="en-AU"/>
              <a:pPr defTabSz="457200" eaLnBrk="0" fontAlgn="base" hangingPunct="0">
                <a:spcBef>
                  <a:spcPct val="0"/>
                </a:spcBef>
                <a:spcAft>
                  <a:spcPct val="0"/>
                </a:spcAft>
                <a:defRPr/>
              </a:pPr>
              <a:t>13 July 2017</a:t>
            </a:fld>
            <a:endParaRPr lang="en-AU"/>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prstClr val="black">
                    <a:lumMod val="65000"/>
                    <a:lumOff val="35000"/>
                  </a:prstClr>
                </a:solidFill>
                <a:latin typeface="Arial" panose="020B0604020202020204" pitchFamily="34" charset="0"/>
                <a:ea typeface="ＭＳ Ｐゴシック" pitchFamily="34" charset="-128"/>
              </a:defRPr>
            </a:lvl1pPr>
          </a:lstStyle>
          <a:p>
            <a:pPr defTabSz="457200" eaLnBrk="0" fontAlgn="base" hangingPunct="0">
              <a:spcBef>
                <a:spcPct val="0"/>
              </a:spcBef>
              <a:spcAft>
                <a:spcPct val="0"/>
              </a:spcAft>
              <a:defRPr/>
            </a:pPr>
            <a:endParaRPr lang="en-AU"/>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latin typeface="Arial"/>
                <a:ea typeface="ＭＳ Ｐゴシック" pitchFamily="34" charset="-128"/>
              </a:defRPr>
            </a:lvl1pPr>
          </a:lstStyle>
          <a:p>
            <a:pPr defTabSz="457200" eaLnBrk="0" fontAlgn="base" hangingPunct="0">
              <a:spcBef>
                <a:spcPct val="0"/>
              </a:spcBef>
              <a:spcAft>
                <a:spcPct val="0"/>
              </a:spcAft>
              <a:defRPr/>
            </a:pPr>
            <a:fld id="{AD05BB1D-F33C-49BD-9370-7E84E3A2705B}" type="slidenum">
              <a:rPr lang="en-AU" altLang="en-US"/>
              <a:pPr defTabSz="457200" eaLnBrk="0" fontAlgn="base" hangingPunct="0">
                <a:spcBef>
                  <a:spcPct val="0"/>
                </a:spcBef>
                <a:spcAft>
                  <a:spcPct val="0"/>
                </a:spcAft>
                <a:defRPr/>
              </a:pPr>
              <a:t>‹#›</a:t>
            </a:fld>
            <a:endParaRPr lang="en-AU" altLang="en-US"/>
          </a:p>
        </p:txBody>
      </p:sp>
    </p:spTree>
    <p:extLst>
      <p:ext uri="{BB962C8B-B14F-4D97-AF65-F5344CB8AC3E}">
        <p14:creationId xmlns:p14="http://schemas.microsoft.com/office/powerpoint/2010/main" val="3871974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2400" kern="1200">
          <a:solidFill>
            <a:schemeClr val="bg1"/>
          </a:solidFill>
          <a:latin typeface="Arial"/>
          <a:ea typeface="ＭＳ Ｐゴシック"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ＭＳ Ｐゴシック"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ＭＳ Ｐゴシック"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ＭＳ Ｐゴシック"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ＭＳ Ｐゴシック"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0" fontAlgn="base" hangingPunct="0">
        <a:lnSpc>
          <a:spcPct val="110000"/>
        </a:lnSpc>
        <a:spcBef>
          <a:spcPts val="800"/>
        </a:spcBef>
        <a:spcAft>
          <a:spcPts val="800"/>
        </a:spcAft>
        <a:defRPr sz="2200" b="1" kern="1200">
          <a:solidFill>
            <a:srgbClr val="201547"/>
          </a:solidFill>
          <a:latin typeface="+mn-lt"/>
          <a:ea typeface="ＭＳ Ｐゴシック" pitchFamily="34" charset="-128"/>
          <a:cs typeface="ＭＳ Ｐゴシック" charset="0"/>
        </a:defRPr>
      </a:lvl1pPr>
      <a:lvl2pPr algn="l" defTabSz="457200" rtl="0" eaLnBrk="0" fontAlgn="base" hangingPunct="0">
        <a:lnSpc>
          <a:spcPct val="110000"/>
        </a:lnSpc>
        <a:spcBef>
          <a:spcPct val="0"/>
        </a:spcBef>
        <a:spcAft>
          <a:spcPts val="800"/>
        </a:spcAft>
        <a:defRPr sz="2000" kern="1200">
          <a:solidFill>
            <a:schemeClr val="tx1"/>
          </a:solidFill>
          <a:latin typeface="+mn-lt"/>
          <a:ea typeface="ＭＳ Ｐゴシック" pitchFamily="34" charset="-128"/>
          <a:cs typeface="+mn-cs"/>
        </a:defRPr>
      </a:lvl2pPr>
      <a:lvl3pPr marL="250825" indent="-250825" algn="l" defTabSz="457200" rtl="0" eaLnBrk="0" fontAlgn="base" hangingPunct="0">
        <a:lnSpc>
          <a:spcPct val="110000"/>
        </a:lnSpc>
        <a:spcBef>
          <a:spcPct val="0"/>
        </a:spcBef>
        <a:spcAft>
          <a:spcPts val="800"/>
        </a:spcAft>
        <a:buFont typeface="Arial" charset="0"/>
        <a:buChar char="•"/>
        <a:defRPr sz="2000" kern="1200">
          <a:solidFill>
            <a:schemeClr val="tx1"/>
          </a:solidFill>
          <a:latin typeface="+mn-lt"/>
          <a:ea typeface="ＭＳ Ｐゴシック" pitchFamily="34" charset="-128"/>
          <a:cs typeface="+mn-cs"/>
        </a:defRPr>
      </a:lvl3pPr>
      <a:lvl4pPr marL="503238" indent="-250825" algn="l" defTabSz="457200" rtl="0" eaLnBrk="0" fontAlgn="base" hangingPunct="0">
        <a:lnSpc>
          <a:spcPct val="110000"/>
        </a:lnSpc>
        <a:spcBef>
          <a:spcPct val="0"/>
        </a:spcBef>
        <a:spcAft>
          <a:spcPts val="800"/>
        </a:spcAft>
        <a:buFont typeface="Arial" charset="0"/>
        <a:buChar char="–"/>
        <a:defRPr sz="2000" kern="1200">
          <a:solidFill>
            <a:schemeClr val="tx1"/>
          </a:solidFill>
          <a:latin typeface="+mn-lt"/>
          <a:ea typeface="ＭＳ Ｐゴシック" pitchFamily="34" charset="-128"/>
          <a:cs typeface="+mn-cs"/>
        </a:defRPr>
      </a:lvl4pPr>
      <a:lvl5pPr marL="755650" indent="-250825" algn="l" defTabSz="457200" rtl="0" eaLnBrk="0" fontAlgn="base" hangingPunct="0">
        <a:lnSpc>
          <a:spcPct val="110000"/>
        </a:lnSpc>
        <a:spcBef>
          <a:spcPct val="0"/>
        </a:spcBef>
        <a:spcAft>
          <a:spcPts val="80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396983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3.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Q4T-x1za6l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574157" y="4653136"/>
            <a:ext cx="4697413"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342900" fontAlgn="base">
              <a:spcBef>
                <a:spcPct val="0"/>
              </a:spcBef>
              <a:spcAft>
                <a:spcPct val="0"/>
              </a:spcAft>
              <a:defRPr/>
            </a:pPr>
            <a:r>
              <a:rPr lang="en-AU" altLang="en-US" sz="2200" dirty="0">
                <a:solidFill>
                  <a:prstClr val="white"/>
                </a:solidFill>
                <a:latin typeface="Arial" panose="020B0604020202020204" pitchFamily="34" charset="0"/>
              </a:rPr>
              <a:t>Talk </a:t>
            </a:r>
            <a:r>
              <a:rPr lang="en-AU" altLang="en-US" sz="2200" dirty="0" smtClean="0">
                <a:solidFill>
                  <a:prstClr val="white"/>
                </a:solidFill>
                <a:latin typeface="Arial" panose="020B0604020202020204" pitchFamily="34" charset="0"/>
              </a:rPr>
              <a:t>Down Refresher </a:t>
            </a:r>
            <a:r>
              <a:rPr lang="en-AU" altLang="en-US" sz="1350" dirty="0">
                <a:solidFill>
                  <a:srgbClr val="21A18D"/>
                </a:solidFill>
                <a:latin typeface="Arial" panose="020B0604020202020204" pitchFamily="34" charset="0"/>
              </a:rPr>
              <a:t/>
            </a:r>
            <a:br>
              <a:rPr lang="en-AU" altLang="en-US" sz="1350" dirty="0">
                <a:solidFill>
                  <a:srgbClr val="21A18D"/>
                </a:solidFill>
                <a:latin typeface="Arial" panose="020B0604020202020204" pitchFamily="34" charset="0"/>
              </a:rPr>
            </a:br>
            <a:endParaRPr lang="en-US" altLang="en-US" sz="1350" dirty="0">
              <a:solidFill>
                <a:srgbClr val="21A18D"/>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06622">
            <a:off x="5248898" y="2826965"/>
            <a:ext cx="2872391" cy="2798572"/>
          </a:xfrm>
          <a:prstGeom prst="rect">
            <a:avLst/>
          </a:prstGeom>
        </p:spPr>
      </p:pic>
      <p:sp>
        <p:nvSpPr>
          <p:cNvPr id="4" name="Title 3"/>
          <p:cNvSpPr txBox="1">
            <a:spLocks/>
          </p:cNvSpPr>
          <p:nvPr/>
        </p:nvSpPr>
        <p:spPr bwMode="auto">
          <a:xfrm>
            <a:off x="539552" y="1484784"/>
            <a:ext cx="6513072" cy="15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0" fontAlgn="base" hangingPunct="0">
              <a:spcBef>
                <a:spcPct val="0"/>
              </a:spcBef>
              <a:spcAft>
                <a:spcPct val="0"/>
              </a:spcAft>
              <a:defRPr sz="3200" kern="1200" baseline="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r>
              <a:rPr lang="en-AU" sz="5400" b="1" dirty="0" smtClean="0"/>
              <a:t>Safewards</a:t>
            </a:r>
            <a:endParaRPr lang="en-AU" sz="5400" b="1" dirty="0"/>
          </a:p>
        </p:txBody>
      </p:sp>
    </p:spTree>
    <p:extLst>
      <p:ext uri="{BB962C8B-B14F-4D97-AF65-F5344CB8AC3E}">
        <p14:creationId xmlns:p14="http://schemas.microsoft.com/office/powerpoint/2010/main" val="230841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63563" y="423863"/>
            <a:ext cx="7199312" cy="739775"/>
          </a:xfrm>
        </p:spPr>
        <p:txBody>
          <a:bodyPr lIns="91440" tIns="45720" rIns="91440" bIns="45720" anchor="t"/>
          <a:lstStyle/>
          <a:p>
            <a:pPr algn="ctr" eaLnBrk="1" hangingPunct="1">
              <a:defRPr/>
            </a:pPr>
            <a:r>
              <a:rPr lang="en-US" altLang="en-US" b="1" smtClean="0">
                <a:solidFill>
                  <a:schemeClr val="bg1"/>
                </a:solidFill>
                <a:ea typeface="MS PGothic" pitchFamily="34" charset="-128"/>
                <a:cs typeface="Arial" charset="0"/>
              </a:rPr>
              <a:t>Resolve</a:t>
            </a:r>
          </a:p>
        </p:txBody>
      </p:sp>
      <p:sp>
        <p:nvSpPr>
          <p:cNvPr id="44035" name="Content Placeholder 2"/>
          <p:cNvSpPr>
            <a:spLocks noGrp="1"/>
          </p:cNvSpPr>
          <p:nvPr>
            <p:ph idx="1"/>
          </p:nvPr>
        </p:nvSpPr>
        <p:spPr>
          <a:xfrm>
            <a:off x="539750" y="1619250"/>
            <a:ext cx="8243888" cy="5238750"/>
          </a:xfrm>
        </p:spPr>
        <p:txBody>
          <a:bodyPr/>
          <a:lstStyle/>
          <a:p>
            <a:pPr marL="442913" lvl="1" indent="-360363" eaLnBrk="1" hangingPunct="1">
              <a:spcAft>
                <a:spcPts val="1000"/>
              </a:spcAft>
            </a:pPr>
            <a:r>
              <a:rPr lang="en-AU" altLang="en-US" sz="2000" dirty="0" smtClean="0"/>
              <a:t>•	Give patient opportunity to self-regulate, consider using calm down methods</a:t>
            </a:r>
          </a:p>
          <a:p>
            <a:pPr marL="442913" lvl="1" indent="-360363" eaLnBrk="1" hangingPunct="1">
              <a:spcAft>
                <a:spcPts val="1000"/>
              </a:spcAft>
            </a:pPr>
            <a:r>
              <a:rPr lang="en-AU" altLang="en-US" sz="2000" dirty="0" smtClean="0"/>
              <a:t>•	Be flexible, if possible problem-solve and compromise together</a:t>
            </a:r>
          </a:p>
          <a:p>
            <a:pPr marL="442913" lvl="1" indent="-360363" eaLnBrk="1" hangingPunct="1">
              <a:spcAft>
                <a:spcPts val="1000"/>
              </a:spcAft>
            </a:pPr>
            <a:r>
              <a:rPr lang="en-AU" altLang="en-US" sz="2000" dirty="0" smtClean="0"/>
              <a:t>•	Offer choices and options </a:t>
            </a:r>
          </a:p>
          <a:p>
            <a:pPr marL="442913" lvl="1" indent="-360363" eaLnBrk="1" hangingPunct="1">
              <a:spcAft>
                <a:spcPts val="1000"/>
              </a:spcAft>
            </a:pPr>
            <a:r>
              <a:rPr lang="en-AU" altLang="en-US" sz="2000" dirty="0" smtClean="0"/>
              <a:t>•	Give reasons, explain rules, reasoning behind them, be honest, 	express fallibility (or even agree that it’s unfair)</a:t>
            </a:r>
          </a:p>
          <a:p>
            <a:pPr marL="442913" lvl="1" indent="-360363" eaLnBrk="1" hangingPunct="1">
              <a:spcAft>
                <a:spcPts val="1000"/>
              </a:spcAft>
            </a:pPr>
            <a:r>
              <a:rPr lang="en-AU" altLang="en-US" sz="2000" dirty="0" smtClean="0"/>
              <a:t>•	Deal with the complaint, apologise, make a change</a:t>
            </a:r>
          </a:p>
          <a:p>
            <a:pPr marL="442913" lvl="1" indent="-360363" eaLnBrk="1" hangingPunct="1">
              <a:spcAft>
                <a:spcPts val="1000"/>
              </a:spcAft>
            </a:pPr>
            <a:r>
              <a:rPr lang="en-AU" altLang="en-US" sz="2000" dirty="0" smtClean="0"/>
              <a:t>•	Make a personal appeal, remind them of any previously agreed 	strategy, summarise what’s been said</a:t>
            </a:r>
          </a:p>
          <a:p>
            <a:pPr marL="442913" lvl="1" indent="-360363" eaLnBrk="1" hangingPunct="1">
              <a:spcAft>
                <a:spcPts val="0"/>
              </a:spcAft>
            </a:pPr>
            <a:r>
              <a:rPr lang="en-AU" altLang="en-US" sz="2000" dirty="0" smtClean="0"/>
              <a:t>•	Ask if there is anything else you</a:t>
            </a:r>
          </a:p>
          <a:p>
            <a:pPr marL="442913" lvl="1" eaLnBrk="1" hangingPunct="1">
              <a:spcAft>
                <a:spcPts val="0"/>
              </a:spcAft>
            </a:pPr>
            <a:r>
              <a:rPr lang="en-AU" altLang="en-US" sz="2000" dirty="0" smtClean="0"/>
              <a:t>can do or say that will be </a:t>
            </a:r>
          </a:p>
          <a:p>
            <a:pPr marL="442913" lvl="1" eaLnBrk="1" hangingPunct="1">
              <a:spcAft>
                <a:spcPts val="0"/>
              </a:spcAft>
            </a:pPr>
            <a:r>
              <a:rPr lang="en-AU" altLang="en-US" sz="2000" dirty="0" smtClean="0"/>
              <a:t>helpful, end positively</a:t>
            </a:r>
          </a:p>
          <a:p>
            <a:pPr lvl="1" eaLnBrk="1" hangingPunct="1">
              <a:spcAft>
                <a:spcPts val="1000"/>
              </a:spcAft>
            </a:pPr>
            <a:endParaRPr lang="en-US" altLang="en-US" sz="2000" b="1"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769" y="5446060"/>
            <a:ext cx="4421231" cy="141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7706983" y="5546690"/>
            <a:ext cx="1286189" cy="1195754"/>
          </a:xfrm>
          <a:custGeom>
            <a:avLst/>
            <a:gdLst>
              <a:gd name="connsiteX0" fmla="*/ 0 w 1286189"/>
              <a:gd name="connsiteY0" fmla="*/ 0 h 1195754"/>
              <a:gd name="connsiteX1" fmla="*/ 1014884 w 1286189"/>
              <a:gd name="connsiteY1" fmla="*/ 0 h 1195754"/>
              <a:gd name="connsiteX2" fmla="*/ 1286189 w 1286189"/>
              <a:gd name="connsiteY2" fmla="*/ 602901 h 1195754"/>
              <a:gd name="connsiteX3" fmla="*/ 1004835 w 1286189"/>
              <a:gd name="connsiteY3" fmla="*/ 1195754 h 1195754"/>
              <a:gd name="connsiteX4" fmla="*/ 30145 w 1286189"/>
              <a:gd name="connsiteY4" fmla="*/ 1195754 h 1195754"/>
              <a:gd name="connsiteX5" fmla="*/ 301451 w 1286189"/>
              <a:gd name="connsiteY5" fmla="*/ 592853 h 1195754"/>
              <a:gd name="connsiteX6" fmla="*/ 0 w 1286189"/>
              <a:gd name="connsiteY6" fmla="*/ 0 h 119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189" h="1195754">
                <a:moveTo>
                  <a:pt x="0" y="0"/>
                </a:moveTo>
                <a:lnTo>
                  <a:pt x="1014884" y="0"/>
                </a:lnTo>
                <a:lnTo>
                  <a:pt x="1286189" y="602901"/>
                </a:lnTo>
                <a:lnTo>
                  <a:pt x="1004835" y="1195754"/>
                </a:lnTo>
                <a:lnTo>
                  <a:pt x="30145" y="1195754"/>
                </a:lnTo>
                <a:lnTo>
                  <a:pt x="301451" y="592853"/>
                </a:lnTo>
                <a:lnTo>
                  <a:pt x="0" y="0"/>
                </a:lnTo>
                <a:close/>
              </a:path>
            </a:pathLst>
          </a:custGeom>
          <a:noFill/>
          <a:ln w="76200">
            <a:solidFill>
              <a:srgbClr val="21278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Tree>
    <p:extLst>
      <p:ext uri="{BB962C8B-B14F-4D97-AF65-F5344CB8AC3E}">
        <p14:creationId xmlns:p14="http://schemas.microsoft.com/office/powerpoint/2010/main" val="2249555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1452283"/>
            <a:ext cx="9144001" cy="5405717"/>
            <a:chOff x="-1" y="1452283"/>
            <a:chExt cx="9144001" cy="5405717"/>
          </a:xfrm>
        </p:grpSpPr>
        <p:pic>
          <p:nvPicPr>
            <p:cNvPr id="9"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1" y="3722014"/>
              <a:ext cx="9143999" cy="313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flipV="1">
              <a:off x="-1" y="1452283"/>
              <a:ext cx="9143999" cy="27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tangle 1"/>
          <p:cNvSpPr/>
          <p:nvPr/>
        </p:nvSpPr>
        <p:spPr>
          <a:xfrm>
            <a:off x="-1" y="1452283"/>
            <a:ext cx="9143999" cy="5405717"/>
          </a:xfrm>
          <a:prstGeom prst="rect">
            <a:avLst/>
          </a:prstGeom>
          <a:solidFill>
            <a:srgbClr val="FFFFFF">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51202" name="Title 1"/>
          <p:cNvSpPr>
            <a:spLocks noGrp="1"/>
          </p:cNvSpPr>
          <p:nvPr>
            <p:ph type="title"/>
          </p:nvPr>
        </p:nvSpPr>
        <p:spPr>
          <a:xfrm>
            <a:off x="563563" y="423863"/>
            <a:ext cx="7199312" cy="752475"/>
          </a:xfrm>
        </p:spPr>
        <p:txBody>
          <a:bodyPr lIns="91440" tIns="45720" rIns="91440" bIns="45720" anchor="t"/>
          <a:lstStyle/>
          <a:p>
            <a:pPr algn="ctr" eaLnBrk="1" hangingPunct="1">
              <a:defRPr/>
            </a:pPr>
            <a:r>
              <a:rPr lang="en-US" altLang="en-US" b="1" smtClean="0">
                <a:solidFill>
                  <a:schemeClr val="bg1"/>
                </a:solidFill>
                <a:ea typeface="MS PGothic" pitchFamily="34" charset="-128"/>
                <a:cs typeface="Arial" charset="0"/>
              </a:rPr>
              <a:t>Control yourself</a:t>
            </a:r>
          </a:p>
        </p:txBody>
      </p:sp>
      <p:sp>
        <p:nvSpPr>
          <p:cNvPr id="45059" name="Content Placeholder 2"/>
          <p:cNvSpPr>
            <a:spLocks noGrp="1"/>
          </p:cNvSpPr>
          <p:nvPr>
            <p:ph idx="1"/>
          </p:nvPr>
        </p:nvSpPr>
        <p:spPr>
          <a:xfrm>
            <a:off x="379413" y="1506071"/>
            <a:ext cx="8658225" cy="5123329"/>
          </a:xfrm>
        </p:spPr>
        <p:txBody>
          <a:bodyPr lIns="91440" tIns="45720" rIns="91440" bIns="45720"/>
          <a:lstStyle/>
          <a:p>
            <a:pPr lvl="1" eaLnBrk="1" hangingPunct="1">
              <a:spcAft>
                <a:spcPts val="1000"/>
              </a:spcAft>
            </a:pPr>
            <a:r>
              <a:rPr lang="en-AU" altLang="en-US" sz="3200" b="1" dirty="0" smtClean="0">
                <a:solidFill>
                  <a:srgbClr val="000000"/>
                </a:solidFill>
              </a:rPr>
              <a:t>A</a:t>
            </a:r>
            <a:r>
              <a:rPr lang="en-AU" altLang="en-US" sz="2000" b="1" dirty="0" smtClean="0">
                <a:solidFill>
                  <a:srgbClr val="000000"/>
                </a:solidFill>
              </a:rPr>
              <a:t>ctions</a:t>
            </a:r>
          </a:p>
          <a:p>
            <a:pPr lvl="1" eaLnBrk="1" hangingPunct="1">
              <a:spcAft>
                <a:spcPts val="1000"/>
              </a:spcAft>
            </a:pPr>
            <a:r>
              <a:rPr lang="en-AU" altLang="en-US" sz="2000" dirty="0" smtClean="0">
                <a:solidFill>
                  <a:srgbClr val="000000"/>
                </a:solidFill>
              </a:rPr>
              <a:t>•	Act calmly and confidently. </a:t>
            </a:r>
          </a:p>
          <a:p>
            <a:pPr lvl="1" eaLnBrk="1" hangingPunct="1">
              <a:spcAft>
                <a:spcPts val="1000"/>
              </a:spcAft>
            </a:pPr>
            <a:r>
              <a:rPr lang="en-AU" altLang="en-US" sz="2000" dirty="0" smtClean="0">
                <a:solidFill>
                  <a:srgbClr val="000000"/>
                </a:solidFill>
              </a:rPr>
              <a:t>•	Don’t corner patients, threaten or make false promises</a:t>
            </a:r>
          </a:p>
          <a:p>
            <a:pPr lvl="1" eaLnBrk="1" hangingPunct="1">
              <a:spcAft>
                <a:spcPts val="1000"/>
              </a:spcAft>
            </a:pPr>
            <a:r>
              <a:rPr lang="en-AU" altLang="en-US" sz="2000" dirty="0" smtClean="0">
                <a:solidFill>
                  <a:srgbClr val="000000"/>
                </a:solidFill>
              </a:rPr>
              <a:t>•	Don’t judge, criticise, show irritation, frustration, anger or be retaliative</a:t>
            </a:r>
          </a:p>
          <a:p>
            <a:pPr lvl="1" eaLnBrk="1" hangingPunct="1">
              <a:spcAft>
                <a:spcPts val="1000"/>
              </a:spcAft>
            </a:pPr>
            <a:r>
              <a:rPr lang="en-AU" altLang="en-US" sz="2000" dirty="0" smtClean="0">
                <a:solidFill>
                  <a:srgbClr val="000000"/>
                </a:solidFill>
              </a:rPr>
              <a:t>•	Let patient have the last word </a:t>
            </a:r>
          </a:p>
          <a:p>
            <a:pPr lvl="1" eaLnBrk="1" hangingPunct="1">
              <a:spcAft>
                <a:spcPts val="1000"/>
              </a:spcAft>
            </a:pPr>
            <a:r>
              <a:rPr lang="en-AU" altLang="en-US" sz="3200" b="1" dirty="0" smtClean="0"/>
              <a:t>B</a:t>
            </a:r>
            <a:r>
              <a:rPr lang="en-AU" altLang="en-US" sz="2000" b="1" dirty="0" smtClean="0"/>
              <a:t>ody language</a:t>
            </a:r>
          </a:p>
          <a:p>
            <a:pPr lvl="1" eaLnBrk="1" hangingPunct="1">
              <a:spcAft>
                <a:spcPts val="1000"/>
              </a:spcAft>
            </a:pPr>
            <a:r>
              <a:rPr lang="en-AU" altLang="en-US" sz="2000" dirty="0" smtClean="0"/>
              <a:t>•	Have slow and gentle movements</a:t>
            </a:r>
          </a:p>
          <a:p>
            <a:pPr lvl="1" eaLnBrk="1" hangingPunct="1">
              <a:spcAft>
                <a:spcPts val="1000"/>
              </a:spcAft>
            </a:pPr>
            <a:r>
              <a:rPr lang="en-AU" altLang="en-US" sz="2000" dirty="0" smtClean="0"/>
              <a:t>•	Relax face, don’t frown, or purse lips</a:t>
            </a:r>
          </a:p>
          <a:p>
            <a:pPr lvl="1" eaLnBrk="1" hangingPunct="1">
              <a:spcAft>
                <a:spcPts val="1000"/>
              </a:spcAft>
            </a:pPr>
            <a:r>
              <a:rPr lang="en-AU" altLang="en-US" sz="2000" dirty="0" smtClean="0"/>
              <a:t>•	Relax body, no hands on hips or in pockets, don’t finger wag or prod</a:t>
            </a:r>
          </a:p>
          <a:p>
            <a:pPr lvl="1" eaLnBrk="1" hangingPunct="1">
              <a:spcAft>
                <a:spcPts val="1000"/>
              </a:spcAft>
            </a:pPr>
            <a:r>
              <a:rPr lang="en-AU" altLang="en-US" sz="2000" dirty="0" smtClean="0"/>
              <a:t>•	Have lowered, uncrossed arms and open hands</a:t>
            </a:r>
          </a:p>
        </p:txBody>
      </p:sp>
    </p:spTree>
    <p:extLst>
      <p:ext uri="{BB962C8B-B14F-4D97-AF65-F5344CB8AC3E}">
        <p14:creationId xmlns:p14="http://schemas.microsoft.com/office/powerpoint/2010/main" val="1097482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452281"/>
            <a:ext cx="9144001" cy="5405719"/>
            <a:chOff x="-1" y="1452281"/>
            <a:chExt cx="9144001" cy="5405719"/>
          </a:xfrm>
        </p:grpSpPr>
        <p:grpSp>
          <p:nvGrpSpPr>
            <p:cNvPr id="3" name="Group 2"/>
            <p:cNvGrpSpPr/>
            <p:nvPr/>
          </p:nvGrpSpPr>
          <p:grpSpPr>
            <a:xfrm>
              <a:off x="-1" y="1452281"/>
              <a:ext cx="9144001" cy="5405719"/>
              <a:chOff x="-1" y="1452281"/>
              <a:chExt cx="9144001" cy="5405719"/>
            </a:xfrm>
          </p:grpSpPr>
          <p:pic>
            <p:nvPicPr>
              <p:cNvPr id="6"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1" y="4692580"/>
                <a:ext cx="9143999" cy="216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flipV="1">
                <a:off x="-1" y="1452281"/>
                <a:ext cx="9143999" cy="362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1" y="1452281"/>
              <a:ext cx="9143999" cy="5405717"/>
            </a:xfrm>
            <a:prstGeom prst="rect">
              <a:avLst/>
            </a:prstGeom>
            <a:solidFill>
              <a:srgbClr val="FFFFFF">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grpSp>
      <p:sp>
        <p:nvSpPr>
          <p:cNvPr id="2" name="Title 1"/>
          <p:cNvSpPr>
            <a:spLocks noGrp="1"/>
          </p:cNvSpPr>
          <p:nvPr>
            <p:ph type="title"/>
          </p:nvPr>
        </p:nvSpPr>
        <p:spPr/>
        <p:txBody>
          <a:bodyPr/>
          <a:lstStyle/>
          <a:p>
            <a:pPr algn="ctr">
              <a:defRPr/>
            </a:pPr>
            <a:r>
              <a:rPr lang="en-AU" b="1" dirty="0" smtClean="0">
                <a:ea typeface="MS PGothic" pitchFamily="34" charset="-128"/>
              </a:rPr>
              <a:t>…control yourself</a:t>
            </a:r>
            <a:endParaRPr lang="en-AU" b="1" dirty="0">
              <a:ea typeface="MS PGothic" pitchFamily="34" charset="-128"/>
            </a:endParaRPr>
          </a:p>
        </p:txBody>
      </p:sp>
      <p:sp>
        <p:nvSpPr>
          <p:cNvPr id="46083" name="Content Placeholder 2"/>
          <p:cNvSpPr>
            <a:spLocks noGrp="1"/>
          </p:cNvSpPr>
          <p:nvPr>
            <p:ph idx="1"/>
          </p:nvPr>
        </p:nvSpPr>
        <p:spPr>
          <a:xfrm>
            <a:off x="539750" y="1619250"/>
            <a:ext cx="8243888" cy="4854575"/>
          </a:xfrm>
        </p:spPr>
        <p:txBody>
          <a:bodyPr/>
          <a:lstStyle/>
          <a:p>
            <a:pPr lvl="1" eaLnBrk="1" hangingPunct="1">
              <a:spcAft>
                <a:spcPts val="1000"/>
              </a:spcAft>
            </a:pPr>
            <a:r>
              <a:rPr lang="en-AU" altLang="en-US" sz="3200" b="1" dirty="0" smtClean="0"/>
              <a:t>C</a:t>
            </a:r>
            <a:r>
              <a:rPr lang="en-AU" altLang="en-US" sz="2000" b="1" dirty="0" smtClean="0"/>
              <a:t>ommunication</a:t>
            </a:r>
          </a:p>
          <a:p>
            <a:pPr marL="444500" lvl="1" indent="-444500" eaLnBrk="1" hangingPunct="1">
              <a:spcAft>
                <a:spcPts val="1000"/>
              </a:spcAft>
            </a:pPr>
            <a:r>
              <a:rPr lang="en-AU" altLang="en-US" sz="2000" dirty="0" smtClean="0"/>
              <a:t>•	No hesitation or uncertainty of speech</a:t>
            </a:r>
          </a:p>
          <a:p>
            <a:pPr marL="444500" lvl="1" indent="-444500" eaLnBrk="1" hangingPunct="1">
              <a:spcAft>
                <a:spcPts val="1000"/>
              </a:spcAft>
            </a:pPr>
            <a:r>
              <a:rPr lang="en-AU" altLang="en-US" sz="2000" dirty="0" smtClean="0"/>
              <a:t>•	Don’t argue or say they are wrong and you are right</a:t>
            </a:r>
          </a:p>
          <a:p>
            <a:pPr marL="444500" lvl="1" indent="-444500" eaLnBrk="1" hangingPunct="1">
              <a:spcAft>
                <a:spcPts val="1000"/>
              </a:spcAft>
            </a:pPr>
            <a:r>
              <a:rPr lang="en-AU" altLang="en-US" sz="2000" dirty="0" smtClean="0"/>
              <a:t>•	Don’t defend or justify yourself</a:t>
            </a:r>
          </a:p>
          <a:p>
            <a:pPr marL="444500" lvl="1" indent="-444500" eaLnBrk="1" hangingPunct="1">
              <a:spcAft>
                <a:spcPts val="1000"/>
              </a:spcAft>
            </a:pPr>
            <a:r>
              <a:rPr lang="en-AU" altLang="en-US" sz="2000" dirty="0" smtClean="0"/>
              <a:t>•	Show no reaction to abuse or insults directed at you, ignore them or partially agree with them</a:t>
            </a:r>
          </a:p>
          <a:p>
            <a:pPr marL="444500" lvl="1" indent="-444500" eaLnBrk="1" hangingPunct="1">
              <a:spcAft>
                <a:spcPts val="1000"/>
              </a:spcAft>
            </a:pPr>
            <a:r>
              <a:rPr lang="en-AU" altLang="en-US" sz="2000" dirty="0" smtClean="0"/>
              <a:t>•	Prepare responses in advance to typical insults</a:t>
            </a:r>
          </a:p>
          <a:p>
            <a:pPr lvl="1" eaLnBrk="1" hangingPunct="1">
              <a:spcAft>
                <a:spcPts val="1000"/>
              </a:spcAft>
            </a:pPr>
            <a:r>
              <a:rPr lang="en-AU" altLang="en-US" sz="3200" b="1" dirty="0" smtClean="0"/>
              <a:t>E</a:t>
            </a:r>
            <a:r>
              <a:rPr lang="en-AU" altLang="en-US" sz="2000" b="1" dirty="0" smtClean="0"/>
              <a:t>motions</a:t>
            </a:r>
          </a:p>
          <a:p>
            <a:pPr lvl="1" eaLnBrk="1" hangingPunct="1">
              <a:spcAft>
                <a:spcPts val="1000"/>
              </a:spcAft>
            </a:pPr>
            <a:r>
              <a:rPr lang="en-AU" altLang="en-US" sz="2000" dirty="0" smtClean="0"/>
              <a:t>•	Breathe deeply and concentrate on situation</a:t>
            </a:r>
          </a:p>
          <a:p>
            <a:pPr lvl="1" eaLnBrk="1" hangingPunct="1">
              <a:spcAft>
                <a:spcPts val="1000"/>
              </a:spcAft>
            </a:pPr>
            <a:r>
              <a:rPr lang="en-AU" altLang="en-US" sz="2000" dirty="0" smtClean="0"/>
              <a:t>•	This is not personal and it is not about you</a:t>
            </a:r>
          </a:p>
          <a:p>
            <a:pPr lvl="1" eaLnBrk="1" hangingPunct="1">
              <a:spcAft>
                <a:spcPts val="1000"/>
              </a:spcAft>
            </a:pPr>
            <a:endParaRPr lang="en-US" altLang="en-US" sz="2000" dirty="0" smtClean="0">
              <a:solidFill>
                <a:srgbClr val="000000"/>
              </a:solidFill>
            </a:endParaRPr>
          </a:p>
          <a:p>
            <a:endParaRPr lang="en-AU" altLang="en-US" dirty="0" smtClean="0"/>
          </a:p>
        </p:txBody>
      </p:sp>
    </p:spTree>
    <p:extLst>
      <p:ext uri="{BB962C8B-B14F-4D97-AF65-F5344CB8AC3E}">
        <p14:creationId xmlns:p14="http://schemas.microsoft.com/office/powerpoint/2010/main" val="2286742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452281"/>
            <a:ext cx="9144001" cy="5405719"/>
            <a:chOff x="-1" y="1452281"/>
            <a:chExt cx="9144001" cy="5405719"/>
          </a:xfrm>
        </p:grpSpPr>
        <p:grpSp>
          <p:nvGrpSpPr>
            <p:cNvPr id="8" name="Group 7"/>
            <p:cNvGrpSpPr/>
            <p:nvPr/>
          </p:nvGrpSpPr>
          <p:grpSpPr>
            <a:xfrm>
              <a:off x="-1" y="1452281"/>
              <a:ext cx="9144001" cy="5405719"/>
              <a:chOff x="-1" y="1452281"/>
              <a:chExt cx="9144001" cy="5405719"/>
            </a:xfrm>
          </p:grpSpPr>
          <p:pic>
            <p:nvPicPr>
              <p:cNvPr id="10"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1" y="4692580"/>
                <a:ext cx="9143999" cy="216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flipV="1">
                <a:off x="-1" y="1452281"/>
                <a:ext cx="9143999" cy="362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a:xfrm>
              <a:off x="-1" y="1452281"/>
              <a:ext cx="9143999" cy="5405717"/>
            </a:xfrm>
            <a:prstGeom prst="rect">
              <a:avLst/>
            </a:prstGeom>
            <a:solidFill>
              <a:srgbClr val="FFFFFF">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grpSp>
      <p:sp>
        <p:nvSpPr>
          <p:cNvPr id="52226" name="Title 1"/>
          <p:cNvSpPr>
            <a:spLocks noGrp="1"/>
          </p:cNvSpPr>
          <p:nvPr>
            <p:ph type="title"/>
          </p:nvPr>
        </p:nvSpPr>
        <p:spPr>
          <a:xfrm>
            <a:off x="563563" y="436563"/>
            <a:ext cx="7199312" cy="692150"/>
          </a:xfrm>
        </p:spPr>
        <p:txBody>
          <a:bodyPr lIns="91440" tIns="45720" rIns="91440" bIns="45720" anchor="t"/>
          <a:lstStyle/>
          <a:p>
            <a:pPr algn="ctr" eaLnBrk="1" hangingPunct="1">
              <a:defRPr/>
            </a:pPr>
            <a:r>
              <a:rPr lang="en-US" altLang="en-US" b="1" smtClean="0">
                <a:ea typeface="MS PGothic" pitchFamily="34" charset="-128"/>
                <a:cs typeface="Arial" charset="0"/>
              </a:rPr>
              <a:t>Respect and empathy</a:t>
            </a:r>
          </a:p>
        </p:txBody>
      </p:sp>
      <p:sp>
        <p:nvSpPr>
          <p:cNvPr id="47107" name="Content Placeholder 2"/>
          <p:cNvSpPr>
            <a:spLocks noGrp="1"/>
          </p:cNvSpPr>
          <p:nvPr>
            <p:ph idx="1"/>
          </p:nvPr>
        </p:nvSpPr>
        <p:spPr>
          <a:xfrm>
            <a:off x="539750" y="1757363"/>
            <a:ext cx="8243888" cy="4716462"/>
          </a:xfrm>
        </p:spPr>
        <p:txBody>
          <a:bodyPr lIns="91440" tIns="45720" rIns="91440" bIns="45720"/>
          <a:lstStyle/>
          <a:p>
            <a:pPr eaLnBrk="1" hangingPunct="1">
              <a:spcBef>
                <a:spcPct val="0"/>
              </a:spcBef>
              <a:spcAft>
                <a:spcPts val="1000"/>
              </a:spcAft>
            </a:pPr>
            <a:r>
              <a:rPr lang="en-AU" altLang="en-US" sz="3200" dirty="0" smtClean="0"/>
              <a:t>A</a:t>
            </a:r>
            <a:r>
              <a:rPr lang="en-AU" altLang="en-US" dirty="0" smtClean="0"/>
              <a:t>ctions</a:t>
            </a:r>
          </a:p>
          <a:p>
            <a:pPr marL="444500" indent="-444500" eaLnBrk="1" hangingPunct="1">
              <a:spcBef>
                <a:spcPct val="0"/>
              </a:spcBef>
              <a:spcAft>
                <a:spcPts val="900"/>
              </a:spcAft>
            </a:pPr>
            <a:r>
              <a:rPr lang="en-AU" altLang="en-US" b="0" dirty="0" smtClean="0"/>
              <a:t>•	Be congruent: your actions should match your words</a:t>
            </a:r>
          </a:p>
          <a:p>
            <a:pPr marL="444500" indent="-444500" eaLnBrk="1" hangingPunct="1">
              <a:spcBef>
                <a:spcPct val="0"/>
              </a:spcBef>
              <a:spcAft>
                <a:spcPts val="900"/>
              </a:spcAft>
            </a:pPr>
            <a:r>
              <a:rPr lang="en-AU" altLang="en-US" b="0" dirty="0" smtClean="0"/>
              <a:t>•	Listen, hear, acknowledge feelings and needs</a:t>
            </a:r>
          </a:p>
          <a:p>
            <a:pPr marL="444500" indent="-444500" eaLnBrk="1" hangingPunct="1">
              <a:spcBef>
                <a:spcPct val="0"/>
              </a:spcBef>
              <a:spcAft>
                <a:spcPts val="900"/>
              </a:spcAft>
            </a:pPr>
            <a:r>
              <a:rPr lang="en-AU" altLang="en-US" b="0" dirty="0" smtClean="0"/>
              <a:t>•	Don’t tell the patient what they should or should not be 	feeling</a:t>
            </a:r>
          </a:p>
          <a:p>
            <a:pPr marL="444500" indent="-444500" eaLnBrk="1" hangingPunct="1">
              <a:spcBef>
                <a:spcPct val="0"/>
              </a:spcBef>
              <a:spcAft>
                <a:spcPts val="900"/>
              </a:spcAft>
            </a:pPr>
            <a:r>
              <a:rPr lang="en-AU" altLang="en-US" b="0" dirty="0" smtClean="0"/>
              <a:t>•	Take time to hear the patient out, be patient and don’t hurry them</a:t>
            </a:r>
          </a:p>
          <a:p>
            <a:pPr eaLnBrk="1" hangingPunct="1">
              <a:spcBef>
                <a:spcPts val="600"/>
              </a:spcBef>
              <a:spcAft>
                <a:spcPts val="1000"/>
              </a:spcAft>
            </a:pPr>
            <a:r>
              <a:rPr lang="en-AU" altLang="en-US" sz="3200" dirty="0" smtClean="0">
                <a:solidFill>
                  <a:schemeClr val="tx1"/>
                </a:solidFill>
              </a:rPr>
              <a:t>B</a:t>
            </a:r>
            <a:r>
              <a:rPr lang="en-AU" altLang="en-US" dirty="0" smtClean="0">
                <a:solidFill>
                  <a:schemeClr val="tx1"/>
                </a:solidFill>
              </a:rPr>
              <a:t>ody language</a:t>
            </a:r>
          </a:p>
          <a:p>
            <a:pPr eaLnBrk="1" hangingPunct="1">
              <a:spcBef>
                <a:spcPct val="0"/>
              </a:spcBef>
              <a:spcAft>
                <a:spcPts val="1000"/>
              </a:spcAft>
            </a:pPr>
            <a:r>
              <a:rPr lang="en-AU" altLang="en-US" b="0" dirty="0" smtClean="0">
                <a:solidFill>
                  <a:schemeClr val="tx1"/>
                </a:solidFill>
              </a:rPr>
              <a:t>•	Make eye contact (exercising care not to be confrontational)</a:t>
            </a:r>
          </a:p>
        </p:txBody>
      </p:sp>
    </p:spTree>
    <p:extLst>
      <p:ext uri="{BB962C8B-B14F-4D97-AF65-F5344CB8AC3E}">
        <p14:creationId xmlns:p14="http://schemas.microsoft.com/office/powerpoint/2010/main" val="1033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452281"/>
            <a:ext cx="9144001" cy="5405719"/>
            <a:chOff x="-1" y="1452281"/>
            <a:chExt cx="9144001" cy="5405719"/>
          </a:xfrm>
        </p:grpSpPr>
        <p:grpSp>
          <p:nvGrpSpPr>
            <p:cNvPr id="7" name="Group 6"/>
            <p:cNvGrpSpPr/>
            <p:nvPr/>
          </p:nvGrpSpPr>
          <p:grpSpPr>
            <a:xfrm>
              <a:off x="-1" y="1452281"/>
              <a:ext cx="9144001" cy="5405719"/>
              <a:chOff x="-1" y="1452281"/>
              <a:chExt cx="9144001" cy="5405719"/>
            </a:xfrm>
          </p:grpSpPr>
          <p:pic>
            <p:nvPicPr>
              <p:cNvPr id="9"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1" y="4692580"/>
                <a:ext cx="9143999" cy="216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flipV="1">
                <a:off x="-1" y="1452281"/>
                <a:ext cx="9143999" cy="362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1" y="1452281"/>
              <a:ext cx="9143999" cy="5405717"/>
            </a:xfrm>
            <a:prstGeom prst="rect">
              <a:avLst/>
            </a:prstGeom>
            <a:solidFill>
              <a:srgbClr val="FFFFFF">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grpSp>
      <p:sp>
        <p:nvSpPr>
          <p:cNvPr id="2" name="Title 1"/>
          <p:cNvSpPr>
            <a:spLocks noGrp="1"/>
          </p:cNvSpPr>
          <p:nvPr>
            <p:ph type="title"/>
          </p:nvPr>
        </p:nvSpPr>
        <p:spPr/>
        <p:txBody>
          <a:bodyPr/>
          <a:lstStyle/>
          <a:p>
            <a:pPr algn="ctr">
              <a:defRPr/>
            </a:pPr>
            <a:r>
              <a:rPr lang="en-AU" b="1" dirty="0" smtClean="0">
                <a:ea typeface="MS PGothic" pitchFamily="34" charset="-128"/>
              </a:rPr>
              <a:t>…respect and empathy</a:t>
            </a:r>
            <a:endParaRPr lang="en-AU" b="1" dirty="0">
              <a:ea typeface="MS PGothic" pitchFamily="34" charset="-128"/>
            </a:endParaRPr>
          </a:p>
        </p:txBody>
      </p:sp>
      <p:sp>
        <p:nvSpPr>
          <p:cNvPr id="48131" name="Content Placeholder 2"/>
          <p:cNvSpPr>
            <a:spLocks noGrp="1"/>
          </p:cNvSpPr>
          <p:nvPr>
            <p:ph idx="1"/>
          </p:nvPr>
        </p:nvSpPr>
        <p:spPr>
          <a:xfrm>
            <a:off x="539750" y="1619250"/>
            <a:ext cx="8243888" cy="4854575"/>
          </a:xfrm>
        </p:spPr>
        <p:txBody>
          <a:bodyPr/>
          <a:lstStyle/>
          <a:p>
            <a:r>
              <a:rPr lang="en-AU" altLang="en-US" sz="3200" dirty="0" smtClean="0">
                <a:solidFill>
                  <a:schemeClr val="tx1"/>
                </a:solidFill>
              </a:rPr>
              <a:t>C</a:t>
            </a:r>
            <a:r>
              <a:rPr lang="en-AU" altLang="en-US" dirty="0" smtClean="0">
                <a:solidFill>
                  <a:schemeClr val="tx1"/>
                </a:solidFill>
              </a:rPr>
              <a:t>ommunication</a:t>
            </a:r>
          </a:p>
          <a:p>
            <a:r>
              <a:rPr lang="en-AU" altLang="en-US" b="0" dirty="0" smtClean="0">
                <a:solidFill>
                  <a:schemeClr val="tx1"/>
                </a:solidFill>
              </a:rPr>
              <a:t>•	Extend self and thinking to understand patient viewpoint</a:t>
            </a:r>
          </a:p>
          <a:p>
            <a:r>
              <a:rPr lang="en-AU" altLang="en-US" b="0" dirty="0" smtClean="0">
                <a:solidFill>
                  <a:schemeClr val="tx1"/>
                </a:solidFill>
              </a:rPr>
              <a:t>•	Have a concerned and interested tone of voice</a:t>
            </a:r>
          </a:p>
          <a:p>
            <a:r>
              <a:rPr lang="en-AU" altLang="en-US" b="0" dirty="0" smtClean="0">
                <a:solidFill>
                  <a:schemeClr val="tx1"/>
                </a:solidFill>
              </a:rPr>
              <a:t>•	Don’t yell or shout over people </a:t>
            </a:r>
          </a:p>
          <a:p>
            <a:r>
              <a:rPr lang="en-AU" altLang="en-US" b="0" dirty="0" smtClean="0">
                <a:solidFill>
                  <a:schemeClr val="tx1"/>
                </a:solidFill>
              </a:rPr>
              <a:t>•	Answer all requests for information, however they are phrased</a:t>
            </a:r>
          </a:p>
          <a:p>
            <a:r>
              <a:rPr lang="en-AU" altLang="en-US" sz="3200" dirty="0" smtClean="0">
                <a:solidFill>
                  <a:schemeClr val="tx1"/>
                </a:solidFill>
              </a:rPr>
              <a:t>D</a:t>
            </a:r>
            <a:r>
              <a:rPr lang="en-AU" altLang="en-US" dirty="0" smtClean="0">
                <a:solidFill>
                  <a:schemeClr val="tx1"/>
                </a:solidFill>
              </a:rPr>
              <a:t>on’ts</a:t>
            </a:r>
          </a:p>
          <a:p>
            <a:r>
              <a:rPr lang="en-AU" altLang="en-US" b="0" dirty="0" smtClean="0">
                <a:solidFill>
                  <a:schemeClr val="tx1"/>
                </a:solidFill>
              </a:rPr>
              <a:t>•	No advice giving and no orders, no “if I were you I would…”</a:t>
            </a:r>
          </a:p>
          <a:p>
            <a:r>
              <a:rPr lang="en-AU" altLang="en-US" b="0" dirty="0" smtClean="0">
                <a:solidFill>
                  <a:schemeClr val="tx1"/>
                </a:solidFill>
              </a:rPr>
              <a:t>•	Don’t overly smile as this can be condescending</a:t>
            </a:r>
          </a:p>
          <a:p>
            <a:endParaRPr lang="en-AU" altLang="en-US" dirty="0" smtClean="0"/>
          </a:p>
          <a:p>
            <a:endParaRPr lang="en-AU" altLang="en-US" dirty="0" smtClean="0"/>
          </a:p>
        </p:txBody>
      </p:sp>
    </p:spTree>
    <p:extLst>
      <p:ext uri="{BB962C8B-B14F-4D97-AF65-F5344CB8AC3E}">
        <p14:creationId xmlns:p14="http://schemas.microsoft.com/office/powerpoint/2010/main" val="4232935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sp>
        <p:nvSpPr>
          <p:cNvPr id="3" name="Content Placeholder 2"/>
          <p:cNvSpPr>
            <a:spLocks noGrp="1"/>
          </p:cNvSpPr>
          <p:nvPr>
            <p:ph idx="1"/>
          </p:nvPr>
        </p:nvSpPr>
        <p:spPr/>
        <p:txBody>
          <a:bodyPr/>
          <a:lstStyle/>
          <a:p>
            <a:r>
              <a:rPr lang="en-AU" dirty="0" smtClean="0">
                <a:solidFill>
                  <a:srgbClr val="21A18D"/>
                </a:solidFill>
              </a:rPr>
              <a:t>All the time:</a:t>
            </a:r>
          </a:p>
          <a:p>
            <a:pPr marL="457200" indent="-457200">
              <a:buAutoNum type="arabicPeriod"/>
            </a:pPr>
            <a:r>
              <a:rPr lang="en-AU" dirty="0" smtClean="0"/>
              <a:t>Control yourself </a:t>
            </a:r>
            <a:r>
              <a:rPr lang="en-AU" b="0" dirty="0" smtClean="0"/>
              <a:t>(Actions, Body language, Communication, Emotions)</a:t>
            </a:r>
          </a:p>
          <a:p>
            <a:pPr marL="457200" indent="-457200">
              <a:buAutoNum type="arabicPeriod"/>
            </a:pPr>
            <a:r>
              <a:rPr lang="en-AU" dirty="0" smtClean="0"/>
              <a:t>Show respect and empathy </a:t>
            </a:r>
            <a:r>
              <a:rPr lang="en-AU" b="0" dirty="0" smtClean="0"/>
              <a:t>(Actions, Body language, Communication)</a:t>
            </a:r>
          </a:p>
          <a:p>
            <a:r>
              <a:rPr lang="en-AU" dirty="0" smtClean="0">
                <a:solidFill>
                  <a:srgbClr val="21A18D"/>
                </a:solidFill>
              </a:rPr>
              <a:t>Three step process:</a:t>
            </a:r>
          </a:p>
          <a:p>
            <a:pPr marL="457200" indent="-457200">
              <a:buAutoNum type="arabicPeriod"/>
            </a:pPr>
            <a:r>
              <a:rPr lang="en-AU" dirty="0" smtClean="0"/>
              <a:t>Delimit: </a:t>
            </a:r>
            <a:r>
              <a:rPr lang="en-AU" b="0" dirty="0" smtClean="0"/>
              <a:t>Ensure safety and privacy for all parties</a:t>
            </a:r>
          </a:p>
          <a:p>
            <a:pPr marL="457200" indent="-457200">
              <a:buAutoNum type="arabicPeriod"/>
            </a:pPr>
            <a:r>
              <a:rPr lang="en-AU" dirty="0" smtClean="0"/>
              <a:t>Clarify: </a:t>
            </a:r>
            <a:r>
              <a:rPr lang="en-AU" b="0" dirty="0" smtClean="0"/>
              <a:t>Find a shared understanding of the problem</a:t>
            </a:r>
          </a:p>
          <a:p>
            <a:pPr marL="457200" indent="-457200">
              <a:buAutoNum type="arabicPeriod"/>
            </a:pPr>
            <a:r>
              <a:rPr lang="en-AU" dirty="0" smtClean="0"/>
              <a:t>Resolve: </a:t>
            </a:r>
            <a:r>
              <a:rPr lang="en-AU" b="0" dirty="0" smtClean="0"/>
              <a:t>Find a solution together</a:t>
            </a:r>
          </a:p>
          <a:p>
            <a:pPr marL="457200" indent="-457200">
              <a:buAutoNum type="arabicPeriod"/>
            </a:pPr>
            <a:endParaRPr lang="en-AU" dirty="0"/>
          </a:p>
        </p:txBody>
      </p:sp>
    </p:spTree>
    <p:extLst>
      <p:ext uri="{BB962C8B-B14F-4D97-AF65-F5344CB8AC3E}">
        <p14:creationId xmlns:p14="http://schemas.microsoft.com/office/powerpoint/2010/main" val="67238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Talk Down in practice </a:t>
            </a:r>
            <a:endParaRPr lang="en-AU" dirty="0"/>
          </a:p>
        </p:txBody>
      </p:sp>
      <p:sp>
        <p:nvSpPr>
          <p:cNvPr id="3" name="Content Placeholder 2"/>
          <p:cNvSpPr>
            <a:spLocks noGrp="1"/>
          </p:cNvSpPr>
          <p:nvPr>
            <p:ph idx="1"/>
          </p:nvPr>
        </p:nvSpPr>
        <p:spPr>
          <a:xfrm>
            <a:off x="539750" y="5701553"/>
            <a:ext cx="8243888" cy="772494"/>
          </a:xfrm>
        </p:spPr>
        <p:txBody>
          <a:bodyPr/>
          <a:lstStyle/>
          <a:p>
            <a:endParaRPr lang="en-AU" dirty="0" smtClean="0">
              <a:hlinkClick r:id="rId3"/>
            </a:endParaRPr>
          </a:p>
          <a:p>
            <a:r>
              <a:rPr lang="en-AU" dirty="0" smtClean="0">
                <a:hlinkClick r:id="rId3"/>
              </a:rPr>
              <a:t>https</a:t>
            </a:r>
            <a:r>
              <a:rPr lang="en-AU" dirty="0">
                <a:hlinkClick r:id="rId3"/>
              </a:rPr>
              <a:t>://</a:t>
            </a:r>
            <a:r>
              <a:rPr lang="en-AU" dirty="0" smtClean="0">
                <a:hlinkClick r:id="rId3"/>
              </a:rPr>
              <a:t>youtu.be/Q4T-x1za6lg</a:t>
            </a:r>
            <a:r>
              <a:rPr lang="en-AU" dirty="0" smtClean="0"/>
              <a:t> </a:t>
            </a:r>
            <a:endParaRPr lang="en-AU"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5" y="1859803"/>
            <a:ext cx="6242050" cy="356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750" y="5688106"/>
            <a:ext cx="5190565" cy="461665"/>
          </a:xfrm>
          <a:prstGeom prst="rect">
            <a:avLst/>
          </a:prstGeom>
          <a:noFill/>
        </p:spPr>
        <p:txBody>
          <a:bodyPr wrap="square" rtlCol="0">
            <a:spAutoFit/>
          </a:bodyPr>
          <a:lstStyle/>
          <a:p>
            <a:pPr defTabSz="457200" eaLnBrk="0" fontAlgn="base" hangingPunct="0">
              <a:spcBef>
                <a:spcPct val="0"/>
              </a:spcBef>
              <a:spcAft>
                <a:spcPct val="0"/>
              </a:spcAft>
            </a:pPr>
            <a:r>
              <a:rPr lang="en-AU" sz="2400" dirty="0">
                <a:solidFill>
                  <a:prstClr val="black"/>
                </a:solidFill>
                <a:latin typeface="Calibri" pitchFamily="34" charset="0"/>
                <a:ea typeface="ＭＳ Ｐゴシック" pitchFamily="34" charset="-128"/>
              </a:rPr>
              <a:t>Video by Chris Hart, </a:t>
            </a:r>
            <a:r>
              <a:rPr lang="en-AU" sz="2400" dirty="0" err="1">
                <a:solidFill>
                  <a:prstClr val="black"/>
                </a:solidFill>
                <a:latin typeface="Calibri" pitchFamily="34" charset="0"/>
                <a:ea typeface="ＭＳ Ｐゴシック" pitchFamily="34" charset="-128"/>
              </a:rPr>
              <a:t>Youtube</a:t>
            </a:r>
            <a:endParaRPr lang="en-AU" sz="2400" dirty="0">
              <a:solidFill>
                <a:prstClr val="black"/>
              </a:solidFill>
              <a:latin typeface="Calibri" pitchFamily="34" charset="0"/>
              <a:ea typeface="ＭＳ Ｐゴシック" pitchFamily="34" charset="-128"/>
            </a:endParaRPr>
          </a:p>
        </p:txBody>
      </p:sp>
    </p:spTree>
    <p:extLst>
      <p:ext uri="{BB962C8B-B14F-4D97-AF65-F5344CB8AC3E}">
        <p14:creationId xmlns:p14="http://schemas.microsoft.com/office/powerpoint/2010/main" val="466156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flipV="1">
            <a:off x="1" y="1425388"/>
            <a:ext cx="9144000" cy="543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9750" y="495300"/>
            <a:ext cx="7199313" cy="682625"/>
          </a:xfrm>
        </p:spPr>
        <p:txBody>
          <a:bodyPr lIns="68580" tIns="34290" rIns="68580" bIns="34290" anchor="t">
            <a:normAutofit fontScale="90000"/>
          </a:bodyPr>
          <a:lstStyle/>
          <a:p>
            <a:pPr algn="ctr" eaLnBrk="1" hangingPunct="1">
              <a:defRPr/>
            </a:pPr>
            <a:r>
              <a:rPr lang="en-US" altLang="en-US" sz="3100" b="1" dirty="0" smtClean="0">
                <a:solidFill>
                  <a:schemeClr val="bg1"/>
                </a:solidFill>
                <a:ea typeface="ＭＳ Ｐゴシック" charset="0"/>
              </a:rPr>
              <a:t>Talk down in practice </a:t>
            </a:r>
            <a:r>
              <a:rPr lang="en-US" altLang="en-US" sz="2175" dirty="0">
                <a:ea typeface="ＭＳ Ｐゴシック" charset="0"/>
              </a:rPr>
              <a:t/>
            </a:r>
            <a:br>
              <a:rPr lang="en-US" altLang="en-US" sz="2175" dirty="0">
                <a:ea typeface="ＭＳ Ｐゴシック" charset="0"/>
              </a:rPr>
            </a:br>
            <a:endParaRPr lang="en-US" altLang="en-US" sz="2175" dirty="0">
              <a:ea typeface="ＭＳ Ｐゴシック" charset="0"/>
            </a:endParaRPr>
          </a:p>
        </p:txBody>
      </p:sp>
      <p:sp>
        <p:nvSpPr>
          <p:cNvPr id="47107" name="Content Placeholder 2"/>
          <p:cNvSpPr>
            <a:spLocks noGrp="1"/>
          </p:cNvSpPr>
          <p:nvPr>
            <p:ph idx="1"/>
          </p:nvPr>
        </p:nvSpPr>
        <p:spPr>
          <a:xfrm>
            <a:off x="539750" y="1619250"/>
            <a:ext cx="8243888" cy="4854575"/>
          </a:xfrm>
        </p:spPr>
        <p:txBody>
          <a:bodyPr lIns="68580" tIns="34290" rIns="68580" bIns="34290"/>
          <a:lstStyle/>
          <a:p>
            <a:pPr marL="383382" lvl="1" indent="-342900" eaLnBrk="1" hangingPunct="1">
              <a:spcAft>
                <a:spcPts val="750"/>
              </a:spcAft>
              <a:buFont typeface="Arial" panose="020B0604020202020204" pitchFamily="34" charset="0"/>
              <a:buChar char="•"/>
              <a:defRPr/>
            </a:pPr>
            <a:r>
              <a:rPr lang="en-US" altLang="en-US" dirty="0">
                <a:ea typeface="ＭＳ Ｐゴシック" charset="0"/>
              </a:rPr>
              <a:t>A poster summarising </a:t>
            </a:r>
            <a:r>
              <a:rPr lang="en-US" altLang="en-US" dirty="0" smtClean="0">
                <a:ea typeface="ＭＳ Ｐゴシック" charset="0"/>
              </a:rPr>
              <a:t>de</a:t>
            </a:r>
            <a:r>
              <a:rPr lang="en-US" altLang="en-US" dirty="0">
                <a:ea typeface="ＭＳ Ｐゴシック" charset="0"/>
              </a:rPr>
              <a:t>-escalation techniques is placed in an area frequented by </a:t>
            </a:r>
            <a:r>
              <a:rPr lang="en-US" altLang="en-US" dirty="0" smtClean="0">
                <a:ea typeface="ＭＳ Ｐゴシック" charset="0"/>
              </a:rPr>
              <a:t>staff</a:t>
            </a:r>
            <a:endParaRPr lang="en-US" altLang="en-US" dirty="0">
              <a:ea typeface="ＭＳ Ｐゴシック" charset="0"/>
            </a:endParaRPr>
          </a:p>
          <a:p>
            <a:pPr marL="383382" lvl="1" indent="-342900" eaLnBrk="1" hangingPunct="1">
              <a:spcAft>
                <a:spcPts val="750"/>
              </a:spcAft>
              <a:buFont typeface="Arial" panose="020B0604020202020204" pitchFamily="34" charset="0"/>
              <a:buChar char="•"/>
              <a:defRPr/>
            </a:pPr>
            <a:r>
              <a:rPr lang="en-US" altLang="en-US" dirty="0">
                <a:ea typeface="ＭＳ Ｐゴシック" charset="0"/>
              </a:rPr>
              <a:t>The </a:t>
            </a:r>
            <a:r>
              <a:rPr lang="en-US" altLang="en-US" dirty="0" smtClean="0">
                <a:ea typeface="ＭＳ Ｐゴシック" charset="0"/>
              </a:rPr>
              <a:t>unit decides on the ‘talk down’ lead</a:t>
            </a:r>
            <a:endParaRPr lang="en-US" altLang="en-US" dirty="0">
              <a:ea typeface="ＭＳ Ｐゴシック" charset="0"/>
            </a:endParaRPr>
          </a:p>
          <a:p>
            <a:pPr marL="383382" lvl="1" indent="-342900" eaLnBrk="1" hangingPunct="1">
              <a:spcAft>
                <a:spcPts val="750"/>
              </a:spcAft>
              <a:buFont typeface="Arial" panose="020B0604020202020204" pitchFamily="34" charset="0"/>
              <a:buChar char="•"/>
              <a:defRPr/>
            </a:pPr>
            <a:r>
              <a:rPr lang="en-US" altLang="en-US" dirty="0">
                <a:ea typeface="ＭＳ Ｐゴシック" charset="0"/>
              </a:rPr>
              <a:t>The lead </a:t>
            </a:r>
            <a:r>
              <a:rPr lang="en-US" altLang="en-US" dirty="0" smtClean="0">
                <a:ea typeface="ＭＳ Ｐゴシック" charset="0"/>
              </a:rPr>
              <a:t>spends </a:t>
            </a:r>
            <a:r>
              <a:rPr lang="en-US" altLang="en-US" dirty="0">
                <a:ea typeface="ＭＳ Ｐゴシック" charset="0"/>
              </a:rPr>
              <a:t>10-15 minutes with other </a:t>
            </a:r>
            <a:r>
              <a:rPr lang="en-US" altLang="en-US" dirty="0" smtClean="0">
                <a:ea typeface="ＭＳ Ｐゴシック" charset="0"/>
              </a:rPr>
              <a:t>members </a:t>
            </a:r>
            <a:r>
              <a:rPr lang="en-US" altLang="en-US" dirty="0">
                <a:ea typeface="ＭＳ Ｐゴシック" charset="0"/>
              </a:rPr>
              <a:t>of the team explaining the poster and giving examples from their experience</a:t>
            </a:r>
          </a:p>
          <a:p>
            <a:pPr marL="383382" lvl="1" indent="-342900" eaLnBrk="1" hangingPunct="1">
              <a:spcAft>
                <a:spcPts val="750"/>
              </a:spcAft>
              <a:buFont typeface="Arial" panose="020B0604020202020204" pitchFamily="34" charset="0"/>
              <a:buChar char="•"/>
              <a:defRPr/>
            </a:pPr>
            <a:r>
              <a:rPr lang="en-US" altLang="en-US" dirty="0" smtClean="0">
                <a:ea typeface="ＭＳ Ｐゴシック" charset="0"/>
              </a:rPr>
              <a:t>The lead gives each staff member a </a:t>
            </a:r>
            <a:r>
              <a:rPr lang="en-US" altLang="en-US" dirty="0">
                <a:ea typeface="ＭＳ Ｐゴシック" charset="0"/>
              </a:rPr>
              <a:t>copy </a:t>
            </a:r>
            <a:r>
              <a:rPr lang="en-US" altLang="en-US" dirty="0" smtClean="0">
                <a:ea typeface="ＭＳ Ｐゴシック" charset="0"/>
              </a:rPr>
              <a:t>of Talk Down ‘</a:t>
            </a:r>
            <a:r>
              <a:rPr lang="en-US" altLang="en-US" i="1" dirty="0" smtClean="0">
                <a:ea typeface="ＭＳ Ｐゴシック" charset="0"/>
              </a:rPr>
              <a:t>Staying </a:t>
            </a:r>
            <a:r>
              <a:rPr lang="en-US" altLang="en-US" i="1" dirty="0">
                <a:ea typeface="ＭＳ Ｐゴシック" charset="0"/>
              </a:rPr>
              <a:t>open, friendly and </a:t>
            </a:r>
            <a:r>
              <a:rPr lang="en-US" altLang="en-US" i="1" dirty="0" smtClean="0">
                <a:ea typeface="ＭＳ Ｐゴシック" charset="0"/>
              </a:rPr>
              <a:t>positive handout’</a:t>
            </a:r>
            <a:endParaRPr lang="en-US" altLang="en-US" dirty="0">
              <a:ea typeface="ＭＳ Ｐゴシック" charset="0"/>
            </a:endParaRPr>
          </a:p>
          <a:p>
            <a:pPr marL="383382" lvl="1" indent="-342900" eaLnBrk="1" hangingPunct="1">
              <a:spcAft>
                <a:spcPts val="750"/>
              </a:spcAft>
              <a:buFont typeface="Arial" panose="020B0604020202020204" pitchFamily="34" charset="0"/>
              <a:buChar char="•"/>
              <a:defRPr/>
            </a:pPr>
            <a:r>
              <a:rPr lang="en-US" altLang="en-US" dirty="0" smtClean="0">
                <a:ea typeface="ＭＳ Ｐゴシック" charset="0"/>
              </a:rPr>
              <a:t>The lead invites staff to read the poster, ask questions and use it to reflect after the process is used</a:t>
            </a:r>
            <a:endParaRPr lang="en-US" altLang="en-US" dirty="0">
              <a:ea typeface="ＭＳ Ｐゴシック" charset="0"/>
            </a:endParaRPr>
          </a:p>
          <a:p>
            <a:pPr marL="309563" indent="-269081" eaLnBrk="1" hangingPunct="1">
              <a:lnSpc>
                <a:spcPct val="80000"/>
              </a:lnSpc>
              <a:spcBef>
                <a:spcPct val="0"/>
              </a:spcBef>
              <a:spcAft>
                <a:spcPts val="750"/>
              </a:spcAft>
              <a:defRPr/>
            </a:pPr>
            <a:endParaRPr lang="en-US" altLang="en-US" sz="1950" dirty="0">
              <a:ea typeface="ＭＳ Ｐゴシック" charset="0"/>
            </a:endParaRPr>
          </a:p>
          <a:p>
            <a:pPr marL="309563" indent="-269081" eaLnBrk="1" hangingPunct="1">
              <a:lnSpc>
                <a:spcPct val="80000"/>
              </a:lnSpc>
              <a:spcBef>
                <a:spcPct val="0"/>
              </a:spcBef>
              <a:spcAft>
                <a:spcPts val="750"/>
              </a:spcAft>
              <a:defRPr/>
            </a:pPr>
            <a:endParaRPr lang="en-US" altLang="en-US" sz="1500" dirty="0">
              <a:ea typeface="ＭＳ Ｐゴシック" charset="0"/>
            </a:endParaRPr>
          </a:p>
        </p:txBody>
      </p:sp>
    </p:spTree>
    <p:extLst>
      <p:ext uri="{BB962C8B-B14F-4D97-AF65-F5344CB8AC3E}">
        <p14:creationId xmlns:p14="http://schemas.microsoft.com/office/powerpoint/2010/main" val="4215382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176" y="5552329"/>
            <a:ext cx="6570315" cy="120032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lvl="1" algn="ctr" defTabSz="457200" fontAlgn="base">
              <a:spcBef>
                <a:spcPct val="0"/>
              </a:spcBef>
              <a:spcAft>
                <a:spcPts val="750"/>
              </a:spcAft>
              <a:defRPr/>
            </a:pPr>
            <a:r>
              <a:rPr lang="en-US" sz="2400" b="1" dirty="0">
                <a:solidFill>
                  <a:srgbClr val="21A18D"/>
                </a:solidFill>
                <a:latin typeface="Calibri" pitchFamily="34" charset="0"/>
                <a:ea typeface="MS PGothic" charset="0"/>
              </a:rPr>
              <a:t>The reality is usually more muddled, nevertheless these principles can be applied to most situations to some degree</a:t>
            </a:r>
            <a:endParaRPr lang="en-US" sz="1600" dirty="0">
              <a:solidFill>
                <a:srgbClr val="21A18D"/>
              </a:solidFill>
              <a:latin typeface="Calibri" pitchFamily="34" charset="0"/>
              <a:ea typeface="MS PGothic" charset="0"/>
            </a:endParaRPr>
          </a:p>
        </p:txBody>
      </p:sp>
      <p:sp>
        <p:nvSpPr>
          <p:cNvPr id="58370" name="Content Placeholder 2"/>
          <p:cNvSpPr>
            <a:spLocks noGrp="1"/>
          </p:cNvSpPr>
          <p:nvPr>
            <p:ph idx="1"/>
          </p:nvPr>
        </p:nvSpPr>
        <p:spPr>
          <a:xfrm>
            <a:off x="4690783" y="1908403"/>
            <a:ext cx="4305300" cy="4815594"/>
          </a:xfrm>
        </p:spPr>
        <p:txBody>
          <a:bodyPr lIns="68580" tIns="34290" rIns="68580" bIns="34290"/>
          <a:lstStyle/>
          <a:p>
            <a:pPr marL="457200" lvl="1" indent="-457200" eaLnBrk="1" hangingPunct="1">
              <a:spcAft>
                <a:spcPts val="750"/>
              </a:spcAft>
              <a:buFont typeface="Arial" panose="020B0604020202020204" pitchFamily="34" charset="0"/>
              <a:buChar char="•"/>
              <a:defRPr/>
            </a:pPr>
            <a:r>
              <a:rPr lang="en-US" sz="2600" dirty="0" smtClean="0">
                <a:ea typeface="MS PGothic" charset="0"/>
              </a:rPr>
              <a:t>The </a:t>
            </a:r>
            <a:r>
              <a:rPr lang="en-US" sz="2600" dirty="0">
                <a:ea typeface="MS PGothic" charset="0"/>
              </a:rPr>
              <a:t>poster summarises how the </a:t>
            </a:r>
            <a:r>
              <a:rPr lang="en-US" sz="2600" dirty="0" smtClean="0">
                <a:ea typeface="MS PGothic" charset="0"/>
              </a:rPr>
              <a:t>de-escalation process </a:t>
            </a:r>
            <a:r>
              <a:rPr lang="en-US" sz="2600" dirty="0">
                <a:ea typeface="MS PGothic" charset="0"/>
              </a:rPr>
              <a:t>would </a:t>
            </a:r>
            <a:r>
              <a:rPr lang="en-US" sz="2600" dirty="0" smtClean="0">
                <a:ea typeface="MS PGothic" charset="0"/>
              </a:rPr>
              <a:t>ideally </a:t>
            </a:r>
            <a:r>
              <a:rPr lang="en-US" sz="2600" dirty="0">
                <a:ea typeface="MS PGothic" charset="0"/>
              </a:rPr>
              <a:t>work</a:t>
            </a:r>
          </a:p>
          <a:p>
            <a:pPr marL="457200" lvl="1" indent="-457200" eaLnBrk="1" hangingPunct="1">
              <a:spcAft>
                <a:spcPts val="0"/>
              </a:spcAft>
              <a:buFont typeface="Arial" panose="020B0604020202020204" pitchFamily="34" charset="0"/>
              <a:buChar char="•"/>
              <a:defRPr/>
            </a:pPr>
            <a:r>
              <a:rPr lang="en-US" sz="2600" dirty="0" smtClean="0">
                <a:ea typeface="MS PGothic" charset="0"/>
              </a:rPr>
              <a:t>The </a:t>
            </a:r>
            <a:r>
              <a:rPr lang="en-US" sz="2600" dirty="0">
                <a:ea typeface="MS PGothic" charset="0"/>
              </a:rPr>
              <a:t>poster is a </a:t>
            </a:r>
            <a:r>
              <a:rPr lang="en-US" sz="2600" dirty="0" smtClean="0">
                <a:ea typeface="MS PGothic" charset="0"/>
              </a:rPr>
              <a:t>guide only. All de-escalation </a:t>
            </a:r>
          </a:p>
          <a:p>
            <a:pPr marL="444500" lvl="1" eaLnBrk="1" hangingPunct="1">
              <a:spcAft>
                <a:spcPts val="0"/>
              </a:spcAft>
              <a:defRPr/>
            </a:pPr>
            <a:r>
              <a:rPr lang="en-US" sz="2600" dirty="0" smtClean="0">
                <a:ea typeface="MS PGothic" charset="0"/>
              </a:rPr>
              <a:t>situations </a:t>
            </a:r>
            <a:r>
              <a:rPr lang="en-US" sz="2600" dirty="0">
                <a:ea typeface="MS PGothic" charset="0"/>
              </a:rPr>
              <a:t>vary</a:t>
            </a:r>
          </a:p>
          <a:p>
            <a:pPr lvl="1" eaLnBrk="1" hangingPunct="1">
              <a:spcAft>
                <a:spcPts val="750"/>
              </a:spcAft>
              <a:defRPr/>
            </a:pPr>
            <a:endParaRPr lang="en-US" sz="2600" dirty="0" smtClean="0">
              <a:ea typeface="MS PGothic" charset="0"/>
            </a:endParaRPr>
          </a:p>
          <a:p>
            <a:pPr lvl="1" eaLnBrk="1" hangingPunct="1">
              <a:spcAft>
                <a:spcPts val="750"/>
              </a:spcAft>
              <a:defRPr/>
            </a:pPr>
            <a:endParaRPr lang="en-US" sz="4400" dirty="0" smtClean="0">
              <a:solidFill>
                <a:srgbClr val="21A18D"/>
              </a:solidFill>
              <a:ea typeface="MS PGothic" charset="0"/>
            </a:endParaRPr>
          </a:p>
        </p:txBody>
      </p:sp>
      <p:sp>
        <p:nvSpPr>
          <p:cNvPr id="54274" name="Title 1"/>
          <p:cNvSpPr>
            <a:spLocks noGrp="1"/>
          </p:cNvSpPr>
          <p:nvPr>
            <p:ph type="title"/>
          </p:nvPr>
        </p:nvSpPr>
        <p:spPr>
          <a:xfrm>
            <a:off x="539750" y="546100"/>
            <a:ext cx="7199313" cy="668338"/>
          </a:xfrm>
        </p:spPr>
        <p:txBody>
          <a:bodyPr lIns="68580" tIns="34290" rIns="68580" bIns="34290" anchor="t"/>
          <a:lstStyle/>
          <a:p>
            <a:pPr algn="ctr" eaLnBrk="1" hangingPunct="1">
              <a:defRPr/>
            </a:pPr>
            <a:r>
              <a:rPr lang="en-US" altLang="en-US" b="1" smtClean="0">
                <a:ea typeface="MS PGothic" pitchFamily="34" charset="-128"/>
                <a:cs typeface="Arial" charset="0"/>
              </a:rPr>
              <a:t>Talk down poster</a:t>
            </a:r>
            <a:endParaRPr lang="en-US" altLang="en-US" smtClean="0">
              <a:ea typeface="MS PGothic" pitchFamily="34" charset="-128"/>
              <a:cs typeface="Arial" charset="0"/>
            </a:endParaRPr>
          </a:p>
        </p:txBody>
      </p:sp>
      <p:sp>
        <p:nvSpPr>
          <p:cNvPr id="3" name="Rectangle 2"/>
          <p:cNvSpPr/>
          <p:nvPr/>
        </p:nvSpPr>
        <p:spPr>
          <a:xfrm>
            <a:off x="4453217" y="3244334"/>
            <a:ext cx="237566" cy="369332"/>
          </a:xfrm>
          <a:prstGeom prst="rect">
            <a:avLst/>
          </a:prstGeom>
        </p:spPr>
        <p:txBody>
          <a:bodyPr wrap="none">
            <a:spAutoFit/>
          </a:bodyPr>
          <a:lstStyle/>
          <a:p>
            <a:pPr defTabSz="457200" eaLnBrk="0" fontAlgn="base" hangingPunct="0">
              <a:spcBef>
                <a:spcPct val="0"/>
              </a:spcBef>
              <a:spcAft>
                <a:spcPct val="0"/>
              </a:spcAft>
            </a:pPr>
            <a:r>
              <a:rPr lang="en-AU" dirty="0">
                <a:solidFill>
                  <a:prstClr val="black"/>
                </a:solidFill>
                <a:latin typeface="Calibri" pitchFamily="34" charset="0"/>
                <a:ea typeface="ＭＳ Ｐゴシック" pitchFamily="34" charset="-128"/>
              </a:rPr>
              <a:t>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40363" t="52686"/>
          <a:stretch/>
        </p:blipFill>
        <p:spPr>
          <a:xfrm rot="21235233">
            <a:off x="798971" y="5320376"/>
            <a:ext cx="1769373" cy="1171792"/>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853" y="1908403"/>
            <a:ext cx="4295147" cy="3041194"/>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799373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lIns="68580" tIns="34290" rIns="68580" bIns="34290" anchor="t"/>
          <a:lstStyle/>
          <a:p>
            <a:pPr algn="ctr" eaLnBrk="1" hangingPunct="1">
              <a:defRPr/>
            </a:pPr>
            <a:r>
              <a:rPr lang="en-US" altLang="en-US" b="1" smtClean="0">
                <a:ea typeface="MS PGothic" pitchFamily="34" charset="-128"/>
                <a:cs typeface="Arial" charset="0"/>
              </a:rPr>
              <a:t>Role of the intervention lead – </a:t>
            </a:r>
            <a:br>
              <a:rPr lang="en-US" altLang="en-US" b="1" smtClean="0">
                <a:ea typeface="MS PGothic" pitchFamily="34" charset="-128"/>
                <a:cs typeface="Arial" charset="0"/>
              </a:rPr>
            </a:br>
            <a:r>
              <a:rPr lang="en-US" altLang="en-US" b="1" smtClean="0">
                <a:ea typeface="MS PGothic" pitchFamily="34" charset="-128"/>
                <a:cs typeface="Arial" charset="0"/>
              </a:rPr>
              <a:t>promote talk down</a:t>
            </a:r>
          </a:p>
        </p:txBody>
      </p:sp>
      <p:sp>
        <p:nvSpPr>
          <p:cNvPr id="52227" name="Content Placeholder 2"/>
          <p:cNvSpPr>
            <a:spLocks noGrp="1"/>
          </p:cNvSpPr>
          <p:nvPr>
            <p:ph idx="1"/>
          </p:nvPr>
        </p:nvSpPr>
        <p:spPr>
          <a:xfrm>
            <a:off x="439738" y="1673225"/>
            <a:ext cx="8243887" cy="4854575"/>
          </a:xfrm>
        </p:spPr>
        <p:txBody>
          <a:bodyPr lIns="68580" tIns="34290" rIns="68580" bIns="34290"/>
          <a:lstStyle/>
          <a:p>
            <a:pPr marL="457200" lvl="1" indent="-457200" eaLnBrk="1" hangingPunct="1">
              <a:spcAft>
                <a:spcPts val="750"/>
              </a:spcAft>
              <a:buFont typeface="Arial" charset="0"/>
              <a:buChar char="•"/>
            </a:pPr>
            <a:r>
              <a:rPr lang="en-US" altLang="en-US" dirty="0" smtClean="0"/>
              <a:t>Highlight to the team when talk down methods are used effectively</a:t>
            </a:r>
          </a:p>
          <a:p>
            <a:pPr marL="457200" lvl="1" indent="-457200" eaLnBrk="1" hangingPunct="1">
              <a:spcAft>
                <a:spcPts val="750"/>
              </a:spcAft>
              <a:buFont typeface="Arial" charset="0"/>
              <a:buChar char="•"/>
            </a:pPr>
            <a:r>
              <a:rPr lang="en-US" altLang="en-US" dirty="0" smtClean="0"/>
              <a:t>Mention talk down in handovers or other team meetings</a:t>
            </a:r>
          </a:p>
          <a:p>
            <a:pPr marL="457200" lvl="1" indent="-457200" eaLnBrk="1" hangingPunct="1">
              <a:spcAft>
                <a:spcPts val="750"/>
              </a:spcAft>
              <a:buFont typeface="Arial" charset="0"/>
              <a:buChar char="•"/>
            </a:pPr>
            <a:r>
              <a:rPr lang="en-US" altLang="en-US" dirty="0" smtClean="0"/>
              <a:t>Express respect for use of talk down methods</a:t>
            </a:r>
          </a:p>
          <a:p>
            <a:pPr marL="457200" lvl="1" indent="-457200" eaLnBrk="1" hangingPunct="1">
              <a:spcAft>
                <a:spcPts val="750"/>
              </a:spcAft>
              <a:buFont typeface="Arial" charset="0"/>
              <a:buChar char="•"/>
            </a:pPr>
            <a:r>
              <a:rPr lang="en-US" altLang="en-US" dirty="0" smtClean="0"/>
              <a:t>Acknowledge the growing skill of the team </a:t>
            </a:r>
          </a:p>
          <a:p>
            <a:pPr marL="457200" lvl="1" indent="-457200" eaLnBrk="1" hangingPunct="1">
              <a:spcAft>
                <a:spcPts val="750"/>
              </a:spcAft>
              <a:buFont typeface="Arial" charset="0"/>
              <a:buChar char="•"/>
            </a:pPr>
            <a:r>
              <a:rPr lang="en-US" altLang="en-US" dirty="0" smtClean="0"/>
              <a:t>Consider using the poster when debriefing following an incident - not only recognising the skills that were used but also those that were not and discussing opportunities for improvement</a:t>
            </a:r>
          </a:p>
          <a:p>
            <a:pPr eaLnBrk="1" hangingPunct="1"/>
            <a:endParaRPr lang="en-US" altLang="en-US" dirty="0" smtClean="0"/>
          </a:p>
        </p:txBody>
      </p:sp>
    </p:spTree>
    <p:extLst>
      <p:ext uri="{BB962C8B-B14F-4D97-AF65-F5344CB8AC3E}">
        <p14:creationId xmlns:p14="http://schemas.microsoft.com/office/powerpoint/2010/main" val="4257949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57764"/>
                <a:ext cx="4945476" cy="473976"/>
              </a:xfrm>
              <a:prstGeom prst="rect">
                <a:avLst/>
              </a:prstGeom>
              <a:noFill/>
            </p:spPr>
            <p:txBody>
              <a:bodyPr wrap="square" rtlCol="0">
                <a:spAutoFit/>
              </a:bodyPr>
              <a:lstStyle/>
              <a:p>
                <a:pPr algn="ctr" defTabSz="457200"/>
                <a:r>
                  <a:rPr lang="en-AU" sz="1200" b="1" dirty="0">
                    <a:solidFill>
                      <a:prstClr val="white"/>
                    </a:solidFill>
                  </a:rPr>
                  <a:t>Outside</a:t>
                </a:r>
                <a:r>
                  <a:rPr lang="en-AU" sz="1600" b="1" dirty="0">
                    <a:solidFill>
                      <a:prstClr val="white"/>
                    </a:solidFill>
                  </a:rPr>
                  <a:t> </a:t>
                </a:r>
                <a:r>
                  <a:rPr lang="en-AU" sz="1200" b="1" dirty="0">
                    <a:solidFill>
                      <a:prstClr val="white"/>
                    </a:solidFill>
                  </a:rPr>
                  <a:t>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430888"/>
              </a:xfrm>
              <a:prstGeom prst="rect">
                <a:avLst/>
              </a:prstGeom>
              <a:noFill/>
            </p:spPr>
            <p:txBody>
              <a:bodyPr wrap="square" rtlCol="0">
                <a:spAutoFit/>
              </a:bodyPr>
              <a:lstStyle/>
              <a:p>
                <a:pPr algn="ctr" defTabSz="457200"/>
                <a:r>
                  <a:rPr lang="en-AU" sz="1400" b="1" dirty="0">
                    <a:solidFill>
                      <a:prstClr val="white"/>
                    </a:solidFill>
                  </a:rPr>
                  <a:t>Patient Community</a:t>
                </a:r>
              </a:p>
            </p:txBody>
          </p:sp>
          <p:sp>
            <p:nvSpPr>
              <p:cNvPr id="36" name="TextBox 35"/>
              <p:cNvSpPr txBox="1"/>
              <p:nvPr/>
            </p:nvSpPr>
            <p:spPr>
              <a:xfrm>
                <a:off x="3813830" y="8898549"/>
                <a:ext cx="4945476" cy="430888"/>
              </a:xfrm>
              <a:prstGeom prst="rect">
                <a:avLst/>
              </a:prstGeom>
              <a:noFill/>
            </p:spPr>
            <p:txBody>
              <a:bodyPr wrap="square" rtlCol="0">
                <a:spAutoFit/>
              </a:bodyPr>
              <a:lstStyle/>
              <a:p>
                <a:pPr algn="ctr" defTabSz="457200"/>
                <a:r>
                  <a:rPr lang="en-AU" sz="1400" b="1" dirty="0">
                    <a:solidFill>
                      <a:prstClr val="white"/>
                    </a:solidFill>
                  </a:rPr>
                  <a:t>Staff Team</a:t>
                </a:r>
              </a:p>
            </p:txBody>
          </p:sp>
          <p:sp>
            <p:nvSpPr>
              <p:cNvPr id="37" name="TextBox 36"/>
              <p:cNvSpPr txBox="1"/>
              <p:nvPr/>
            </p:nvSpPr>
            <p:spPr>
              <a:xfrm rot="3600000">
                <a:off x="7513647" y="2490770"/>
                <a:ext cx="4945476" cy="430888"/>
              </a:xfrm>
              <a:prstGeom prst="rect">
                <a:avLst/>
              </a:prstGeom>
              <a:noFill/>
            </p:spPr>
            <p:txBody>
              <a:bodyPr wrap="square" rtlCol="0">
                <a:spAutoFit/>
              </a:bodyPr>
              <a:lstStyle/>
              <a:p>
                <a:pPr algn="ctr" defTabSz="457200"/>
                <a:r>
                  <a:rPr lang="en-AU" sz="1400" b="1" dirty="0">
                    <a:solidFill>
                      <a:prstClr val="white"/>
                    </a:solidFill>
                  </a:rPr>
                  <a:t>Patient Characteristics</a:t>
                </a:r>
              </a:p>
            </p:txBody>
          </p:sp>
          <p:sp>
            <p:nvSpPr>
              <p:cNvPr id="39" name="TextBox 38"/>
              <p:cNvSpPr txBox="1"/>
              <p:nvPr/>
            </p:nvSpPr>
            <p:spPr>
              <a:xfrm rot="18000000">
                <a:off x="7483832" y="6815523"/>
                <a:ext cx="4945476" cy="430888"/>
              </a:xfrm>
              <a:prstGeom prst="rect">
                <a:avLst/>
              </a:prstGeom>
              <a:noFill/>
            </p:spPr>
            <p:txBody>
              <a:bodyPr wrap="square" rtlCol="0">
                <a:spAutoFit/>
              </a:bodyPr>
              <a:lstStyle/>
              <a:p>
                <a:pPr algn="ctr" defTabSz="457200"/>
                <a:r>
                  <a:rPr lang="en-AU" sz="1400" dirty="0">
                    <a:solidFill>
                      <a:prstClr val="white"/>
                    </a:solidFill>
                  </a:rPr>
                  <a:t>Regulatory Framework</a:t>
                </a:r>
              </a:p>
            </p:txBody>
          </p:sp>
          <p:sp>
            <p:nvSpPr>
              <p:cNvPr id="40" name="TextBox 39"/>
              <p:cNvSpPr txBox="1"/>
              <p:nvPr/>
            </p:nvSpPr>
            <p:spPr>
              <a:xfrm rot="3600000">
                <a:off x="8817" y="6630670"/>
                <a:ext cx="4945476" cy="430888"/>
              </a:xfrm>
              <a:prstGeom prst="rect">
                <a:avLst/>
              </a:prstGeom>
              <a:noFill/>
            </p:spPr>
            <p:txBody>
              <a:bodyPr wrap="square" rtlCol="0">
                <a:spAutoFit/>
              </a:bodyPr>
              <a:lstStyle/>
              <a:p>
                <a:pPr algn="ctr" defTabSz="457200"/>
                <a:r>
                  <a:rPr lang="en-AU" sz="1400" b="1" dirty="0">
                    <a:solidFill>
                      <a:prstClr val="white"/>
                    </a:solidFill>
                  </a:rPr>
                  <a:t>Physical Environment</a:t>
                </a:r>
              </a:p>
            </p:txBody>
          </p:sp>
          <p:sp>
            <p:nvSpPr>
              <p:cNvPr id="41" name="TextBox 40"/>
              <p:cNvSpPr txBox="1"/>
              <p:nvPr/>
            </p:nvSpPr>
            <p:spPr>
              <a:xfrm>
                <a:off x="4535709" y="792955"/>
                <a:ext cx="3547033" cy="517065"/>
              </a:xfrm>
              <a:prstGeom prst="rect">
                <a:avLst/>
              </a:prstGeom>
              <a:noFill/>
            </p:spPr>
            <p:txBody>
              <a:bodyPr wrap="square" rtlCol="0">
                <a:spAutoFit/>
              </a:bodyPr>
              <a:lstStyle/>
              <a:p>
                <a:pPr algn="ctr" defTabSz="457200"/>
                <a:r>
                  <a:rPr lang="en-AU" sz="1100" b="1" dirty="0">
                    <a:solidFill>
                      <a:prstClr val="white"/>
                    </a:solidFill>
                  </a:rPr>
                  <a:t>Patient – patient interaction</a:t>
                </a:r>
              </a:p>
              <a:p>
                <a:pPr algn="ctr" defTabSz="457200"/>
                <a:r>
                  <a:rPr lang="en-AU" sz="700" dirty="0">
                    <a:solidFill>
                      <a:prstClr val="white"/>
                    </a:solidFill>
                  </a:rPr>
                  <a:t>Contagion &amp; discord</a:t>
                </a:r>
              </a:p>
            </p:txBody>
          </p:sp>
          <p:sp>
            <p:nvSpPr>
              <p:cNvPr id="43" name="TextBox 42"/>
              <p:cNvSpPr txBox="1"/>
              <p:nvPr/>
            </p:nvSpPr>
            <p:spPr>
              <a:xfrm>
                <a:off x="4577884" y="1247034"/>
                <a:ext cx="3519303" cy="657103"/>
              </a:xfrm>
              <a:prstGeom prst="rect">
                <a:avLst/>
              </a:prstGeom>
              <a:noFill/>
            </p:spPr>
            <p:txBody>
              <a:bodyPr wrap="square" rtlCol="0">
                <a:spAutoFit/>
              </a:bodyPr>
              <a:lstStyle/>
              <a:p>
                <a:pPr algn="ctr" defTabSz="457200"/>
                <a:r>
                  <a:rPr lang="en-AU" sz="1050" b="1" dirty="0">
                    <a:solidFill>
                      <a:prstClr val="white"/>
                    </a:solidFill>
                  </a:rPr>
                  <a:t>Patient Modifiers</a:t>
                </a:r>
              </a:p>
              <a:p>
                <a:pPr algn="ctr" defTabSz="457200"/>
                <a:r>
                  <a:rPr lang="en-AU" sz="700" dirty="0">
                    <a:solidFill>
                      <a:prstClr val="white"/>
                    </a:solidFill>
                  </a:rPr>
                  <a:t>Anxiety management, Mutual support, Moral commitments, Psychological understanding, Technical mastery</a:t>
                </a: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1904690"/>
                <a:ext cx="2723271" cy="807913"/>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Explanation/information, Role modelling, Patient education, Removal of means, Presence &amp; presence+</a:t>
                </a: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2722962"/>
                <a:ext cx="1943232" cy="1206484"/>
              </a:xfrm>
              <a:prstGeom prst="rect">
                <a:avLst/>
              </a:prstGeom>
              <a:noFill/>
            </p:spPr>
            <p:txBody>
              <a:bodyPr wrap="square" rtlCol="0">
                <a:spAutoFit/>
              </a:bodyPr>
              <a:lstStyle/>
              <a:p>
                <a:pPr algn="ctr" defTabSz="457200"/>
                <a:r>
                  <a:rPr lang="en-AU" sz="1000" b="1" dirty="0">
                    <a:solidFill>
                      <a:prstClr val="white"/>
                    </a:solidFill>
                  </a:rPr>
                  <a:t>Flashpoints</a:t>
                </a:r>
                <a:endParaRPr lang="en-AU" sz="900" b="1" dirty="0">
                  <a:solidFill>
                    <a:prstClr val="white"/>
                  </a:solidFill>
                </a:endParaRPr>
              </a:p>
              <a:p>
                <a:pPr algn="ctr" defTabSz="457200"/>
                <a:r>
                  <a:rPr lang="en-AU" sz="800" dirty="0">
                    <a:solidFill>
                      <a:prstClr val="white"/>
                    </a:solidFill>
                  </a:rPr>
                  <a:t>Assembly/crowding/activity Queuing/waiting/noise Staff/</a:t>
                </a:r>
                <a:r>
                  <a:rPr lang="en-AU" sz="800" dirty="0" err="1">
                    <a:solidFill>
                      <a:prstClr val="white"/>
                    </a:solidFill>
                  </a:rPr>
                  <a:t>pt</a:t>
                </a:r>
                <a:r>
                  <a:rPr lang="en-AU" sz="800" dirty="0">
                    <a:solidFill>
                      <a:prstClr val="white"/>
                    </a:solidFill>
                  </a:rPr>
                  <a:t> turnover/change Bullying/stealing/</a:t>
                </a:r>
              </a:p>
              <a:p>
                <a:pPr algn="ctr" defTabSz="457200"/>
                <a:r>
                  <a:rPr lang="en-AU" sz="800" dirty="0">
                    <a:solidFill>
                      <a:prstClr val="white"/>
                    </a:solidFill>
                  </a:rPr>
                  <a:t>prop. damage</a:t>
                </a: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600764"/>
                <a:ext cx="3861352" cy="775597"/>
              </a:xfrm>
              <a:prstGeom prst="rect">
                <a:avLst/>
              </a:prstGeom>
              <a:noFill/>
            </p:spPr>
            <p:txBody>
              <a:bodyPr wrap="square" rtlCol="0">
                <a:spAutoFit/>
              </a:bodyPr>
              <a:lstStyle/>
              <a:p>
                <a:pPr algn="ctr" defTabSz="457200"/>
                <a:r>
                  <a:rPr lang="en-AU" sz="1200" b="1" dirty="0">
                    <a:solidFill>
                      <a:prstClr val="white"/>
                    </a:solidFill>
                  </a:rPr>
                  <a:t>Symptoms &amp; demography</a:t>
                </a:r>
              </a:p>
              <a:p>
                <a:pPr algn="ctr" defTabSz="457200"/>
                <a:r>
                  <a:rPr lang="en-AU" sz="900" dirty="0">
                    <a:solidFill>
                      <a:prstClr val="white"/>
                    </a:solidFill>
                  </a:rPr>
                  <a:t>Paranoia, PD traits, Irritability/</a:t>
                </a:r>
                <a:r>
                  <a:rPr lang="en-AU" sz="900" dirty="0" err="1">
                    <a:solidFill>
                      <a:prstClr val="white"/>
                    </a:solidFill>
                  </a:rPr>
                  <a:t>disinhib</a:t>
                </a:r>
                <a:r>
                  <a:rPr lang="en-AU" sz="900" dirty="0">
                    <a:solidFill>
                      <a:prstClr val="white"/>
                    </a:solidFill>
                  </a:rPr>
                  <a:t>., Abused, Male, </a:t>
                </a:r>
                <a:r>
                  <a:rPr lang="en-AU" sz="900" dirty="0" err="1">
                    <a:solidFill>
                      <a:prstClr val="white"/>
                    </a:solidFill>
                  </a:rPr>
                  <a:t>Alc</a:t>
                </a:r>
                <a:r>
                  <a:rPr lang="en-AU" sz="900" dirty="0">
                    <a:solidFill>
                      <a:prstClr val="white"/>
                    </a:solidFill>
                  </a:rPr>
                  <a:t>/drugs, Depression, Insight, Delusions, </a:t>
                </a:r>
                <a:r>
                  <a:rPr lang="en-AU" sz="900" dirty="0" err="1">
                    <a:solidFill>
                      <a:prstClr val="white"/>
                    </a:solidFill>
                  </a:rPr>
                  <a:t>Hall.s</a:t>
                </a:r>
                <a:r>
                  <a:rPr lang="en-AU" sz="900" dirty="0">
                    <a:solidFill>
                      <a:prstClr val="white"/>
                    </a:solidFill>
                  </a:rPr>
                  <a:t>, Young</a:t>
                </a: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189432"/>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Pharmacotherapy</a:t>
                </a:r>
              </a:p>
              <a:p>
                <a:pPr algn="ctr" defTabSz="457200"/>
                <a:r>
                  <a:rPr lang="en-AU" sz="700" dirty="0">
                    <a:solidFill>
                      <a:prstClr val="white"/>
                    </a:solidFill>
                  </a:rPr>
                  <a:t>Psychotherapy &amp; functional analysis</a:t>
                </a:r>
              </a:p>
              <a:p>
                <a:pPr algn="ctr" defTabSz="457200"/>
                <a:r>
                  <a:rPr lang="en-AU" sz="700" dirty="0">
                    <a:solidFill>
                      <a:prstClr val="white"/>
                    </a:solidFill>
                  </a:rPr>
                  <a:t>Nursing support &amp; interventions</a:t>
                </a: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604592"/>
                <a:ext cx="1943232" cy="1034130"/>
              </a:xfrm>
              <a:prstGeom prst="rect">
                <a:avLst/>
              </a:prstGeom>
              <a:noFill/>
            </p:spPr>
            <p:txBody>
              <a:bodyPr wrap="square" rtlCol="0">
                <a:spAutoFit/>
              </a:bodyPr>
              <a:lstStyle/>
              <a:p>
                <a:pPr algn="ctr" defTabSz="457200"/>
                <a:r>
                  <a:rPr lang="en-AU" sz="1000" b="1" dirty="0">
                    <a:solidFill>
                      <a:srgbClr val="3A0066"/>
                    </a:solidFill>
                  </a:rPr>
                  <a:t>Flashpoints</a:t>
                </a:r>
                <a:endParaRPr lang="en-AU" sz="900" b="1" dirty="0">
                  <a:solidFill>
                    <a:srgbClr val="3A0066"/>
                  </a:solidFill>
                </a:endParaRPr>
              </a:p>
              <a:p>
                <a:pPr algn="ctr" defTabSz="457200"/>
                <a:r>
                  <a:rPr lang="en-AU" sz="800" dirty="0">
                    <a:solidFill>
                      <a:srgbClr val="3A0066"/>
                    </a:solidFill>
                  </a:rPr>
                  <a:t>Exacerbations;</a:t>
                </a:r>
              </a:p>
              <a:p>
                <a:pPr algn="ctr" defTabSz="457200"/>
                <a:r>
                  <a:rPr lang="en-AU" sz="800" dirty="0">
                    <a:solidFill>
                      <a:srgbClr val="3A0066"/>
                    </a:solidFill>
                  </a:rPr>
                  <a:t>Independence/identity</a:t>
                </a:r>
              </a:p>
              <a:p>
                <a:pPr algn="ctr" defTabSz="457200"/>
                <a:r>
                  <a:rPr lang="en-AU" sz="800" dirty="0">
                    <a:solidFill>
                      <a:srgbClr val="3A0066"/>
                    </a:solidFill>
                  </a:rPr>
                  <a:t>Acuity/severity</a:t>
                </a:r>
              </a:p>
              <a:p>
                <a:pPr algn="ctr" defTabSz="457200"/>
                <a:endParaRPr lang="en-AU" sz="8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600213"/>
                <a:ext cx="1624617" cy="947951"/>
              </a:xfrm>
              <a:prstGeom prst="rect">
                <a:avLst/>
              </a:prstGeom>
              <a:noFill/>
            </p:spPr>
            <p:txBody>
              <a:bodyPr wrap="square" rtlCol="0">
                <a:spAutoFit/>
              </a:bodyPr>
              <a:lstStyle/>
              <a:p>
                <a:pPr algn="ctr" defTabSz="457200"/>
                <a:r>
                  <a:rPr lang="en-AU" sz="1000" b="1" dirty="0">
                    <a:solidFill>
                      <a:srgbClr val="31601A"/>
                    </a:solidFill>
                  </a:rPr>
                  <a:t>Flashpoints</a:t>
                </a:r>
                <a:endParaRPr lang="en-AU" sz="800" dirty="0">
                  <a:solidFill>
                    <a:srgbClr val="31601A"/>
                  </a:solidFill>
                </a:endParaRPr>
              </a:p>
              <a:p>
                <a:pPr algn="ctr" defTabSz="457200"/>
                <a:r>
                  <a:rPr lang="en-AU" sz="700" dirty="0">
                    <a:solidFill>
                      <a:srgbClr val="31601A"/>
                    </a:solidFill>
                  </a:rPr>
                  <a:t>Bad news, Home crisis, Loss of relationship or accommodation, Argument</a:t>
                </a:r>
              </a:p>
            </p:txBody>
          </p:sp>
          <p:sp>
            <p:nvSpPr>
              <p:cNvPr id="66" name="TextBox 65"/>
              <p:cNvSpPr txBox="1"/>
              <p:nvPr/>
            </p:nvSpPr>
            <p:spPr>
              <a:xfrm rot="18000000" flipH="1">
                <a:off x="2774500" y="3260930"/>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Carer/relative involvement</a:t>
                </a:r>
              </a:p>
              <a:p>
                <a:pPr algn="ctr" defTabSz="457200"/>
                <a:r>
                  <a:rPr lang="en-AU" sz="700" dirty="0">
                    <a:solidFill>
                      <a:prstClr val="white"/>
                    </a:solidFill>
                  </a:rPr>
                  <a:t>Family therapy</a:t>
                </a:r>
              </a:p>
              <a:p>
                <a:pPr algn="ctr" defTabSz="457200"/>
                <a:r>
                  <a:rPr lang="en-AU" sz="700" dirty="0">
                    <a:solidFill>
                      <a:prstClr val="white"/>
                    </a:solidFill>
                  </a:rPr>
                  <a:t>Active patient support</a:t>
                </a:r>
              </a:p>
            </p:txBody>
          </p:sp>
          <p:sp>
            <p:nvSpPr>
              <p:cNvPr id="64" name="TextBox 63"/>
              <p:cNvSpPr txBox="1"/>
              <p:nvPr/>
            </p:nvSpPr>
            <p:spPr>
              <a:xfrm rot="18000000" flipH="1">
                <a:off x="924806" y="2583768"/>
                <a:ext cx="4252043" cy="775597"/>
              </a:xfrm>
              <a:prstGeom prst="rect">
                <a:avLst/>
              </a:prstGeom>
              <a:noFill/>
            </p:spPr>
            <p:txBody>
              <a:bodyPr wrap="square" rtlCol="0">
                <a:spAutoFit/>
              </a:bodyPr>
              <a:lstStyle/>
              <a:p>
                <a:pPr algn="ctr" defTabSz="457200"/>
                <a:r>
                  <a:rPr lang="en-AU" sz="1200" b="1" dirty="0">
                    <a:solidFill>
                      <a:prstClr val="white"/>
                    </a:solidFill>
                  </a:rPr>
                  <a:t>Stressors</a:t>
                </a:r>
                <a:endParaRPr lang="en-AU" sz="900" b="1" dirty="0">
                  <a:solidFill>
                    <a:prstClr val="white"/>
                  </a:solidFill>
                </a:endParaRPr>
              </a:p>
              <a:p>
                <a:pPr algn="ctr" defTabSz="457200"/>
                <a:r>
                  <a:rPr lang="en-AU" sz="900" dirty="0">
                    <a:solidFill>
                      <a:prstClr val="white"/>
                    </a:solidFill>
                  </a:rPr>
                  <a:t>Visitors, Relatives &amp; family tensions, Prospective –</a:t>
                </a:r>
                <a:r>
                  <a:rPr lang="en-AU" sz="900" dirty="0" err="1">
                    <a:solidFill>
                      <a:prstClr val="white"/>
                    </a:solidFill>
                  </a:rPr>
                  <a:t>ve</a:t>
                </a:r>
                <a:r>
                  <a:rPr lang="en-AU" sz="900" dirty="0">
                    <a:solidFill>
                      <a:prstClr val="white"/>
                    </a:solidFill>
                  </a:rPr>
                  <a:t> move</a:t>
                </a:r>
              </a:p>
              <a:p>
                <a:pPr algn="ctr" defTabSz="457200"/>
                <a:r>
                  <a:rPr lang="en-AU" sz="900" dirty="0">
                    <a:solidFill>
                      <a:prstClr val="white"/>
                    </a:solidFill>
                  </a:rPr>
                  <a:t>Dependency &amp; institutionalisation, Demands &amp; home</a:t>
                </a: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169596"/>
                <a:ext cx="1784588" cy="947951"/>
              </a:xfrm>
              <a:prstGeom prst="rect">
                <a:avLst/>
              </a:prstGeom>
              <a:noFill/>
            </p:spPr>
            <p:txBody>
              <a:bodyPr wrap="square" rtlCol="0">
                <a:spAutoFit/>
              </a:bodyPr>
              <a:lstStyle/>
              <a:p>
                <a:pPr algn="ctr" defTabSz="457200"/>
                <a:r>
                  <a:rPr lang="en-AU" sz="1000" b="1" dirty="0">
                    <a:solidFill>
                      <a:srgbClr val="9A0000"/>
                    </a:solidFill>
                  </a:rPr>
                  <a:t>Flashpoints</a:t>
                </a:r>
                <a:endParaRPr lang="en-AU" sz="800" dirty="0">
                  <a:solidFill>
                    <a:srgbClr val="9A0000"/>
                  </a:solidFill>
                </a:endParaRPr>
              </a:p>
              <a:p>
                <a:pPr algn="ctr" defTabSz="457200"/>
                <a:r>
                  <a:rPr lang="en-AU" sz="700" dirty="0">
                    <a:solidFill>
                      <a:srgbClr val="9A0000"/>
                    </a:solidFill>
                  </a:rPr>
                  <a:t>Compulsory detention, Admission, Appeal refusal, Complaint denied, Enforced treatment, Exit refused</a:t>
                </a:r>
                <a:endParaRPr lang="en-AU" sz="800" dirty="0">
                  <a:solidFill>
                    <a:srgbClr val="9A0000"/>
                  </a:solidFill>
                </a:endParaRPr>
              </a:p>
            </p:txBody>
          </p:sp>
          <p:sp>
            <p:nvSpPr>
              <p:cNvPr id="79" name="TextBox 78"/>
              <p:cNvSpPr txBox="1"/>
              <p:nvPr/>
            </p:nvSpPr>
            <p:spPr>
              <a:xfrm rot="18000000" flipH="1">
                <a:off x="7132099" y="5656853"/>
                <a:ext cx="2717683" cy="958724"/>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Due process, Justice, Respect for rights, </a:t>
                </a:r>
              </a:p>
              <a:p>
                <a:pPr algn="ctr" defTabSz="457200"/>
                <a:r>
                  <a:rPr lang="en-AU" sz="700" dirty="0">
                    <a:solidFill>
                      <a:prstClr val="white"/>
                    </a:solidFill>
                  </a:rPr>
                  <a:t>Hope, Information giving, Support to appeal,</a:t>
                </a:r>
              </a:p>
              <a:p>
                <a:pPr algn="ctr" defTabSz="457200"/>
                <a:r>
                  <a:rPr lang="en-AU" sz="700" dirty="0">
                    <a:solidFill>
                      <a:prstClr val="white"/>
                    </a:solidFill>
                  </a:rPr>
                  <a:t>Legitimacy, Compensatory autonomy,</a:t>
                </a:r>
              </a:p>
              <a:p>
                <a:pPr algn="ctr" defTabSz="457200"/>
                <a:r>
                  <a:rPr lang="en-AU" sz="700" dirty="0">
                    <a:solidFill>
                      <a:prstClr val="white"/>
                    </a:solidFill>
                  </a:rPr>
                  <a:t>Consistent policy, Flexibility, Respect</a:t>
                </a:r>
              </a:p>
            </p:txBody>
          </p:sp>
          <p:sp>
            <p:nvSpPr>
              <p:cNvPr id="80" name="TextBox 79"/>
              <p:cNvSpPr txBox="1"/>
              <p:nvPr/>
            </p:nvSpPr>
            <p:spPr>
              <a:xfrm rot="18000000" flipH="1">
                <a:off x="7506260" y="6278445"/>
                <a:ext cx="4112722" cy="775597"/>
              </a:xfrm>
              <a:prstGeom prst="rect">
                <a:avLst/>
              </a:prstGeom>
              <a:noFill/>
            </p:spPr>
            <p:txBody>
              <a:bodyPr wrap="square" rtlCol="0">
                <a:spAutoFit/>
              </a:bodyPr>
              <a:lstStyle/>
              <a:p>
                <a:pPr algn="ctr" defTabSz="457200"/>
                <a:r>
                  <a:rPr lang="en-AU" sz="1200" b="1" dirty="0">
                    <a:solidFill>
                      <a:prstClr val="white"/>
                    </a:solidFill>
                  </a:rPr>
                  <a:t>External Structure</a:t>
                </a:r>
              </a:p>
              <a:p>
                <a:pPr algn="ctr" defTabSz="457200"/>
                <a:r>
                  <a:rPr lang="en-AU" sz="900" dirty="0">
                    <a:solidFill>
                      <a:prstClr val="white"/>
                    </a:solidFill>
                  </a:rPr>
                  <a:t>Legal framework, National policy, Complaints,</a:t>
                </a:r>
              </a:p>
              <a:p>
                <a:pPr algn="ctr" defTabSz="457200"/>
                <a:r>
                  <a:rPr lang="en-AU" sz="900" dirty="0">
                    <a:solidFill>
                      <a:prstClr val="white"/>
                    </a:solidFill>
                  </a:rPr>
                  <a:t>Appeals, Prosecutions, Hospital policy</a:t>
                </a:r>
              </a:p>
            </p:txBody>
          </p:sp>
          <p:sp>
            <p:nvSpPr>
              <p:cNvPr id="82" name="TextBox 81"/>
              <p:cNvSpPr txBox="1"/>
              <p:nvPr/>
            </p:nvSpPr>
            <p:spPr>
              <a:xfrm>
                <a:off x="4330402" y="8330339"/>
                <a:ext cx="3950439" cy="538609"/>
              </a:xfrm>
              <a:prstGeom prst="rect">
                <a:avLst/>
              </a:prstGeom>
              <a:noFill/>
            </p:spPr>
            <p:txBody>
              <a:bodyPr wrap="square" rtlCol="0">
                <a:spAutoFit/>
              </a:bodyPr>
              <a:lstStyle/>
              <a:p>
                <a:pPr algn="ctr" defTabSz="457200"/>
                <a:r>
                  <a:rPr lang="en-AU" sz="1200" b="1" dirty="0">
                    <a:solidFill>
                      <a:prstClr val="white"/>
                    </a:solidFill>
                  </a:rPr>
                  <a:t>Internal Structure</a:t>
                </a:r>
              </a:p>
              <a:p>
                <a:pPr algn="ctr" defTabSz="457200"/>
                <a:r>
                  <a:rPr lang="en-AU" sz="700" dirty="0">
                    <a:solidFill>
                      <a:prstClr val="white"/>
                    </a:solidFill>
                  </a:rPr>
                  <a:t>Rules, Routine, Efficiency, Clean/tidy, Ideology, Custom &amp; practice</a:t>
                </a:r>
              </a:p>
            </p:txBody>
          </p:sp>
          <p:sp>
            <p:nvSpPr>
              <p:cNvPr id="84" name="TextBox 83"/>
              <p:cNvSpPr txBox="1"/>
              <p:nvPr/>
            </p:nvSpPr>
            <p:spPr>
              <a:xfrm>
                <a:off x="4973671" y="6888832"/>
                <a:ext cx="2723271" cy="969496"/>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Staff anxiety &amp; frustration, Moral commitments, Psychological understanding, Teamwork &amp; consistency, Technical mastery, Positive appreciation</a:t>
                </a: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71331" y="5970432"/>
                <a:ext cx="2059893" cy="947951"/>
              </a:xfrm>
              <a:prstGeom prst="rect">
                <a:avLst/>
              </a:prstGeom>
              <a:noFill/>
            </p:spPr>
            <p:txBody>
              <a:bodyPr wrap="square" rtlCol="0">
                <a:spAutoFit/>
              </a:bodyPr>
              <a:lstStyle/>
              <a:p>
                <a:pPr algn="ctr" defTabSz="457200"/>
                <a:r>
                  <a:rPr lang="en-AU" sz="1000" b="1" dirty="0">
                    <a:solidFill>
                      <a:srgbClr val="BC4C00"/>
                    </a:solidFill>
                  </a:rPr>
                  <a:t>Flashpoints</a:t>
                </a:r>
                <a:endParaRPr lang="en-AU" sz="900" b="1" dirty="0">
                  <a:solidFill>
                    <a:srgbClr val="BC4C00"/>
                  </a:solidFill>
                </a:endParaRPr>
              </a:p>
              <a:p>
                <a:pPr algn="ctr" defTabSz="457200"/>
                <a:r>
                  <a:rPr lang="en-AU" sz="700" dirty="0">
                    <a:solidFill>
                      <a:srgbClr val="BC4C00"/>
                    </a:solidFill>
                  </a:rPr>
                  <a:t>Denial of request,  </a:t>
                </a:r>
              </a:p>
              <a:p>
                <a:pPr algn="ctr" defTabSz="457200"/>
                <a:r>
                  <a:rPr lang="en-AU" sz="700" dirty="0">
                    <a:solidFill>
                      <a:srgbClr val="BC4C00"/>
                    </a:solidFill>
                  </a:rPr>
                  <a:t>Staff demand, </a:t>
                </a:r>
              </a:p>
              <a:p>
                <a:pPr algn="ctr" defTabSz="457200"/>
                <a:r>
                  <a:rPr lang="en-AU" sz="700" dirty="0">
                    <a:solidFill>
                      <a:srgbClr val="BC4C00"/>
                    </a:solidFill>
                  </a:rPr>
                  <a:t>Limit setting, Bad news,</a:t>
                </a:r>
              </a:p>
              <a:p>
                <a:pPr algn="ctr" defTabSz="457200"/>
                <a:r>
                  <a:rPr lang="en-AU" sz="700" dirty="0">
                    <a:solidFill>
                      <a:srgbClr val="BC4C00"/>
                    </a:solidFill>
                  </a:rPr>
                  <a:t>Ignoring</a:t>
                </a: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238293"/>
                <a:ext cx="3952807" cy="775597"/>
              </a:xfrm>
              <a:prstGeom prst="rect">
                <a:avLst/>
              </a:prstGeom>
              <a:noFill/>
            </p:spPr>
            <p:txBody>
              <a:bodyPr wrap="square" rtlCol="0">
                <a:spAutoFit/>
              </a:bodyPr>
              <a:lstStyle/>
              <a:p>
                <a:pPr algn="ctr" defTabSz="457200"/>
                <a:r>
                  <a:rPr lang="en-AU" sz="1200" b="1" dirty="0">
                    <a:solidFill>
                      <a:srgbClr val="8A6600"/>
                    </a:solidFill>
                  </a:rPr>
                  <a:t>Features</a:t>
                </a:r>
              </a:p>
              <a:p>
                <a:pPr algn="ctr" defTabSz="457200"/>
                <a:r>
                  <a:rPr lang="en-AU" sz="900" dirty="0">
                    <a:solidFill>
                      <a:srgbClr val="8A6600"/>
                    </a:solidFill>
                  </a:rPr>
                  <a:t>Door locked, Quality, Complexity, Seclusion, PICU, ICA, Comfort/sensory rooms, Ligature points</a:t>
                </a: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804437"/>
                <a:ext cx="2723271" cy="818685"/>
              </a:xfrm>
              <a:prstGeom prst="rect">
                <a:avLst/>
              </a:prstGeom>
              <a:noFill/>
            </p:spPr>
            <p:txBody>
              <a:bodyPr wrap="square" rtlCol="0">
                <a:spAutoFit/>
              </a:bodyPr>
              <a:lstStyle/>
              <a:p>
                <a:pPr algn="ctr" defTabSz="457200"/>
                <a:r>
                  <a:rPr lang="en-AU" sz="1100" b="1" dirty="0">
                    <a:solidFill>
                      <a:srgbClr val="8A6600"/>
                    </a:solidFill>
                  </a:rPr>
                  <a:t>Staff Modifiers</a:t>
                </a:r>
              </a:p>
              <a:p>
                <a:pPr algn="ctr" defTabSz="457200"/>
                <a:r>
                  <a:rPr lang="en-AU" sz="700" dirty="0">
                    <a:solidFill>
                      <a:srgbClr val="8A6600"/>
                    </a:solidFill>
                  </a:rPr>
                  <a:t>Caringly vigilant &amp; inquisitive, Checking routines, Décor, Maintenance, Clean &amp; Tidy, Alternative choices, Respect</a:t>
                </a: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72630"/>
                <a:ext cx="1943232" cy="861774"/>
              </a:xfrm>
              <a:prstGeom prst="rect">
                <a:avLst/>
              </a:prstGeom>
              <a:noFill/>
            </p:spPr>
            <p:txBody>
              <a:bodyPr wrap="square" rtlCol="0">
                <a:spAutoFit/>
              </a:bodyPr>
              <a:lstStyle/>
              <a:p>
                <a:pPr algn="ctr" defTabSz="457200"/>
                <a:r>
                  <a:rPr lang="en-AU" sz="1000" b="1" dirty="0">
                    <a:solidFill>
                      <a:srgbClr val="8A6600"/>
                    </a:solidFill>
                  </a:rPr>
                  <a:t>Flashpoints</a:t>
                </a:r>
                <a:endParaRPr lang="en-AU" sz="900" b="1" dirty="0">
                  <a:solidFill>
                    <a:srgbClr val="8A6600"/>
                  </a:solidFill>
                </a:endParaRPr>
              </a:p>
              <a:p>
                <a:pPr algn="ctr" defTabSz="457200"/>
                <a:r>
                  <a:rPr lang="en-AU" sz="800" dirty="0">
                    <a:solidFill>
                      <a:srgbClr val="8A6600"/>
                    </a:solidFill>
                  </a:rPr>
                  <a:t>Secrecy, Solitude, </a:t>
                </a:r>
              </a:p>
              <a:p>
                <a:pPr algn="ctr" defTabSz="457200"/>
                <a:r>
                  <a:rPr lang="en-AU" sz="800" dirty="0">
                    <a:solidFill>
                      <a:srgbClr val="8A6600"/>
                    </a:solidFill>
                  </a:rPr>
                  <a:t>Admission shock, Exit blocked</a:t>
                </a: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Tree>
    <p:extLst>
      <p:ext uri="{BB962C8B-B14F-4D97-AF65-F5344CB8AC3E}">
        <p14:creationId xmlns:p14="http://schemas.microsoft.com/office/powerpoint/2010/main" val="3289318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81013" y="471488"/>
            <a:ext cx="7199312" cy="704850"/>
          </a:xfrm>
        </p:spPr>
        <p:txBody>
          <a:bodyPr lIns="91440" tIns="45720" rIns="91440" bIns="45720" anchor="t"/>
          <a:lstStyle/>
          <a:p>
            <a:pPr algn="ctr" eaLnBrk="1" hangingPunct="1">
              <a:defRPr/>
            </a:pPr>
            <a:r>
              <a:rPr lang="en-US" altLang="en-US" b="1" smtClean="0">
                <a:solidFill>
                  <a:schemeClr val="bg1"/>
                </a:solidFill>
                <a:ea typeface="MS PGothic" pitchFamily="34" charset="-128"/>
                <a:cs typeface="Arial" charset="0"/>
              </a:rPr>
              <a:t>Resources for the intervention lead </a:t>
            </a:r>
          </a:p>
        </p:txBody>
      </p:sp>
      <p:sp>
        <p:nvSpPr>
          <p:cNvPr id="53251" name="Content Placeholder 2"/>
          <p:cNvSpPr>
            <a:spLocks noGrp="1"/>
          </p:cNvSpPr>
          <p:nvPr>
            <p:ph idx="1"/>
          </p:nvPr>
        </p:nvSpPr>
        <p:spPr>
          <a:xfrm>
            <a:off x="338137" y="2101850"/>
            <a:ext cx="4458149" cy="2470150"/>
          </a:xfrm>
        </p:spPr>
        <p:txBody>
          <a:bodyPr/>
          <a:lstStyle/>
          <a:p>
            <a:pPr marL="342900" lvl="1" indent="-342900" eaLnBrk="1" hangingPunct="1">
              <a:spcAft>
                <a:spcPts val="1000"/>
              </a:spcAft>
              <a:buFont typeface="Arial" charset="0"/>
              <a:buChar char="•"/>
            </a:pPr>
            <a:r>
              <a:rPr lang="en-US" altLang="en-US" sz="2800" dirty="0" smtClean="0"/>
              <a:t>Guidance for Talk Down training handout</a:t>
            </a:r>
          </a:p>
          <a:p>
            <a:pPr marL="342900" lvl="1" indent="-342900" eaLnBrk="1" hangingPunct="1">
              <a:spcAft>
                <a:spcPts val="1000"/>
              </a:spcAft>
              <a:buFont typeface="Arial" charset="0"/>
              <a:buChar char="•"/>
            </a:pPr>
            <a:r>
              <a:rPr lang="en-US" altLang="en-US" sz="2800" dirty="0" smtClean="0"/>
              <a:t>‘Staying calm…’ handout</a:t>
            </a:r>
          </a:p>
          <a:p>
            <a:pPr eaLnBrk="1" hangingPunct="1">
              <a:spcBef>
                <a:spcPct val="0"/>
              </a:spcBef>
              <a:spcAft>
                <a:spcPts val="1000"/>
              </a:spcAft>
            </a:pPr>
            <a:endParaRPr lang="en-US" altLang="en-US" dirty="0" smtClean="0"/>
          </a:p>
        </p:txBody>
      </p:sp>
      <p:pic>
        <p:nvPicPr>
          <p:cNvPr id="532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2174">
            <a:off x="5788025" y="1895475"/>
            <a:ext cx="2884488" cy="409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496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lIns="68580" tIns="34290" rIns="68580" bIns="34290" anchor="t"/>
          <a:lstStyle/>
          <a:p>
            <a:pPr algn="ctr" eaLnBrk="1" hangingPunct="1">
              <a:defRPr/>
            </a:pPr>
            <a:r>
              <a:rPr lang="en-GB" altLang="en-US" sz="3600" b="1" smtClean="0">
                <a:ea typeface="MS PGothic" pitchFamily="34" charset="-128"/>
                <a:cs typeface="Arial" charset="0"/>
              </a:rPr>
              <a:t>Talk down fidelity</a:t>
            </a:r>
          </a:p>
        </p:txBody>
      </p:sp>
      <p:sp>
        <p:nvSpPr>
          <p:cNvPr id="67587" name="Content Placeholder 2"/>
          <p:cNvSpPr>
            <a:spLocks noGrp="1"/>
          </p:cNvSpPr>
          <p:nvPr>
            <p:ph idx="1"/>
          </p:nvPr>
        </p:nvSpPr>
        <p:spPr>
          <a:xfrm>
            <a:off x="4008438" y="4184650"/>
            <a:ext cx="4735512" cy="2127250"/>
          </a:xfrm>
        </p:spPr>
        <p:txBody>
          <a:bodyPr lIns="68580" tIns="34290" rIns="68580" bIns="34290"/>
          <a:lstStyle/>
          <a:p>
            <a:pPr lvl="1" eaLnBrk="1" hangingPunct="1">
              <a:defRPr/>
            </a:pPr>
            <a:endParaRPr lang="en-GB" altLang="en-US" sz="1500" dirty="0">
              <a:ea typeface="ＭＳ Ｐゴシック" charset="0"/>
            </a:endParaRPr>
          </a:p>
          <a:p>
            <a:pPr marL="620316" lvl="1" indent="-285750" eaLnBrk="1" hangingPunct="1">
              <a:spcAft>
                <a:spcPts val="750"/>
              </a:spcAft>
              <a:buFont typeface="Arial" panose="020B0604020202020204" pitchFamily="34" charset="0"/>
              <a:buChar char="•"/>
              <a:defRPr/>
            </a:pPr>
            <a:r>
              <a:rPr lang="en-GB" altLang="en-US" sz="1800" dirty="0">
                <a:ea typeface="ＭＳ Ｐゴシック" charset="0"/>
              </a:rPr>
              <a:t>Hanging a small poster in the corner of the </a:t>
            </a:r>
            <a:r>
              <a:rPr lang="en-GB" altLang="en-US" sz="1800" dirty="0" smtClean="0">
                <a:ea typeface="ＭＳ Ｐゴシック" charset="0"/>
              </a:rPr>
              <a:t>unit, </a:t>
            </a:r>
            <a:r>
              <a:rPr lang="en-GB" altLang="en-US" sz="1800" dirty="0">
                <a:ea typeface="ＭＳ Ｐゴシック" charset="0"/>
              </a:rPr>
              <a:t>hoping the staff read it and understand it </a:t>
            </a:r>
          </a:p>
          <a:p>
            <a:pPr marL="620316" lvl="1" indent="-285750" eaLnBrk="1" hangingPunct="1">
              <a:spcAft>
                <a:spcPts val="750"/>
              </a:spcAft>
              <a:buFont typeface="Arial" panose="020B0604020202020204" pitchFamily="34" charset="0"/>
              <a:buChar char="•"/>
              <a:defRPr/>
            </a:pPr>
            <a:r>
              <a:rPr lang="en-GB" altLang="en-US" sz="1800" dirty="0">
                <a:ea typeface="ＭＳ Ｐゴシック" charset="0"/>
              </a:rPr>
              <a:t>Something that </a:t>
            </a:r>
            <a:r>
              <a:rPr lang="en-GB" altLang="en-US" sz="1800" dirty="0" smtClean="0">
                <a:ea typeface="ＭＳ Ｐゴシック" charset="0"/>
              </a:rPr>
              <a:t>‘happens anyway’ </a:t>
            </a:r>
            <a:r>
              <a:rPr lang="en-GB" altLang="en-US" sz="1800" dirty="0">
                <a:ea typeface="ＭＳ Ｐゴシック" charset="0"/>
              </a:rPr>
              <a:t>– </a:t>
            </a:r>
            <a:r>
              <a:rPr lang="en-GB" altLang="en-US" sz="1800" dirty="0" smtClean="0">
                <a:ea typeface="ＭＳ Ｐゴシック" charset="0"/>
              </a:rPr>
              <a:t>‘patient </a:t>
            </a:r>
            <a:r>
              <a:rPr lang="en-GB" altLang="en-US" sz="1800" dirty="0">
                <a:ea typeface="ＭＳ Ｐゴシック" charset="0"/>
              </a:rPr>
              <a:t>was de-</a:t>
            </a:r>
            <a:r>
              <a:rPr lang="en-GB" altLang="en-US" sz="1800" dirty="0" smtClean="0">
                <a:ea typeface="ＭＳ Ｐゴシック" charset="0"/>
              </a:rPr>
              <a:t>escalated’ </a:t>
            </a:r>
            <a:r>
              <a:rPr lang="en-GB" altLang="en-US" sz="1800" dirty="0">
                <a:ea typeface="ＭＳ Ｐゴシック" charset="0"/>
              </a:rPr>
              <a:t>is often a myth</a:t>
            </a:r>
          </a:p>
        </p:txBody>
      </p:sp>
      <p:sp>
        <p:nvSpPr>
          <p:cNvPr id="5" name="Rectangle 4"/>
          <p:cNvSpPr>
            <a:spLocks noChangeArrowheads="1"/>
          </p:cNvSpPr>
          <p:nvPr/>
        </p:nvSpPr>
        <p:spPr bwMode="auto">
          <a:xfrm>
            <a:off x="939800" y="2217738"/>
            <a:ext cx="2193925" cy="1252537"/>
          </a:xfrm>
          <a:prstGeom prst="rect">
            <a:avLst/>
          </a:prstGeom>
          <a:solidFill>
            <a:srgbClr val="51BD89"/>
          </a:solidFill>
          <a:ln w="9525">
            <a:solidFill>
              <a:srgbClr val="51BD89"/>
            </a:solidFill>
            <a:miter lim="800000"/>
            <a:headEnd/>
            <a:tailEnd/>
          </a:ln>
          <a:effectLst>
            <a:outerShdw blurRad="40000" dist="23000" dir="5400000" rotWithShape="0">
              <a:srgbClr val="808080">
                <a:alpha val="34998"/>
              </a:srgbClr>
            </a:outerShdw>
          </a:effectLst>
        </p:spPr>
        <p:txBody>
          <a:bodyPr anchor="ctr"/>
          <a:lstStyle/>
          <a:p>
            <a:pPr algn="ctr" defTabSz="342900">
              <a:defRPr/>
            </a:pPr>
            <a:r>
              <a:rPr lang="en-US" sz="2800" b="1" dirty="0">
                <a:solidFill>
                  <a:prstClr val="black"/>
                </a:solidFill>
                <a:latin typeface="Calibri"/>
                <a:ea typeface="MS PGothic" pitchFamily="34" charset="-128"/>
              </a:rPr>
              <a:t>Talk down  </a:t>
            </a:r>
          </a:p>
          <a:p>
            <a:pPr algn="ctr" defTabSz="342900">
              <a:defRPr/>
            </a:pPr>
            <a:r>
              <a:rPr lang="en-US" sz="2800" b="1" dirty="0">
                <a:solidFill>
                  <a:prstClr val="black"/>
                </a:solidFill>
                <a:latin typeface="Calibri"/>
                <a:ea typeface="MS PGothic" pitchFamily="34" charset="-128"/>
              </a:rPr>
              <a:t>IS</a:t>
            </a:r>
          </a:p>
        </p:txBody>
      </p:sp>
      <p:sp>
        <p:nvSpPr>
          <p:cNvPr id="54277" name="TextBox 5"/>
          <p:cNvSpPr txBox="1">
            <a:spLocks noChangeArrowheads="1"/>
          </p:cNvSpPr>
          <p:nvPr/>
        </p:nvSpPr>
        <p:spPr bwMode="auto">
          <a:xfrm>
            <a:off x="3419475" y="2692400"/>
            <a:ext cx="5413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itchFamily="34" charset="0"/>
                <a:ea typeface="ＭＳ Ｐゴシック" pitchFamily="34" charset="-128"/>
              </a:defRPr>
            </a:lvl1pPr>
            <a:lvl2pPr marL="742950" indent="-285750" defTabSz="342900">
              <a:defRPr>
                <a:solidFill>
                  <a:schemeClr val="tx1"/>
                </a:solidFill>
                <a:latin typeface="Calibri" pitchFamily="34" charset="0"/>
                <a:ea typeface="ＭＳ Ｐゴシック" pitchFamily="34" charset="-128"/>
              </a:defRPr>
            </a:lvl2pPr>
            <a:lvl3pPr marL="1143000" indent="-228600" defTabSz="342900">
              <a:defRPr>
                <a:solidFill>
                  <a:schemeClr val="tx1"/>
                </a:solidFill>
                <a:latin typeface="Calibri" pitchFamily="34" charset="0"/>
                <a:ea typeface="ＭＳ Ｐゴシック" pitchFamily="34" charset="-128"/>
              </a:defRPr>
            </a:lvl3pPr>
            <a:lvl4pPr marL="1600200" indent="-228600" defTabSz="342900">
              <a:defRPr>
                <a:solidFill>
                  <a:schemeClr val="tx1"/>
                </a:solidFill>
                <a:latin typeface="Calibri" pitchFamily="34" charset="0"/>
                <a:ea typeface="ＭＳ Ｐゴシック" pitchFamily="34" charset="-128"/>
              </a:defRPr>
            </a:lvl4pPr>
            <a:lvl5pPr marL="2057400" indent="-228600" defTabSz="342900">
              <a:defRPr>
                <a:solidFill>
                  <a:schemeClr val="tx1"/>
                </a:solidFill>
                <a:latin typeface="Calibri" pitchFamily="34" charset="0"/>
                <a:ea typeface="ＭＳ Ｐゴシック" pitchFamily="34" charset="-128"/>
              </a:defRPr>
            </a:lvl5pPr>
            <a:lvl6pPr marL="25146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fontAlgn="base">
              <a:spcBef>
                <a:spcPct val="0"/>
              </a:spcBef>
              <a:spcAft>
                <a:spcPct val="0"/>
              </a:spcAft>
            </a:pPr>
            <a:r>
              <a:rPr lang="en-US" altLang="en-US" sz="3000">
                <a:solidFill>
                  <a:srgbClr val="000000"/>
                </a:solidFill>
              </a:rPr>
              <a:t>=</a:t>
            </a:r>
          </a:p>
        </p:txBody>
      </p:sp>
      <p:sp>
        <p:nvSpPr>
          <p:cNvPr id="7" name="Rectangle 6"/>
          <p:cNvSpPr>
            <a:spLocks noChangeArrowheads="1"/>
          </p:cNvSpPr>
          <p:nvPr/>
        </p:nvSpPr>
        <p:spPr bwMode="auto">
          <a:xfrm>
            <a:off x="939800" y="4732338"/>
            <a:ext cx="2193925" cy="1281112"/>
          </a:xfrm>
          <a:prstGeom prst="rect">
            <a:avLst/>
          </a:prstGeom>
          <a:solidFill>
            <a:srgbClr val="FFFF00"/>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defTabSz="342900">
              <a:defRPr/>
            </a:pPr>
            <a:r>
              <a:rPr lang="en-US" sz="2800" b="1" dirty="0">
                <a:solidFill>
                  <a:prstClr val="black"/>
                </a:solidFill>
                <a:latin typeface="Calibri"/>
                <a:ea typeface="MS PGothic" pitchFamily="34" charset="-128"/>
              </a:rPr>
              <a:t>Talk down  </a:t>
            </a:r>
          </a:p>
          <a:p>
            <a:pPr algn="ctr" defTabSz="342900">
              <a:defRPr/>
            </a:pPr>
            <a:r>
              <a:rPr lang="en-US" sz="2800" b="1" dirty="0">
                <a:solidFill>
                  <a:srgbClr val="FF0000"/>
                </a:solidFill>
                <a:latin typeface="Calibri"/>
                <a:ea typeface="MS PGothic" pitchFamily="34" charset="-128"/>
              </a:rPr>
              <a:t>IS NOT </a:t>
            </a:r>
          </a:p>
        </p:txBody>
      </p:sp>
      <p:sp>
        <p:nvSpPr>
          <p:cNvPr id="54279" name="TextBox 8"/>
          <p:cNvSpPr txBox="1">
            <a:spLocks noChangeArrowheads="1"/>
          </p:cNvSpPr>
          <p:nvPr/>
        </p:nvSpPr>
        <p:spPr bwMode="auto">
          <a:xfrm>
            <a:off x="3419475" y="4970463"/>
            <a:ext cx="5413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itchFamily="34" charset="0"/>
                <a:ea typeface="ＭＳ Ｐゴシック" pitchFamily="34" charset="-128"/>
              </a:defRPr>
            </a:lvl1pPr>
            <a:lvl2pPr marL="742950" indent="-285750" defTabSz="342900">
              <a:defRPr>
                <a:solidFill>
                  <a:schemeClr val="tx1"/>
                </a:solidFill>
                <a:latin typeface="Calibri" pitchFamily="34" charset="0"/>
                <a:ea typeface="ＭＳ Ｐゴシック" pitchFamily="34" charset="-128"/>
              </a:defRPr>
            </a:lvl2pPr>
            <a:lvl3pPr marL="1143000" indent="-228600" defTabSz="342900">
              <a:defRPr>
                <a:solidFill>
                  <a:schemeClr val="tx1"/>
                </a:solidFill>
                <a:latin typeface="Calibri" pitchFamily="34" charset="0"/>
                <a:ea typeface="ＭＳ Ｐゴシック" pitchFamily="34" charset="-128"/>
              </a:defRPr>
            </a:lvl3pPr>
            <a:lvl4pPr marL="1600200" indent="-228600" defTabSz="342900">
              <a:defRPr>
                <a:solidFill>
                  <a:schemeClr val="tx1"/>
                </a:solidFill>
                <a:latin typeface="Calibri" pitchFamily="34" charset="0"/>
                <a:ea typeface="ＭＳ Ｐゴシック" pitchFamily="34" charset="-128"/>
              </a:defRPr>
            </a:lvl4pPr>
            <a:lvl5pPr marL="2057400" indent="-228600" defTabSz="342900">
              <a:defRPr>
                <a:solidFill>
                  <a:schemeClr val="tx1"/>
                </a:solidFill>
                <a:latin typeface="Calibri" pitchFamily="34" charset="0"/>
                <a:ea typeface="ＭＳ Ｐゴシック" pitchFamily="34" charset="-128"/>
              </a:defRPr>
            </a:lvl5pPr>
            <a:lvl6pPr marL="25146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fontAlgn="base">
              <a:spcBef>
                <a:spcPct val="0"/>
              </a:spcBef>
              <a:spcAft>
                <a:spcPct val="0"/>
              </a:spcAft>
            </a:pPr>
            <a:r>
              <a:rPr lang="en-US" altLang="en-US" sz="3000">
                <a:solidFill>
                  <a:srgbClr val="000000"/>
                </a:solidFill>
              </a:rPr>
              <a:t>≠</a:t>
            </a:r>
          </a:p>
        </p:txBody>
      </p:sp>
      <p:sp>
        <p:nvSpPr>
          <p:cNvPr id="54280" name="Rectangle 1"/>
          <p:cNvSpPr>
            <a:spLocks noChangeArrowheads="1"/>
          </p:cNvSpPr>
          <p:nvPr/>
        </p:nvSpPr>
        <p:spPr bwMode="auto">
          <a:xfrm>
            <a:off x="3960813" y="1901825"/>
            <a:ext cx="49069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342900">
              <a:defRPr>
                <a:solidFill>
                  <a:schemeClr val="tx1"/>
                </a:solidFill>
                <a:latin typeface="Calibri" pitchFamily="34" charset="0"/>
                <a:ea typeface="ＭＳ Ｐゴシック" pitchFamily="34" charset="-128"/>
              </a:defRPr>
            </a:lvl1pPr>
            <a:lvl2pPr marL="628650" indent="-285750" defTabSz="342900">
              <a:defRPr>
                <a:solidFill>
                  <a:schemeClr val="tx1"/>
                </a:solidFill>
                <a:latin typeface="Calibri" pitchFamily="34" charset="0"/>
                <a:ea typeface="ＭＳ Ｐゴシック" pitchFamily="34" charset="-128"/>
              </a:defRPr>
            </a:lvl2pPr>
            <a:lvl3pPr marL="1143000" indent="-228600" defTabSz="342900">
              <a:defRPr>
                <a:solidFill>
                  <a:schemeClr val="tx1"/>
                </a:solidFill>
                <a:latin typeface="Calibri" pitchFamily="34" charset="0"/>
                <a:ea typeface="ＭＳ Ｐゴシック" pitchFamily="34" charset="-128"/>
              </a:defRPr>
            </a:lvl3pPr>
            <a:lvl4pPr marL="1600200" indent="-228600" defTabSz="342900">
              <a:defRPr>
                <a:solidFill>
                  <a:schemeClr val="tx1"/>
                </a:solidFill>
                <a:latin typeface="Calibri" pitchFamily="34" charset="0"/>
                <a:ea typeface="ＭＳ Ｐゴシック" pitchFamily="34" charset="-128"/>
              </a:defRPr>
            </a:lvl4pPr>
            <a:lvl5pPr marL="2057400" indent="-228600" defTabSz="342900">
              <a:defRPr>
                <a:solidFill>
                  <a:schemeClr val="tx1"/>
                </a:solidFill>
                <a:latin typeface="Calibri" pitchFamily="34" charset="0"/>
                <a:ea typeface="ＭＳ Ｐゴシック" pitchFamily="34" charset="-128"/>
              </a:defRPr>
            </a:lvl5pPr>
            <a:lvl6pPr marL="25146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3429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lvl="1" fontAlgn="base">
              <a:spcBef>
                <a:spcPct val="0"/>
              </a:spcBef>
              <a:spcAft>
                <a:spcPts val="750"/>
              </a:spcAft>
              <a:buFont typeface="Arial" charset="0"/>
              <a:buChar char="•"/>
            </a:pPr>
            <a:r>
              <a:rPr lang="en-GB" altLang="en-US" dirty="0">
                <a:solidFill>
                  <a:srgbClr val="000000"/>
                </a:solidFill>
                <a:latin typeface="Arial" charset="0"/>
                <a:cs typeface="Arial" charset="0"/>
              </a:rPr>
              <a:t>Expanding de-escalation skills and increasing psychological understanding, capitalising on the best of existing team skills and building team cohesion </a:t>
            </a:r>
          </a:p>
          <a:p>
            <a:pPr lvl="1" fontAlgn="base">
              <a:spcBef>
                <a:spcPct val="0"/>
              </a:spcBef>
              <a:spcAft>
                <a:spcPts val="750"/>
              </a:spcAft>
              <a:buFont typeface="Arial" charset="0"/>
              <a:buChar char="•"/>
            </a:pPr>
            <a:r>
              <a:rPr lang="en-GB" altLang="en-US" dirty="0">
                <a:solidFill>
                  <a:srgbClr val="000000"/>
                </a:solidFill>
                <a:latin typeface="Arial" charset="0"/>
                <a:cs typeface="Arial" charset="0"/>
              </a:rPr>
              <a:t>A crystallisation of de-escalation skills packaged for </a:t>
            </a:r>
            <a:r>
              <a:rPr lang="en-GB" altLang="en-US" dirty="0" smtClean="0">
                <a:solidFill>
                  <a:srgbClr val="000000"/>
                </a:solidFill>
                <a:latin typeface="Arial" charset="0"/>
                <a:cs typeface="Arial" charset="0"/>
              </a:rPr>
              <a:t>unit-based </a:t>
            </a:r>
            <a:r>
              <a:rPr lang="en-GB" altLang="en-US" dirty="0">
                <a:solidFill>
                  <a:srgbClr val="000000"/>
                </a:solidFill>
                <a:latin typeface="Arial" charset="0"/>
                <a:cs typeface="Arial" charset="0"/>
              </a:rPr>
              <a:t>teaching and promotion</a:t>
            </a:r>
          </a:p>
        </p:txBody>
      </p:sp>
    </p:spTree>
    <p:extLst>
      <p:ext uri="{BB962C8B-B14F-4D97-AF65-F5344CB8AC3E}">
        <p14:creationId xmlns:p14="http://schemas.microsoft.com/office/powerpoint/2010/main" val="198175762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9750" y="452438"/>
            <a:ext cx="7199313" cy="720725"/>
          </a:xfrm>
        </p:spPr>
        <p:txBody>
          <a:bodyPr lIns="91440" tIns="45720" rIns="91440" bIns="45720" anchor="t"/>
          <a:lstStyle/>
          <a:p>
            <a:pPr algn="ctr" eaLnBrk="1" hangingPunct="1">
              <a:defRPr/>
            </a:pPr>
            <a:r>
              <a:rPr lang="en-GB" altLang="en-US" b="1" smtClean="0">
                <a:ea typeface="MS PGothic" pitchFamily="34" charset="-128"/>
                <a:cs typeface="Arial" charset="0"/>
              </a:rPr>
              <a:t>Talk down methods adjustments</a:t>
            </a:r>
          </a:p>
        </p:txBody>
      </p:sp>
      <p:sp>
        <p:nvSpPr>
          <p:cNvPr id="55299" name="Content Placeholder 2"/>
          <p:cNvSpPr>
            <a:spLocks noGrp="1"/>
          </p:cNvSpPr>
          <p:nvPr>
            <p:ph idx="1"/>
          </p:nvPr>
        </p:nvSpPr>
        <p:spPr>
          <a:xfrm>
            <a:off x="539750" y="1806575"/>
            <a:ext cx="8243888" cy="4303713"/>
          </a:xfrm>
        </p:spPr>
        <p:txBody>
          <a:bodyPr lIns="91440" tIns="45720" rIns="91440" bIns="45720"/>
          <a:lstStyle/>
          <a:p>
            <a:pPr marL="2147888" lvl="1" indent="-2147888" eaLnBrk="1" hangingPunct="1">
              <a:spcAft>
                <a:spcPts val="2000"/>
              </a:spcAft>
              <a:tabLst>
                <a:tab pos="2147888" algn="l"/>
              </a:tabLst>
            </a:pPr>
            <a:r>
              <a:rPr lang="en-GB" altLang="en-US" b="1" smtClean="0"/>
              <a:t>CAMHS</a:t>
            </a:r>
            <a:r>
              <a:rPr lang="en-GB" altLang="en-US" smtClean="0"/>
              <a:t>	age-specific techniques</a:t>
            </a:r>
          </a:p>
          <a:p>
            <a:pPr marL="2147888" lvl="1" indent="-2147888" eaLnBrk="1" hangingPunct="1">
              <a:spcAft>
                <a:spcPts val="2000"/>
              </a:spcAft>
              <a:tabLst>
                <a:tab pos="2147888" algn="l"/>
              </a:tabLst>
            </a:pPr>
            <a:r>
              <a:rPr lang="en-GB" altLang="en-US" b="1" smtClean="0"/>
              <a:t>Forensic</a:t>
            </a:r>
            <a:r>
              <a:rPr lang="en-GB" altLang="en-US" smtClean="0"/>
              <a:t> 	none</a:t>
            </a:r>
          </a:p>
          <a:p>
            <a:pPr marL="2147888" lvl="1" indent="-2147888" eaLnBrk="1" hangingPunct="1">
              <a:spcAft>
                <a:spcPts val="2000"/>
              </a:spcAft>
              <a:tabLst>
                <a:tab pos="2147888" algn="l"/>
              </a:tabLst>
            </a:pPr>
            <a:r>
              <a:rPr lang="en-GB" altLang="en-US" b="1" smtClean="0"/>
              <a:t>Older people</a:t>
            </a:r>
            <a:r>
              <a:rPr lang="en-GB" altLang="en-US" smtClean="0"/>
              <a:t>	age-specific techniques</a:t>
            </a:r>
          </a:p>
          <a:p>
            <a:pPr marL="2147888" lvl="1" indent="-2147888" eaLnBrk="1" hangingPunct="1">
              <a:tabLst>
                <a:tab pos="2147888" algn="l"/>
              </a:tabLst>
            </a:pPr>
            <a:endParaRPr lang="en-GB" altLang="en-US" smtClean="0"/>
          </a:p>
          <a:p>
            <a:pPr marL="2147888" lvl="1" indent="-2147888" algn="ctr" eaLnBrk="1" hangingPunct="1">
              <a:spcAft>
                <a:spcPts val="2000"/>
              </a:spcAft>
              <a:tabLst>
                <a:tab pos="2147888" algn="l"/>
              </a:tabLst>
            </a:pPr>
            <a:r>
              <a:rPr lang="en-GB" altLang="en-US" sz="2600" smtClean="0"/>
              <a:t>What would you need to adjust on your unit?</a:t>
            </a:r>
          </a:p>
          <a:p>
            <a:pPr marL="2147888" lvl="1" indent="-2147888" eaLnBrk="1" hangingPunct="1">
              <a:spcAft>
                <a:spcPts val="2000"/>
              </a:spcAft>
              <a:tabLst>
                <a:tab pos="2147888" algn="l"/>
              </a:tabLst>
            </a:pPr>
            <a:endParaRPr lang="en-GB" altLang="en-US" smtClean="0"/>
          </a:p>
        </p:txBody>
      </p:sp>
    </p:spTree>
    <p:extLst>
      <p:ext uri="{BB962C8B-B14F-4D97-AF65-F5344CB8AC3E}">
        <p14:creationId xmlns:p14="http://schemas.microsoft.com/office/powerpoint/2010/main" val="6037689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57200"/>
            <a:ext cx="7199313" cy="669925"/>
          </a:xfrm>
        </p:spPr>
        <p:txBody>
          <a:bodyPr lIns="68580" tIns="34290" rIns="68580" bIns="34290" anchor="t">
            <a:normAutofit fontScale="90000"/>
          </a:bodyPr>
          <a:lstStyle/>
          <a:p>
            <a:pPr algn="ctr" eaLnBrk="1" hangingPunct="1">
              <a:defRPr/>
            </a:pPr>
            <a:r>
              <a:rPr lang="en-US" altLang="en-US" sz="3100" b="1" dirty="0">
                <a:ea typeface="ＭＳ Ｐゴシック" charset="0"/>
              </a:rPr>
              <a:t>Background </a:t>
            </a:r>
            <a:r>
              <a:rPr lang="en-US" altLang="en-US" sz="2175" dirty="0">
                <a:ea typeface="ＭＳ Ｐゴシック" charset="0"/>
              </a:rPr>
              <a:t/>
            </a:r>
            <a:br>
              <a:rPr lang="en-US" altLang="en-US" sz="2175" dirty="0">
                <a:ea typeface="ＭＳ Ｐゴシック" charset="0"/>
              </a:rPr>
            </a:br>
            <a:endParaRPr lang="en-US" altLang="en-US" sz="2175" dirty="0">
              <a:ea typeface="ＭＳ Ｐゴシック" charset="0"/>
            </a:endParaRPr>
          </a:p>
        </p:txBody>
      </p:sp>
      <p:sp>
        <p:nvSpPr>
          <p:cNvPr id="44035" name="Content Placeholder 2"/>
          <p:cNvSpPr>
            <a:spLocks noGrp="1"/>
          </p:cNvSpPr>
          <p:nvPr>
            <p:ph idx="1"/>
          </p:nvPr>
        </p:nvSpPr>
        <p:spPr>
          <a:xfrm>
            <a:off x="364939" y="1744663"/>
            <a:ext cx="4986990" cy="5113337"/>
          </a:xfrm>
        </p:spPr>
        <p:txBody>
          <a:bodyPr lIns="68580" tIns="34290" rIns="68580" bIns="34290"/>
          <a:lstStyle/>
          <a:p>
            <a:pPr marL="342900" lvl="1" indent="-342900" eaLnBrk="1" fontAlgn="auto" hangingPunct="1">
              <a:spcAft>
                <a:spcPts val="0"/>
              </a:spcAft>
              <a:buFont typeface="Arial"/>
              <a:buChar char="•"/>
              <a:defRPr/>
            </a:pPr>
            <a:r>
              <a:rPr lang="en-US" altLang="en-US" sz="2200" dirty="0">
                <a:solidFill>
                  <a:prstClr val="black"/>
                </a:solidFill>
                <a:ea typeface="+mn-ea"/>
              </a:rPr>
              <a:t>When people become agitated, </a:t>
            </a:r>
            <a:r>
              <a:rPr lang="en-US" altLang="en-US" sz="2200" dirty="0" smtClean="0">
                <a:solidFill>
                  <a:prstClr val="black"/>
                </a:solidFill>
                <a:ea typeface="+mn-ea"/>
              </a:rPr>
              <a:t>fearful, angry, ashamed, depressed or suicidal, it should be possible to lessen people’s distress by talking to them</a:t>
            </a:r>
          </a:p>
          <a:p>
            <a:pPr marL="342900" lvl="1" indent="-342900" eaLnBrk="1" fontAlgn="auto" hangingPunct="1">
              <a:spcAft>
                <a:spcPts val="0"/>
              </a:spcAft>
              <a:buFont typeface="Arial"/>
              <a:buChar char="•"/>
              <a:defRPr/>
            </a:pPr>
            <a:endParaRPr lang="en-US" altLang="en-US" sz="1400" dirty="0" smtClean="0">
              <a:solidFill>
                <a:prstClr val="black"/>
              </a:solidFill>
              <a:ea typeface="+mn-ea"/>
            </a:endParaRPr>
          </a:p>
          <a:p>
            <a:pPr marL="342900" lvl="1" indent="-342900" eaLnBrk="1" fontAlgn="auto" hangingPunct="1">
              <a:spcAft>
                <a:spcPts val="0"/>
              </a:spcAft>
              <a:buFont typeface="Arial"/>
              <a:buChar char="•"/>
              <a:defRPr/>
            </a:pPr>
            <a:r>
              <a:rPr lang="en-US" altLang="en-US" sz="2200" dirty="0" smtClean="0">
                <a:ea typeface="ＭＳ Ｐゴシック" charset="0"/>
              </a:rPr>
              <a:t>Most </a:t>
            </a:r>
            <a:r>
              <a:rPr lang="en-US" altLang="en-US" sz="2200" dirty="0">
                <a:ea typeface="ＭＳ Ｐゴシック" charset="0"/>
              </a:rPr>
              <a:t>of us have had instruction in </a:t>
            </a:r>
            <a:r>
              <a:rPr lang="en-US" altLang="en-US" sz="2200" dirty="0" smtClean="0">
                <a:ea typeface="ＭＳ Ｐゴシック" charset="0"/>
              </a:rPr>
              <a:t>de-escalation in aggression management training but this may be limited</a:t>
            </a:r>
          </a:p>
          <a:p>
            <a:pPr lvl="1" eaLnBrk="1" hangingPunct="1">
              <a:spcAft>
                <a:spcPts val="0"/>
              </a:spcAft>
              <a:defRPr/>
            </a:pPr>
            <a:endParaRPr lang="en-AU" altLang="en-US" sz="1400" dirty="0" smtClean="0">
              <a:ea typeface="ＭＳ Ｐゴシック" charset="0"/>
            </a:endParaRPr>
          </a:p>
          <a:p>
            <a:pPr marL="342900" lvl="1" indent="-342900" eaLnBrk="1" hangingPunct="1">
              <a:spcAft>
                <a:spcPts val="0"/>
              </a:spcAft>
              <a:buFont typeface="Arial" panose="020B0604020202020204" pitchFamily="34" charset="0"/>
              <a:buChar char="•"/>
              <a:defRPr/>
            </a:pPr>
            <a:r>
              <a:rPr lang="en-US" altLang="en-US" sz="2200" dirty="0" smtClean="0">
                <a:ea typeface="ＭＳ Ｐゴシック" charset="0"/>
              </a:rPr>
              <a:t>Safewards pulls </a:t>
            </a:r>
            <a:r>
              <a:rPr lang="en-US" altLang="en-US" sz="2200" dirty="0">
                <a:ea typeface="ＭＳ Ｐゴシック" charset="0"/>
              </a:rPr>
              <a:t>together </a:t>
            </a:r>
            <a:r>
              <a:rPr lang="en-US" altLang="en-US" sz="2200" dirty="0" smtClean="0">
                <a:ea typeface="ＭＳ Ｐゴシック" charset="0"/>
              </a:rPr>
              <a:t>‘Talk Down’ techniques into </a:t>
            </a:r>
            <a:r>
              <a:rPr lang="en-US" altLang="en-US" sz="2200" dirty="0">
                <a:ea typeface="ＭＳ Ｐゴシック" charset="0"/>
              </a:rPr>
              <a:t>a meaningful </a:t>
            </a:r>
            <a:r>
              <a:rPr lang="en-US" altLang="en-US" sz="2200" dirty="0" smtClean="0">
                <a:ea typeface="ＭＳ Ｐゴシック" charset="0"/>
              </a:rPr>
              <a:t>picture </a:t>
            </a:r>
            <a:endParaRPr lang="en-US" altLang="en-US" sz="2200" dirty="0">
              <a:ea typeface="ＭＳ Ｐゴシック"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36210" y="2298173"/>
            <a:ext cx="3244720" cy="3161333"/>
          </a:xfrm>
          <a:prstGeom prst="rect">
            <a:avLst/>
          </a:prstGeom>
        </p:spPr>
      </p:pic>
    </p:spTree>
    <p:extLst>
      <p:ext uri="{BB962C8B-B14F-4D97-AF65-F5344CB8AC3E}">
        <p14:creationId xmlns:p14="http://schemas.microsoft.com/office/powerpoint/2010/main" val="2748908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539750" y="457200"/>
            <a:ext cx="7199313" cy="657225"/>
          </a:xfrm>
        </p:spPr>
        <p:txBody>
          <a:bodyPr lIns="68580" tIns="34290" rIns="68580" bIns="34290" anchor="t"/>
          <a:lstStyle/>
          <a:p>
            <a:pPr algn="ctr" eaLnBrk="1" hangingPunct="1">
              <a:defRPr/>
            </a:pPr>
            <a:r>
              <a:rPr lang="en-GB" altLang="en-US" b="1" dirty="0" smtClean="0">
                <a:ea typeface="MS PGothic" pitchFamily="34" charset="-128"/>
                <a:cs typeface="Arial" charset="0"/>
              </a:rPr>
              <a:t>Aims</a:t>
            </a:r>
          </a:p>
        </p:txBody>
      </p:sp>
      <p:sp>
        <p:nvSpPr>
          <p:cNvPr id="43011" name="Content Placeholder 3"/>
          <p:cNvSpPr>
            <a:spLocks noGrp="1"/>
          </p:cNvSpPr>
          <p:nvPr>
            <p:ph idx="1"/>
          </p:nvPr>
        </p:nvSpPr>
        <p:spPr>
          <a:xfrm>
            <a:off x="539750" y="1619250"/>
            <a:ext cx="8243888" cy="4854575"/>
          </a:xfrm>
        </p:spPr>
        <p:txBody>
          <a:bodyPr lIns="68580" tIns="34290" rIns="68580" bIns="34290"/>
          <a:lstStyle/>
          <a:p>
            <a:pPr marL="457200" lvl="1" indent="-457200" eaLnBrk="1" hangingPunct="1">
              <a:spcAft>
                <a:spcPts val="750"/>
              </a:spcAft>
              <a:buFont typeface="Arial" panose="020B0604020202020204" pitchFamily="34" charset="0"/>
              <a:buChar char="•"/>
              <a:defRPr/>
            </a:pPr>
            <a:r>
              <a:rPr lang="en-GB" altLang="en-US" sz="2600" dirty="0">
                <a:ea typeface="ＭＳ Ｐゴシック" charset="0"/>
              </a:rPr>
              <a:t>Build </a:t>
            </a:r>
            <a:r>
              <a:rPr lang="en-GB" altLang="en-US" sz="2600" dirty="0" smtClean="0">
                <a:ea typeface="ＭＳ Ｐゴシック" charset="0"/>
              </a:rPr>
              <a:t>patient’s </a:t>
            </a:r>
            <a:r>
              <a:rPr lang="en-GB" altLang="en-US" sz="2600" dirty="0">
                <a:ea typeface="ＭＳ Ｐゴシック" charset="0"/>
              </a:rPr>
              <a:t>emotional self-management skills, self-monitoring, self-awareness and psychological </a:t>
            </a:r>
            <a:r>
              <a:rPr lang="en-GB" altLang="en-US" sz="2600" dirty="0" smtClean="0">
                <a:ea typeface="ＭＳ Ｐゴシック" charset="0"/>
              </a:rPr>
              <a:t>understanding</a:t>
            </a:r>
          </a:p>
          <a:p>
            <a:pPr marL="457200" lvl="1" indent="-457200" eaLnBrk="1" hangingPunct="1">
              <a:spcAft>
                <a:spcPts val="750"/>
              </a:spcAft>
              <a:buFont typeface="Arial" panose="020B0604020202020204" pitchFamily="34" charset="0"/>
              <a:buChar char="•"/>
              <a:defRPr/>
            </a:pPr>
            <a:r>
              <a:rPr lang="en-GB" altLang="en-US" sz="2600" dirty="0" smtClean="0">
                <a:ea typeface="ＭＳ Ｐゴシック" charset="0"/>
              </a:rPr>
              <a:t>Using crisis as an opportunity for therapeutic learning for everyone</a:t>
            </a:r>
          </a:p>
          <a:p>
            <a:pPr marL="457200" lvl="1" indent="-457200" eaLnBrk="1" hangingPunct="1">
              <a:spcAft>
                <a:spcPts val="750"/>
              </a:spcAft>
              <a:buFont typeface="Arial" panose="020B0604020202020204" pitchFamily="34" charset="0"/>
              <a:buChar char="•"/>
              <a:defRPr/>
            </a:pPr>
            <a:r>
              <a:rPr lang="en-GB" altLang="en-US" sz="2600" dirty="0" smtClean="0">
                <a:ea typeface="ＭＳ Ｐゴシック" charset="0"/>
              </a:rPr>
              <a:t>Improve </a:t>
            </a:r>
            <a:r>
              <a:rPr lang="en-GB" altLang="en-US" sz="2600" dirty="0">
                <a:ea typeface="ＭＳ Ｐゴシック" charset="0"/>
              </a:rPr>
              <a:t>team cohesion, skill sharing, mutual </a:t>
            </a:r>
            <a:r>
              <a:rPr lang="en-GB" altLang="en-US" sz="2600" dirty="0" smtClean="0">
                <a:ea typeface="ＭＳ Ｐゴシック" charset="0"/>
              </a:rPr>
              <a:t>support</a:t>
            </a:r>
          </a:p>
          <a:p>
            <a:pPr marL="457200" lvl="1" indent="-457200" eaLnBrk="1" hangingPunct="1">
              <a:spcAft>
                <a:spcPts val="750"/>
              </a:spcAft>
              <a:buFont typeface="Arial" panose="020B0604020202020204" pitchFamily="34" charset="0"/>
              <a:buChar char="•"/>
              <a:defRPr/>
            </a:pPr>
            <a:r>
              <a:rPr lang="en-GB" altLang="en-US" sz="2600" dirty="0" smtClean="0">
                <a:ea typeface="ＭＳ Ｐゴシック" charset="0"/>
              </a:rPr>
              <a:t>Expand staff skill set</a:t>
            </a:r>
          </a:p>
          <a:p>
            <a:pPr marL="457200" lvl="1" indent="-457200" eaLnBrk="1" hangingPunct="1">
              <a:spcAft>
                <a:spcPts val="750"/>
              </a:spcAft>
              <a:buFont typeface="Arial" panose="020B0604020202020204" pitchFamily="34" charset="0"/>
              <a:buChar char="•"/>
              <a:defRPr/>
            </a:pPr>
            <a:r>
              <a:rPr lang="en-GB" altLang="en-US" sz="2600" dirty="0" smtClean="0">
                <a:ea typeface="ＭＳ Ｐゴシック" charset="0"/>
              </a:rPr>
              <a:t>Avoid conflict and containment - or minimise the impact in the event of conflict and/or containment </a:t>
            </a:r>
            <a:endParaRPr lang="en-GB" altLang="en-US" sz="2600" dirty="0">
              <a:ea typeface="ＭＳ Ｐゴシック" charset="0"/>
            </a:endParaRPr>
          </a:p>
          <a:p>
            <a:pPr eaLnBrk="1" hangingPunct="1">
              <a:spcBef>
                <a:spcPct val="0"/>
              </a:spcBef>
              <a:spcAft>
                <a:spcPts val="750"/>
              </a:spcAft>
              <a:defRPr/>
            </a:pPr>
            <a:endParaRPr lang="en-GB" altLang="en-US" sz="1650" dirty="0">
              <a:ea typeface="ＭＳ Ｐゴシック" charset="0"/>
            </a:endParaRPr>
          </a:p>
        </p:txBody>
      </p:sp>
    </p:spTree>
    <p:extLst>
      <p:ext uri="{BB962C8B-B14F-4D97-AF65-F5344CB8AC3E}">
        <p14:creationId xmlns:p14="http://schemas.microsoft.com/office/powerpoint/2010/main" val="106316518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4622800" y="2705100"/>
            <a:ext cx="0" cy="44450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428985" y="3149600"/>
            <a:ext cx="0" cy="2616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52553" y="3149600"/>
            <a:ext cx="710761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52553"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701026" y="5783120"/>
            <a:ext cx="1132228"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27826" y="54102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Originating domains</a:t>
            </a:r>
          </a:p>
        </p:txBody>
      </p:sp>
      <p:sp>
        <p:nvSpPr>
          <p:cNvPr id="9" name="Rectangle 8"/>
          <p:cNvSpPr/>
          <p:nvPr/>
        </p:nvSpPr>
        <p:spPr>
          <a:xfrm>
            <a:off x="3695700" y="1993900"/>
            <a:ext cx="19812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Staff modifiers</a:t>
            </a:r>
          </a:p>
        </p:txBody>
      </p:sp>
      <p:sp>
        <p:nvSpPr>
          <p:cNvPr id="49" name="Rectangle 48"/>
          <p:cNvSpPr/>
          <p:nvPr/>
        </p:nvSpPr>
        <p:spPr>
          <a:xfrm>
            <a:off x="4622800" y="5283199"/>
            <a:ext cx="4386728" cy="920751"/>
          </a:xfrm>
          <a:prstGeom prst="rect">
            <a:avLst/>
          </a:prstGeom>
          <a:solidFill>
            <a:srgbClr val="FFFF00">
              <a:alpha val="3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5" name="Rectangle 4"/>
          <p:cNvSpPr/>
          <p:nvPr/>
        </p:nvSpPr>
        <p:spPr>
          <a:xfrm>
            <a:off x="28702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Flashpoints</a:t>
            </a:r>
          </a:p>
        </p:txBody>
      </p:sp>
      <p:sp>
        <p:nvSpPr>
          <p:cNvPr id="6" name="Rectangle 5"/>
          <p:cNvSpPr/>
          <p:nvPr/>
        </p:nvSpPr>
        <p:spPr>
          <a:xfrm>
            <a:off x="49784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Conflict</a:t>
            </a:r>
          </a:p>
        </p:txBody>
      </p:sp>
      <p:sp>
        <p:nvSpPr>
          <p:cNvPr id="7" name="Rectangle 6"/>
          <p:cNvSpPr/>
          <p:nvPr/>
        </p:nvSpPr>
        <p:spPr>
          <a:xfrm>
            <a:off x="7253714" y="5372100"/>
            <a:ext cx="16129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Containment</a:t>
            </a:r>
          </a:p>
        </p:txBody>
      </p:sp>
      <p:sp>
        <p:nvSpPr>
          <p:cNvPr id="8" name="Rectangle 7"/>
          <p:cNvSpPr/>
          <p:nvPr/>
        </p:nvSpPr>
        <p:spPr>
          <a:xfrm>
            <a:off x="2870200" y="3636963"/>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Patient modifiers</a:t>
            </a:r>
          </a:p>
        </p:txBody>
      </p:sp>
      <p:cxnSp>
        <p:nvCxnSpPr>
          <p:cNvPr id="11" name="Straight Arrow Connector 10"/>
          <p:cNvCxnSpPr/>
          <p:nvPr/>
        </p:nvCxnSpPr>
        <p:spPr>
          <a:xfrm>
            <a:off x="8060164"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795429" y="314960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89700" y="5783120"/>
            <a:ext cx="764014" cy="0"/>
          </a:xfrm>
          <a:prstGeom prst="straightConnector1">
            <a:avLst/>
          </a:prstGeom>
          <a:ln w="635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368800" y="5783120"/>
            <a:ext cx="609600"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98750" y="4673600"/>
            <a:ext cx="1803400"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98750" y="4673600"/>
            <a:ext cx="0" cy="1092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502150" y="4673600"/>
            <a:ext cx="0" cy="1092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625850" y="3149600"/>
            <a:ext cx="0" cy="487363"/>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25850" y="4348163"/>
            <a:ext cx="0" cy="325437"/>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539750" y="269875"/>
            <a:ext cx="7199313" cy="1079500"/>
          </a:xfrm>
          <a:prstGeom prst="rect">
            <a:avLst/>
          </a:prstGeom>
        </p:spPr>
        <p:txBody>
          <a:bodyPr/>
          <a:lstStyle>
            <a:lvl1pPr algn="l" defTabSz="457200" rtl="0" eaLnBrk="0" fontAlgn="base" hangingPunct="0">
              <a:spcBef>
                <a:spcPct val="0"/>
              </a:spcBef>
              <a:spcAft>
                <a:spcPct val="0"/>
              </a:spcAft>
              <a:defRPr sz="2400" kern="120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r>
              <a:rPr lang="en-AU" b="1" dirty="0" smtClean="0">
                <a:solidFill>
                  <a:prstClr val="white"/>
                </a:solidFill>
              </a:rPr>
              <a:t>Talk Down and the Safewards Model </a:t>
            </a:r>
            <a:endParaRPr lang="en-AU" b="1" dirty="0">
              <a:solidFill>
                <a:prstClr val="white"/>
              </a:solidFill>
            </a:endParaRPr>
          </a:p>
        </p:txBody>
      </p:sp>
      <p:grpSp>
        <p:nvGrpSpPr>
          <p:cNvPr id="31" name="Group 30"/>
          <p:cNvGrpSpPr/>
          <p:nvPr/>
        </p:nvGrpSpPr>
        <p:grpSpPr>
          <a:xfrm>
            <a:off x="4653317" y="5556258"/>
            <a:ext cx="2381788" cy="432000"/>
            <a:chOff x="4653317" y="5556258"/>
            <a:chExt cx="2381788" cy="432000"/>
          </a:xfrm>
        </p:grpSpPr>
        <p:grpSp>
          <p:nvGrpSpPr>
            <p:cNvPr id="41" name="Group 40"/>
            <p:cNvGrpSpPr/>
            <p:nvPr/>
          </p:nvGrpSpPr>
          <p:grpSpPr>
            <a:xfrm>
              <a:off x="4653317" y="5556258"/>
              <a:ext cx="56441" cy="432000"/>
              <a:chOff x="865632" y="1988326"/>
              <a:chExt cx="56441" cy="432000"/>
            </a:xfrm>
          </p:grpSpPr>
          <p:cxnSp>
            <p:nvCxnSpPr>
              <p:cNvPr id="42" name="Straight Connector 41"/>
              <p:cNvCxnSpPr/>
              <p:nvPr/>
            </p:nvCxnSpPr>
            <p:spPr>
              <a:xfrm>
                <a:off x="865632" y="1988326"/>
                <a:ext cx="0" cy="432000"/>
              </a:xfrm>
              <a:prstGeom prst="line">
                <a:avLst/>
              </a:prstGeom>
              <a:ln w="285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922073" y="1988326"/>
                <a:ext cx="0" cy="432000"/>
              </a:xfrm>
              <a:prstGeom prst="line">
                <a:avLst/>
              </a:prstGeom>
              <a:ln w="28575">
                <a:solidFill>
                  <a:srgbClr val="1F497D"/>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6978664" y="5556258"/>
              <a:ext cx="56441" cy="432000"/>
              <a:chOff x="865632" y="1988326"/>
              <a:chExt cx="56441" cy="432000"/>
            </a:xfrm>
          </p:grpSpPr>
          <p:cxnSp>
            <p:nvCxnSpPr>
              <p:cNvPr id="48" name="Straight Connector 47"/>
              <p:cNvCxnSpPr/>
              <p:nvPr/>
            </p:nvCxnSpPr>
            <p:spPr>
              <a:xfrm>
                <a:off x="865632" y="1988326"/>
                <a:ext cx="0" cy="432000"/>
              </a:xfrm>
              <a:prstGeom prst="line">
                <a:avLst/>
              </a:prstGeom>
              <a:ln w="285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922073" y="1988326"/>
                <a:ext cx="0" cy="432000"/>
              </a:xfrm>
              <a:prstGeom prst="line">
                <a:avLst/>
              </a:prstGeom>
              <a:ln w="28575">
                <a:solidFill>
                  <a:srgbClr val="1F497D"/>
                </a:solidFill>
              </a:ln>
              <a:effectLst/>
            </p:spPr>
            <p:style>
              <a:lnRef idx="2">
                <a:schemeClr val="accent1"/>
              </a:lnRef>
              <a:fillRef idx="0">
                <a:schemeClr val="accent1"/>
              </a:fillRef>
              <a:effectRef idx="1">
                <a:schemeClr val="accent1"/>
              </a:effectRef>
              <a:fontRef idx="minor">
                <a:schemeClr val="tx1"/>
              </a:fontRef>
            </p:style>
          </p:cxnSp>
        </p:grpSp>
      </p:grpSp>
      <p:cxnSp>
        <p:nvCxnSpPr>
          <p:cNvPr id="57" name="Straight Arrow Connector 56"/>
          <p:cNvCxnSpPr/>
          <p:nvPr/>
        </p:nvCxnSpPr>
        <p:spPr>
          <a:xfrm>
            <a:off x="4809746" y="314960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4622800" y="2705100"/>
            <a:ext cx="3452191" cy="3016250"/>
            <a:chOff x="4622800" y="2705100"/>
            <a:chExt cx="3452191" cy="3016250"/>
          </a:xfrm>
        </p:grpSpPr>
        <p:cxnSp>
          <p:nvCxnSpPr>
            <p:cNvPr id="40" name="Straight Connector 39"/>
            <p:cNvCxnSpPr/>
            <p:nvPr/>
          </p:nvCxnSpPr>
          <p:spPr>
            <a:xfrm>
              <a:off x="4632671" y="2705100"/>
              <a:ext cx="0" cy="411734"/>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4622800" y="3149600"/>
              <a:ext cx="3452191" cy="2571750"/>
              <a:chOff x="4622800" y="3149600"/>
              <a:chExt cx="3452191" cy="2571750"/>
            </a:xfrm>
          </p:grpSpPr>
          <p:cxnSp>
            <p:nvCxnSpPr>
              <p:cNvPr id="39" name="Straight Connector 38"/>
              <p:cNvCxnSpPr/>
              <p:nvPr/>
            </p:nvCxnSpPr>
            <p:spPr>
              <a:xfrm flipH="1">
                <a:off x="4622800" y="3149600"/>
                <a:ext cx="3452191" cy="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809746" y="3189843"/>
                <a:ext cx="14826" cy="2531507"/>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795610" y="3192181"/>
                <a:ext cx="14826" cy="2529169"/>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7" idx="0"/>
              </p:cNvCxnSpPr>
              <p:nvPr/>
            </p:nvCxnSpPr>
            <p:spPr>
              <a:xfrm>
                <a:off x="8045337" y="3180834"/>
                <a:ext cx="14827" cy="2191266"/>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grpSp>
      </p:grpSp>
      <p:sp>
        <p:nvSpPr>
          <p:cNvPr id="29" name="Rectangle 28"/>
          <p:cNvSpPr/>
          <p:nvPr/>
        </p:nvSpPr>
        <p:spPr>
          <a:xfrm>
            <a:off x="3420530" y="1988326"/>
            <a:ext cx="2433426" cy="755260"/>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b="1" kern="0" dirty="0">
                <a:solidFill>
                  <a:prstClr val="white"/>
                </a:solidFill>
                <a:cs typeface="Arial"/>
              </a:rPr>
              <a:t>Staff modifier: </a:t>
            </a:r>
          </a:p>
          <a:p>
            <a:pPr algn="ctr" eaLnBrk="0" fontAlgn="base" hangingPunct="0">
              <a:spcBef>
                <a:spcPct val="0"/>
              </a:spcBef>
              <a:spcAft>
                <a:spcPct val="0"/>
              </a:spcAft>
            </a:pPr>
            <a:r>
              <a:rPr lang="en-US" kern="0" dirty="0">
                <a:solidFill>
                  <a:prstClr val="white"/>
                </a:solidFill>
                <a:cs typeface="Arial"/>
              </a:rPr>
              <a:t>Talk Down</a:t>
            </a:r>
          </a:p>
        </p:txBody>
      </p:sp>
      <p:sp>
        <p:nvSpPr>
          <p:cNvPr id="60" name="Rectangle 59"/>
          <p:cNvSpPr/>
          <p:nvPr/>
        </p:nvSpPr>
        <p:spPr>
          <a:xfrm>
            <a:off x="4978400" y="5380773"/>
            <a:ext cx="1511300" cy="688672"/>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b="1" kern="0" dirty="0">
                <a:solidFill>
                  <a:prstClr val="white"/>
                </a:solidFill>
                <a:cs typeface="Arial"/>
              </a:rPr>
              <a:t>Conflict: </a:t>
            </a:r>
          </a:p>
          <a:p>
            <a:pPr algn="ctr" eaLnBrk="0" fontAlgn="base" hangingPunct="0">
              <a:spcBef>
                <a:spcPct val="0"/>
              </a:spcBef>
              <a:spcAft>
                <a:spcPct val="0"/>
              </a:spcAft>
            </a:pPr>
            <a:r>
              <a:rPr lang="en-US" kern="0" dirty="0">
                <a:solidFill>
                  <a:prstClr val="white"/>
                </a:solidFill>
                <a:cs typeface="Arial"/>
              </a:rPr>
              <a:t>Any type</a:t>
            </a:r>
          </a:p>
        </p:txBody>
      </p:sp>
    </p:spTree>
    <p:extLst>
      <p:ext uri="{BB962C8B-B14F-4D97-AF65-F5344CB8AC3E}">
        <p14:creationId xmlns:p14="http://schemas.microsoft.com/office/powerpoint/2010/main" val="19553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p:cNvSpPr txBox="1">
            <a:spLocks/>
          </p:cNvSpPr>
          <p:nvPr/>
        </p:nvSpPr>
        <p:spPr>
          <a:xfrm>
            <a:off x="539750" y="457200"/>
            <a:ext cx="7199313" cy="657225"/>
          </a:xfrm>
          <a:prstGeom prst="rect">
            <a:avLst/>
          </a:prstGeom>
        </p:spPr>
        <p:txBody>
          <a:bodyPr lIns="68580" tIns="34290" rIns="68580" bIns="34290" anchor="t"/>
          <a:lstStyle>
            <a:lvl1pPr algn="l" defTabSz="457200" rtl="0" eaLnBrk="0" fontAlgn="base" hangingPunct="0">
              <a:spcBef>
                <a:spcPct val="0"/>
              </a:spcBef>
              <a:spcAft>
                <a:spcPct val="0"/>
              </a:spcAft>
              <a:defRPr sz="2400" kern="1200">
                <a:solidFill>
                  <a:schemeClr val="bg1"/>
                </a:solidFill>
                <a:latin typeface="Arial"/>
                <a:ea typeface="ＭＳ Ｐゴシック" pitchFamily="34" charset="-128"/>
                <a:cs typeface="Arial"/>
              </a:defRPr>
            </a:lvl1pPr>
            <a:lvl2pPr algn="l" defTabSz="457200" rtl="0" eaLnBrk="0" fontAlgn="base" hangingPunct="0">
              <a:spcBef>
                <a:spcPct val="0"/>
              </a:spcBef>
              <a:spcAft>
                <a:spcPct val="0"/>
              </a:spcAft>
              <a:defRPr sz="2400">
                <a:solidFill>
                  <a:schemeClr val="bg1"/>
                </a:solidFill>
                <a:latin typeface="Arial" charset="0"/>
                <a:ea typeface="ＭＳ Ｐゴシック" pitchFamily="34" charset="-128"/>
                <a:cs typeface="Arial" pitchFamily="34" charset="0"/>
              </a:defRPr>
            </a:lvl2pPr>
            <a:lvl3pPr algn="l" defTabSz="457200" rtl="0" eaLnBrk="0" fontAlgn="base" hangingPunct="0">
              <a:spcBef>
                <a:spcPct val="0"/>
              </a:spcBef>
              <a:spcAft>
                <a:spcPct val="0"/>
              </a:spcAft>
              <a:defRPr sz="2400">
                <a:solidFill>
                  <a:schemeClr val="bg1"/>
                </a:solidFill>
                <a:latin typeface="Arial" charset="0"/>
                <a:ea typeface="ＭＳ Ｐゴシック" pitchFamily="34" charset="-128"/>
                <a:cs typeface="Arial" pitchFamily="34" charset="0"/>
              </a:defRPr>
            </a:lvl3pPr>
            <a:lvl4pPr algn="l" defTabSz="457200" rtl="0" eaLnBrk="0" fontAlgn="base" hangingPunct="0">
              <a:spcBef>
                <a:spcPct val="0"/>
              </a:spcBef>
              <a:spcAft>
                <a:spcPct val="0"/>
              </a:spcAft>
              <a:defRPr sz="2400">
                <a:solidFill>
                  <a:schemeClr val="bg1"/>
                </a:solidFill>
                <a:latin typeface="Arial" charset="0"/>
                <a:ea typeface="ＭＳ Ｐゴシック" pitchFamily="34" charset="-128"/>
                <a:cs typeface="Arial" pitchFamily="34" charset="0"/>
              </a:defRPr>
            </a:lvl4pPr>
            <a:lvl5pPr algn="l" defTabSz="457200" rtl="0" eaLnBrk="0" fontAlgn="base" hangingPunct="0">
              <a:spcBef>
                <a:spcPct val="0"/>
              </a:spcBef>
              <a:spcAft>
                <a:spcPct val="0"/>
              </a:spcAft>
              <a:defRPr sz="2400">
                <a:solidFill>
                  <a:schemeClr val="bg1"/>
                </a:solidFill>
                <a:latin typeface="Arial" charset="0"/>
                <a:ea typeface="ＭＳ Ｐゴシック" pitchFamily="34" charset="-128"/>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defRPr/>
            </a:pPr>
            <a:r>
              <a:rPr lang="en-GB" altLang="en-US" b="1" dirty="0" smtClean="0">
                <a:solidFill>
                  <a:prstClr val="white"/>
                </a:solidFill>
                <a:ea typeface="MS PGothic" pitchFamily="34" charset="-128"/>
                <a:cs typeface="Arial" charset="0"/>
              </a:rPr>
              <a:t>Talk Down Process</a:t>
            </a:r>
          </a:p>
        </p:txBody>
      </p:sp>
      <p:pic>
        <p:nvPicPr>
          <p:cNvPr id="3" name="Picture 2"/>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rot="785780">
            <a:off x="7656537" y="5287783"/>
            <a:ext cx="1549470" cy="1522040"/>
          </a:xfrm>
          <a:prstGeom prst="rect">
            <a:avLst/>
          </a:prstGeom>
        </p:spPr>
      </p:pic>
      <p:pic>
        <p:nvPicPr>
          <p:cNvPr id="7" name="Picture 6"/>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p:blipFill>
        <p:spPr>
          <a:xfrm rot="481902" flipH="1">
            <a:off x="162247" y="785811"/>
            <a:ext cx="1407246" cy="1285035"/>
          </a:xfrm>
          <a:prstGeom prst="rect">
            <a:avLst/>
          </a:prstGeom>
        </p:spPr>
      </p:pic>
      <p:pic>
        <p:nvPicPr>
          <p:cNvPr id="8" name="Picture 7"/>
          <p:cNvPicPr>
            <a:picLocks noChangeAspect="1"/>
          </p:cNvPicPr>
          <p:nvPr/>
        </p:nvPicPr>
        <p:blipFill rotWithShape="1">
          <a:blip r:embed="rId7" cstate="screen">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21235233">
            <a:off x="7064993" y="4488939"/>
            <a:ext cx="2082315" cy="1379042"/>
          </a:xfrm>
          <a:prstGeom prst="rect">
            <a:avLst/>
          </a:prstGeom>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9482" y="1558916"/>
            <a:ext cx="5224002" cy="513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27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9750" y="508000"/>
            <a:ext cx="7199313" cy="682625"/>
          </a:xfrm>
        </p:spPr>
        <p:txBody>
          <a:bodyPr lIns="68580" tIns="34290" rIns="68580" bIns="34290" anchor="t"/>
          <a:lstStyle/>
          <a:p>
            <a:pPr algn="ctr" eaLnBrk="1" hangingPunct="1">
              <a:defRPr/>
            </a:pPr>
            <a:r>
              <a:rPr lang="en-US" altLang="en-US" b="1" smtClean="0">
                <a:ea typeface="MS PGothic" pitchFamily="34" charset="-128"/>
                <a:cs typeface="Arial" charset="0"/>
              </a:rPr>
              <a:t>De-escalation model</a:t>
            </a:r>
            <a:endParaRPr lang="en-US" altLang="en-US" b="1" smtClean="0">
              <a:solidFill>
                <a:srgbClr val="FF0000"/>
              </a:solidFill>
              <a:ea typeface="MS PGothic" pitchFamily="34" charset="-128"/>
              <a:cs typeface="Arial" charset="0"/>
            </a:endParaRPr>
          </a:p>
        </p:txBody>
      </p:sp>
      <p:sp>
        <p:nvSpPr>
          <p:cNvPr id="3" name="Content Placeholder 2"/>
          <p:cNvSpPr>
            <a:spLocks noGrp="1"/>
          </p:cNvSpPr>
          <p:nvPr>
            <p:ph idx="1"/>
          </p:nvPr>
        </p:nvSpPr>
        <p:spPr>
          <a:xfrm>
            <a:off x="539750" y="1619250"/>
            <a:ext cx="8243888" cy="5137150"/>
          </a:xfrm>
        </p:spPr>
        <p:txBody>
          <a:bodyPr>
            <a:normAutofit/>
          </a:bodyPr>
          <a:lstStyle/>
          <a:p>
            <a:pPr lvl="1" eaLnBrk="1" hangingPunct="1">
              <a:spcBef>
                <a:spcPts val="0"/>
              </a:spcBef>
              <a:spcAft>
                <a:spcPts val="750"/>
              </a:spcAft>
              <a:defRPr/>
            </a:pPr>
            <a:r>
              <a:rPr lang="en-US" sz="2600" b="1" dirty="0">
                <a:ea typeface="ＭＳ Ｐゴシック" charset="0"/>
              </a:rPr>
              <a:t>Depicts de-escalation as a </a:t>
            </a:r>
            <a:r>
              <a:rPr lang="en-US" sz="2600" b="1" dirty="0" smtClean="0">
                <a:ea typeface="ＭＳ Ｐゴシック" charset="0"/>
              </a:rPr>
              <a:t>process:</a:t>
            </a:r>
            <a:endParaRPr lang="en-US" sz="2600" b="1" dirty="0">
              <a:ea typeface="ＭＳ Ｐゴシック" charset="0"/>
            </a:endParaRPr>
          </a:p>
          <a:p>
            <a:pPr marL="712788" lvl="1" indent="-349250" eaLnBrk="1" hangingPunct="1">
              <a:spcBef>
                <a:spcPts val="0"/>
              </a:spcBef>
              <a:spcAft>
                <a:spcPts val="750"/>
              </a:spcAft>
              <a:buFont typeface="Arial" panose="020B0604020202020204" pitchFamily="34" charset="0"/>
              <a:buChar char="•"/>
              <a:defRPr/>
            </a:pPr>
            <a:r>
              <a:rPr lang="en-US" sz="2600" dirty="0">
                <a:ea typeface="ＭＳ Ｐゴシック" charset="0"/>
              </a:rPr>
              <a:t>Starts with delimiting the situation</a:t>
            </a:r>
          </a:p>
          <a:p>
            <a:pPr marL="712788" lvl="1" indent="-349250" eaLnBrk="1" hangingPunct="1">
              <a:spcBef>
                <a:spcPts val="0"/>
              </a:spcBef>
              <a:spcAft>
                <a:spcPts val="750"/>
              </a:spcAft>
              <a:buFont typeface="Arial" panose="020B0604020202020204" pitchFamily="34" charset="0"/>
              <a:buChar char="•"/>
              <a:defRPr/>
            </a:pPr>
            <a:r>
              <a:rPr lang="en-US" sz="2600" dirty="0">
                <a:ea typeface="ＭＳ Ｐゴシック" charset="0"/>
              </a:rPr>
              <a:t>Moves onto clarification of the problem with the </a:t>
            </a:r>
            <a:r>
              <a:rPr lang="en-US" sz="2600" dirty="0" smtClean="0">
                <a:ea typeface="ＭＳ Ｐゴシック" charset="0"/>
              </a:rPr>
              <a:t>patient</a:t>
            </a:r>
            <a:endParaRPr lang="en-US" sz="2600" dirty="0">
              <a:ea typeface="ＭＳ Ｐゴシック" charset="0"/>
            </a:endParaRPr>
          </a:p>
          <a:p>
            <a:pPr marL="712788" lvl="1" indent="-349250" eaLnBrk="1" hangingPunct="1">
              <a:spcBef>
                <a:spcPts val="0"/>
              </a:spcBef>
              <a:spcAft>
                <a:spcPts val="750"/>
              </a:spcAft>
              <a:buFont typeface="Arial" panose="020B0604020202020204" pitchFamily="34" charset="0"/>
              <a:buChar char="•"/>
              <a:defRPr/>
            </a:pPr>
            <a:r>
              <a:rPr lang="en-US" sz="2600" dirty="0">
                <a:ea typeface="ＭＳ Ｐゴシック" charset="0"/>
              </a:rPr>
              <a:t>Reaches a </a:t>
            </a:r>
            <a:r>
              <a:rPr lang="en-US" sz="2600" dirty="0" smtClean="0">
                <a:ea typeface="ＭＳ Ｐゴシック" charset="0"/>
              </a:rPr>
              <a:t>resolution</a:t>
            </a:r>
          </a:p>
          <a:p>
            <a:pPr lvl="1" algn="ctr" eaLnBrk="1" hangingPunct="1">
              <a:spcBef>
                <a:spcPts val="0"/>
              </a:spcBef>
              <a:spcAft>
                <a:spcPts val="750"/>
              </a:spcAft>
              <a:defRPr/>
            </a:pPr>
            <a:endParaRPr lang="en-US" sz="1200" dirty="0" smtClean="0">
              <a:ea typeface="ＭＳ Ｐゴシック" charset="0"/>
            </a:endParaRPr>
          </a:p>
          <a:p>
            <a:pPr lvl="1" eaLnBrk="1" hangingPunct="1">
              <a:spcBef>
                <a:spcPts val="0"/>
              </a:spcBef>
              <a:spcAft>
                <a:spcPts val="750"/>
              </a:spcAft>
              <a:defRPr/>
            </a:pPr>
            <a:r>
              <a:rPr lang="en-US" sz="2600" dirty="0" smtClean="0">
                <a:ea typeface="ＭＳ Ｐゴシック" charset="0"/>
              </a:rPr>
              <a:t>The </a:t>
            </a:r>
            <a:r>
              <a:rPr lang="en-US" sz="2600" dirty="0">
                <a:ea typeface="ＭＳ Ｐゴシック" charset="0"/>
              </a:rPr>
              <a:t>model </a:t>
            </a:r>
            <a:r>
              <a:rPr lang="en-US" sz="2600" dirty="0" smtClean="0">
                <a:ea typeface="ＭＳ Ｐゴシック" charset="0"/>
              </a:rPr>
              <a:t>indicates </a:t>
            </a:r>
            <a:r>
              <a:rPr lang="en-US" sz="2600" dirty="0">
                <a:ea typeface="ＭＳ Ｐゴシック" charset="0"/>
              </a:rPr>
              <a:t>that </a:t>
            </a:r>
            <a:r>
              <a:rPr lang="en-US" sz="2600" dirty="0" smtClean="0">
                <a:ea typeface="ＭＳ Ｐゴシック" charset="0"/>
              </a:rPr>
              <a:t>de-escalation is </a:t>
            </a:r>
            <a:r>
              <a:rPr lang="en-US" sz="2600" dirty="0">
                <a:ea typeface="ＭＳ Ｐゴシック" charset="0"/>
              </a:rPr>
              <a:t>only likely to succeed </a:t>
            </a:r>
            <a:r>
              <a:rPr lang="en-US" sz="2600" dirty="0" smtClean="0">
                <a:ea typeface="ＭＳ Ｐゴシック" charset="0"/>
              </a:rPr>
              <a:t>if, </a:t>
            </a:r>
            <a:r>
              <a:rPr lang="en-US" sz="2600" b="1" dirty="0" smtClean="0">
                <a:ea typeface="ＭＳ Ｐゴシック" charset="0"/>
              </a:rPr>
              <a:t>at </a:t>
            </a:r>
            <a:r>
              <a:rPr lang="en-US" sz="2600" b="1" u="sng" dirty="0" smtClean="0">
                <a:ea typeface="ＭＳ Ｐゴシック" charset="0"/>
              </a:rPr>
              <a:t>every</a:t>
            </a:r>
            <a:r>
              <a:rPr lang="en-US" sz="2600" b="1" dirty="0" smtClean="0">
                <a:ea typeface="ＭＳ Ｐゴシック" charset="0"/>
              </a:rPr>
              <a:t> stage, </a:t>
            </a:r>
            <a:r>
              <a:rPr lang="en-US" sz="2600" b="1" dirty="0">
                <a:ea typeface="ＭＳ Ｐゴシック" charset="0"/>
              </a:rPr>
              <a:t>the </a:t>
            </a:r>
            <a:r>
              <a:rPr lang="en-US" sz="2600" b="1" dirty="0" smtClean="0">
                <a:ea typeface="ＭＳ Ｐゴシック" charset="0"/>
              </a:rPr>
              <a:t>de-escalator:</a:t>
            </a:r>
          </a:p>
          <a:p>
            <a:pPr marL="712788" lvl="1" indent="-349250" eaLnBrk="1" hangingPunct="1">
              <a:spcBef>
                <a:spcPts val="0"/>
              </a:spcBef>
              <a:spcAft>
                <a:spcPts val="750"/>
              </a:spcAft>
              <a:buFont typeface="Arial" panose="020B0604020202020204" pitchFamily="34" charset="0"/>
              <a:buChar char="•"/>
              <a:defRPr/>
            </a:pPr>
            <a:r>
              <a:rPr lang="en-US" sz="2600" dirty="0">
                <a:ea typeface="ＭＳ Ｐゴシック" charset="0"/>
              </a:rPr>
              <a:t>C</a:t>
            </a:r>
            <a:r>
              <a:rPr lang="en-US" sz="2600" dirty="0" smtClean="0">
                <a:ea typeface="ＭＳ Ｐゴシック" charset="0"/>
              </a:rPr>
              <a:t>ontrols </a:t>
            </a:r>
            <a:r>
              <a:rPr lang="en-US" sz="2600" dirty="0">
                <a:ea typeface="ＭＳ Ｐゴシック" charset="0"/>
              </a:rPr>
              <a:t>their own </a:t>
            </a:r>
            <a:r>
              <a:rPr lang="en-US" sz="2600" dirty="0" smtClean="0">
                <a:ea typeface="ＭＳ Ｐゴシック" charset="0"/>
              </a:rPr>
              <a:t>emotions, and </a:t>
            </a:r>
          </a:p>
          <a:p>
            <a:pPr marL="712788" lvl="1" indent="-349250" eaLnBrk="1" hangingPunct="1">
              <a:spcBef>
                <a:spcPts val="0"/>
              </a:spcBef>
              <a:spcAft>
                <a:spcPts val="750"/>
              </a:spcAft>
              <a:buFont typeface="Arial" panose="020B0604020202020204" pitchFamily="34" charset="0"/>
              <a:buChar char="•"/>
              <a:defRPr/>
            </a:pPr>
            <a:r>
              <a:rPr lang="en-US" sz="2600" dirty="0">
                <a:ea typeface="ＭＳ Ｐゴシック" charset="0"/>
              </a:rPr>
              <a:t>E</a:t>
            </a:r>
            <a:r>
              <a:rPr lang="en-US" sz="2600" dirty="0" smtClean="0">
                <a:ea typeface="ＭＳ Ｐゴシック" charset="0"/>
              </a:rPr>
              <a:t>xpresses </a:t>
            </a:r>
            <a:r>
              <a:rPr lang="en-US" sz="2600" dirty="0">
                <a:ea typeface="ＭＳ Ｐゴシック" charset="0"/>
              </a:rPr>
              <a:t>respect and </a:t>
            </a:r>
            <a:r>
              <a:rPr lang="en-US" sz="2600" dirty="0" smtClean="0">
                <a:ea typeface="ＭＳ Ｐゴシック" charset="0"/>
              </a:rPr>
              <a:t>empathy for the patient</a:t>
            </a:r>
          </a:p>
          <a:p>
            <a:pPr lvl="1" algn="ctr" eaLnBrk="1" hangingPunct="1">
              <a:spcBef>
                <a:spcPts val="0"/>
              </a:spcBef>
              <a:spcAft>
                <a:spcPts val="750"/>
              </a:spcAft>
              <a:defRPr/>
            </a:pPr>
            <a:endParaRPr lang="en-US" sz="2600" dirty="0" smtClean="0">
              <a:ea typeface="ＭＳ Ｐゴシック" charset="0"/>
            </a:endParaRPr>
          </a:p>
          <a:p>
            <a:pPr lvl="1" algn="ctr" eaLnBrk="1" hangingPunct="1">
              <a:spcBef>
                <a:spcPts val="0"/>
              </a:spcBef>
              <a:spcAft>
                <a:spcPts val="750"/>
              </a:spcAft>
              <a:defRPr/>
            </a:pPr>
            <a:endParaRPr lang="en-US" sz="2600" dirty="0">
              <a:ea typeface="ＭＳ Ｐゴシック" charset="0"/>
            </a:endParaRPr>
          </a:p>
        </p:txBody>
      </p:sp>
    </p:spTree>
    <p:extLst>
      <p:ext uri="{BB962C8B-B14F-4D97-AF65-F5344CB8AC3E}">
        <p14:creationId xmlns:p14="http://schemas.microsoft.com/office/powerpoint/2010/main" val="325930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9750" y="508000"/>
            <a:ext cx="7199313" cy="714375"/>
          </a:xfrm>
        </p:spPr>
        <p:txBody>
          <a:bodyPr lIns="91440" tIns="45720" rIns="91440" bIns="45720" anchor="t"/>
          <a:lstStyle/>
          <a:p>
            <a:pPr algn="ctr" eaLnBrk="1" hangingPunct="1">
              <a:defRPr/>
            </a:pPr>
            <a:r>
              <a:rPr lang="en-US" altLang="en-US" b="1" smtClean="0">
                <a:solidFill>
                  <a:schemeClr val="bg1"/>
                </a:solidFill>
                <a:ea typeface="MS PGothic" pitchFamily="34" charset="-128"/>
                <a:cs typeface="Arial" charset="0"/>
              </a:rPr>
              <a:t>Delimit</a:t>
            </a:r>
          </a:p>
        </p:txBody>
      </p:sp>
      <p:sp>
        <p:nvSpPr>
          <p:cNvPr id="41987" name="Content Placeholder 2"/>
          <p:cNvSpPr>
            <a:spLocks noGrp="1"/>
          </p:cNvSpPr>
          <p:nvPr>
            <p:ph idx="1"/>
          </p:nvPr>
        </p:nvSpPr>
        <p:spPr>
          <a:xfrm>
            <a:off x="539750" y="1792288"/>
            <a:ext cx="8243888" cy="4854575"/>
          </a:xfrm>
        </p:spPr>
        <p:txBody>
          <a:bodyPr lIns="91440" tIns="45720" rIns="91440" bIns="45720"/>
          <a:lstStyle/>
          <a:p>
            <a:pPr marL="444500" indent="-444500" eaLnBrk="1" hangingPunct="1">
              <a:spcAft>
                <a:spcPts val="2000"/>
              </a:spcAft>
            </a:pPr>
            <a:r>
              <a:rPr lang="en-AU" altLang="en-US" b="0" dirty="0" smtClean="0"/>
              <a:t>•	</a:t>
            </a:r>
            <a:r>
              <a:rPr lang="en-AU" altLang="en-US" sz="2400" b="0" dirty="0" smtClean="0"/>
              <a:t>Invite person to move to a quiet place,                                   away from others, audience, people at risk</a:t>
            </a:r>
          </a:p>
          <a:p>
            <a:pPr eaLnBrk="1" hangingPunct="1">
              <a:spcAft>
                <a:spcPts val="2000"/>
              </a:spcAft>
            </a:pPr>
            <a:r>
              <a:rPr lang="en-AU" altLang="en-US" sz="2400" b="0" dirty="0" smtClean="0"/>
              <a:t>•	Invite person to sit down</a:t>
            </a:r>
          </a:p>
          <a:p>
            <a:pPr eaLnBrk="1" hangingPunct="1">
              <a:spcAft>
                <a:spcPts val="2000"/>
              </a:spcAft>
            </a:pPr>
            <a:r>
              <a:rPr lang="en-AU" altLang="en-US" sz="2400" b="0" dirty="0" smtClean="0"/>
              <a:t>•	Assess the need for support or backup</a:t>
            </a:r>
          </a:p>
          <a:p>
            <a:pPr eaLnBrk="1" hangingPunct="1">
              <a:spcAft>
                <a:spcPts val="2000"/>
              </a:spcAft>
            </a:pPr>
            <a:r>
              <a:rPr lang="en-AU" altLang="en-US" sz="2400" b="0" dirty="0" smtClean="0"/>
              <a:t>•	Keep safe, maintain distance if required</a:t>
            </a:r>
          </a:p>
          <a:p>
            <a:pPr eaLnBrk="1" hangingPunct="1"/>
            <a:endParaRPr lang="en-US" altLang="en-US"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663" y="5432612"/>
            <a:ext cx="4463338" cy="142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4772967" y="5546690"/>
            <a:ext cx="1286189" cy="1195754"/>
          </a:xfrm>
          <a:custGeom>
            <a:avLst/>
            <a:gdLst>
              <a:gd name="connsiteX0" fmla="*/ 0 w 1286189"/>
              <a:gd name="connsiteY0" fmla="*/ 0 h 1195754"/>
              <a:gd name="connsiteX1" fmla="*/ 1014884 w 1286189"/>
              <a:gd name="connsiteY1" fmla="*/ 0 h 1195754"/>
              <a:gd name="connsiteX2" fmla="*/ 1286189 w 1286189"/>
              <a:gd name="connsiteY2" fmla="*/ 602901 h 1195754"/>
              <a:gd name="connsiteX3" fmla="*/ 1004835 w 1286189"/>
              <a:gd name="connsiteY3" fmla="*/ 1195754 h 1195754"/>
              <a:gd name="connsiteX4" fmla="*/ 30145 w 1286189"/>
              <a:gd name="connsiteY4" fmla="*/ 1195754 h 1195754"/>
              <a:gd name="connsiteX5" fmla="*/ 301451 w 1286189"/>
              <a:gd name="connsiteY5" fmla="*/ 592853 h 1195754"/>
              <a:gd name="connsiteX6" fmla="*/ 0 w 1286189"/>
              <a:gd name="connsiteY6" fmla="*/ 0 h 119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189" h="1195754">
                <a:moveTo>
                  <a:pt x="0" y="0"/>
                </a:moveTo>
                <a:lnTo>
                  <a:pt x="1014884" y="0"/>
                </a:lnTo>
                <a:lnTo>
                  <a:pt x="1286189" y="602901"/>
                </a:lnTo>
                <a:lnTo>
                  <a:pt x="1004835" y="1195754"/>
                </a:lnTo>
                <a:lnTo>
                  <a:pt x="30145" y="1195754"/>
                </a:lnTo>
                <a:lnTo>
                  <a:pt x="301451" y="592853"/>
                </a:lnTo>
                <a:lnTo>
                  <a:pt x="0" y="0"/>
                </a:lnTo>
                <a:close/>
              </a:path>
            </a:pathLst>
          </a:custGeom>
          <a:noFill/>
          <a:ln w="76200">
            <a:solidFill>
              <a:srgbClr val="21278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Tree>
    <p:extLst>
      <p:ext uri="{BB962C8B-B14F-4D97-AF65-F5344CB8AC3E}">
        <p14:creationId xmlns:p14="http://schemas.microsoft.com/office/powerpoint/2010/main" val="1389114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28638" y="423863"/>
            <a:ext cx="7199312" cy="776287"/>
          </a:xfrm>
        </p:spPr>
        <p:txBody>
          <a:bodyPr lIns="91440" tIns="45720" rIns="91440" bIns="45720" anchor="t"/>
          <a:lstStyle/>
          <a:p>
            <a:pPr algn="ctr" eaLnBrk="1" hangingPunct="1">
              <a:defRPr/>
            </a:pPr>
            <a:r>
              <a:rPr lang="en-US" altLang="en-US" b="1" smtClean="0">
                <a:solidFill>
                  <a:schemeClr val="bg1"/>
                </a:solidFill>
                <a:ea typeface="MS PGothic" pitchFamily="34" charset="-128"/>
                <a:cs typeface="Arial" charset="0"/>
              </a:rPr>
              <a:t>Clarify</a:t>
            </a:r>
          </a:p>
        </p:txBody>
      </p:sp>
      <p:sp>
        <p:nvSpPr>
          <p:cNvPr id="43011" name="Content Placeholder 2"/>
          <p:cNvSpPr>
            <a:spLocks noGrp="1"/>
          </p:cNvSpPr>
          <p:nvPr>
            <p:ph idx="1"/>
          </p:nvPr>
        </p:nvSpPr>
        <p:spPr>
          <a:xfrm>
            <a:off x="320813" y="1619250"/>
            <a:ext cx="8809326" cy="4854575"/>
          </a:xfrm>
        </p:spPr>
        <p:txBody>
          <a:bodyPr lIns="91440" tIns="45720" rIns="91440" bIns="45720"/>
          <a:lstStyle/>
          <a:p>
            <a:pPr marL="442913" lvl="1" indent="-442913" eaLnBrk="1" hangingPunct="1">
              <a:lnSpc>
                <a:spcPct val="100000"/>
              </a:lnSpc>
              <a:spcAft>
                <a:spcPts val="2000"/>
              </a:spcAft>
            </a:pPr>
            <a:r>
              <a:rPr lang="en-AU" altLang="en-US" dirty="0" smtClean="0">
                <a:solidFill>
                  <a:srgbClr val="000000"/>
                </a:solidFill>
              </a:rPr>
              <a:t>•	Speak clearly, say who you are, use each other’s 	names, remind of existing relationship, offer your help</a:t>
            </a:r>
          </a:p>
          <a:p>
            <a:pPr marL="442913" lvl="1" indent="-442913" eaLnBrk="1" hangingPunct="1">
              <a:lnSpc>
                <a:spcPct val="100000"/>
              </a:lnSpc>
              <a:spcAft>
                <a:spcPts val="2000"/>
              </a:spcAft>
            </a:pPr>
            <a:r>
              <a:rPr lang="en-AU" altLang="en-US" dirty="0" smtClean="0">
                <a:solidFill>
                  <a:srgbClr val="000000"/>
                </a:solidFill>
              </a:rPr>
              <a:t>•	Use open questions to ask what’s happening</a:t>
            </a:r>
          </a:p>
          <a:p>
            <a:pPr marL="442913" lvl="1" indent="-442913" eaLnBrk="1" hangingPunct="1">
              <a:lnSpc>
                <a:spcPct val="100000"/>
              </a:lnSpc>
              <a:spcAft>
                <a:spcPts val="2000"/>
              </a:spcAft>
            </a:pPr>
            <a:r>
              <a:rPr lang="en-AU" altLang="en-US" dirty="0" smtClean="0">
                <a:solidFill>
                  <a:srgbClr val="000000"/>
                </a:solidFill>
              </a:rPr>
              <a:t>•	Listen attentively to patient</a:t>
            </a:r>
          </a:p>
          <a:p>
            <a:pPr marL="442913" lvl="1" indent="-442913" eaLnBrk="1" hangingPunct="1">
              <a:lnSpc>
                <a:spcPct val="100000"/>
              </a:lnSpc>
              <a:spcAft>
                <a:spcPts val="2000"/>
              </a:spcAft>
            </a:pPr>
            <a:r>
              <a:rPr lang="en-AU" altLang="en-US" dirty="0" smtClean="0">
                <a:solidFill>
                  <a:srgbClr val="000000"/>
                </a:solidFill>
              </a:rPr>
              <a:t>•	Paraphrase what they’ve said to check your understanding</a:t>
            </a:r>
          </a:p>
          <a:p>
            <a:pPr marL="442913" lvl="1" indent="-442913" eaLnBrk="1" hangingPunct="1">
              <a:lnSpc>
                <a:spcPct val="100000"/>
              </a:lnSpc>
              <a:spcAft>
                <a:spcPts val="2000"/>
              </a:spcAft>
            </a:pPr>
            <a:r>
              <a:rPr lang="en-AU" altLang="en-US" dirty="0" smtClean="0">
                <a:solidFill>
                  <a:srgbClr val="000000"/>
                </a:solidFill>
              </a:rPr>
              <a:t>•	Answer questions and clarify any misunderstandings</a:t>
            </a:r>
          </a:p>
          <a:p>
            <a:pPr lvl="1" eaLnBrk="1" hangingPunct="1">
              <a:spcAft>
                <a:spcPts val="1000"/>
              </a:spcAft>
            </a:pPr>
            <a:endParaRPr lang="en-US" altLang="en-US" dirty="0" smtClean="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663" y="5432612"/>
            <a:ext cx="4463338" cy="142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6209831" y="5546690"/>
            <a:ext cx="1286189" cy="1195754"/>
          </a:xfrm>
          <a:custGeom>
            <a:avLst/>
            <a:gdLst>
              <a:gd name="connsiteX0" fmla="*/ 0 w 1286189"/>
              <a:gd name="connsiteY0" fmla="*/ 0 h 1195754"/>
              <a:gd name="connsiteX1" fmla="*/ 1014884 w 1286189"/>
              <a:gd name="connsiteY1" fmla="*/ 0 h 1195754"/>
              <a:gd name="connsiteX2" fmla="*/ 1286189 w 1286189"/>
              <a:gd name="connsiteY2" fmla="*/ 602901 h 1195754"/>
              <a:gd name="connsiteX3" fmla="*/ 1004835 w 1286189"/>
              <a:gd name="connsiteY3" fmla="*/ 1195754 h 1195754"/>
              <a:gd name="connsiteX4" fmla="*/ 30145 w 1286189"/>
              <a:gd name="connsiteY4" fmla="*/ 1195754 h 1195754"/>
              <a:gd name="connsiteX5" fmla="*/ 301451 w 1286189"/>
              <a:gd name="connsiteY5" fmla="*/ 592853 h 1195754"/>
              <a:gd name="connsiteX6" fmla="*/ 0 w 1286189"/>
              <a:gd name="connsiteY6" fmla="*/ 0 h 119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189" h="1195754">
                <a:moveTo>
                  <a:pt x="0" y="0"/>
                </a:moveTo>
                <a:lnTo>
                  <a:pt x="1014884" y="0"/>
                </a:lnTo>
                <a:lnTo>
                  <a:pt x="1286189" y="602901"/>
                </a:lnTo>
                <a:lnTo>
                  <a:pt x="1004835" y="1195754"/>
                </a:lnTo>
                <a:lnTo>
                  <a:pt x="30145" y="1195754"/>
                </a:lnTo>
                <a:lnTo>
                  <a:pt x="301451" y="592853"/>
                </a:lnTo>
                <a:lnTo>
                  <a:pt x="0" y="0"/>
                </a:lnTo>
                <a:close/>
              </a:path>
            </a:pathLst>
          </a:custGeom>
          <a:noFill/>
          <a:ln w="76200">
            <a:solidFill>
              <a:srgbClr val="21278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Tree>
    <p:extLst>
      <p:ext uri="{BB962C8B-B14F-4D97-AF65-F5344CB8AC3E}">
        <p14:creationId xmlns:p14="http://schemas.microsoft.com/office/powerpoint/2010/main" val="9661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HHS Safewards Presentation template.pot [Compatibility Mode]" id="{40503164-3BE1-4930-AA91-58F5DF5BEAEA}" vid="{0A7ACF4F-89D8-4DE1-BFF5-41CC766677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1422</Words>
  <Application>Microsoft Office PowerPoint</Application>
  <PresentationFormat>On-screen Show (4:3)</PresentationFormat>
  <Paragraphs>293</Paragraphs>
  <Slides>22</Slides>
  <Notes>17</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DHHS Safewards Presentation template</vt:lpstr>
      <vt:lpstr>Office Theme</vt:lpstr>
      <vt:lpstr>PowerPoint Presentation</vt:lpstr>
      <vt:lpstr>PowerPoint Presentation</vt:lpstr>
      <vt:lpstr>Background  </vt:lpstr>
      <vt:lpstr>Aims</vt:lpstr>
      <vt:lpstr>PowerPoint Presentation</vt:lpstr>
      <vt:lpstr>PowerPoint Presentation</vt:lpstr>
      <vt:lpstr>De-escalation model</vt:lpstr>
      <vt:lpstr>Delimit</vt:lpstr>
      <vt:lpstr>Clarify</vt:lpstr>
      <vt:lpstr>Resolve</vt:lpstr>
      <vt:lpstr>Control yourself</vt:lpstr>
      <vt:lpstr>…control yourself</vt:lpstr>
      <vt:lpstr>Respect and empathy</vt:lpstr>
      <vt:lpstr>…respect and empathy</vt:lpstr>
      <vt:lpstr>Summary</vt:lpstr>
      <vt:lpstr>Talk Down in practice </vt:lpstr>
      <vt:lpstr>Talk down in practice  </vt:lpstr>
      <vt:lpstr>Talk down poster</vt:lpstr>
      <vt:lpstr>Role of the intervention lead –  promote talk down</vt:lpstr>
      <vt:lpstr>Resources for the intervention lead </vt:lpstr>
      <vt:lpstr>Talk down fidelity</vt:lpstr>
      <vt:lpstr>Talk down methods adjustments</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Down Refresher </dc:title>
  <cp:keywords>Safewards Victoria</cp:keywords>
  <cp:lastModifiedBy>Rachel Gwyther</cp:lastModifiedBy>
  <cp:revision>2</cp:revision>
  <dcterms:created xsi:type="dcterms:W3CDTF">2017-07-12T22:47:57Z</dcterms:created>
  <dcterms:modified xsi:type="dcterms:W3CDTF">2017-07-13T04:13:38Z</dcterms:modified>
</cp:coreProperties>
</file>