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4.xml" ContentType="application/vnd.openxmlformats-officedocument.presentationml.notesSlide+xml"/>
  <Override PartName="/ppt/tags/tag13.xml" ContentType="application/vnd.openxmlformats-officedocument.presentationml.tags+xml"/>
  <Override PartName="/ppt/notesSlides/notesSlide5.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6.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7.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8.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7"/>
  </p:notesMasterIdLst>
  <p:sldIdLst>
    <p:sldId id="259" r:id="rId5"/>
    <p:sldId id="272" r:id="rId6"/>
    <p:sldId id="274" r:id="rId7"/>
    <p:sldId id="277" r:id="rId8"/>
    <p:sldId id="278" r:id="rId9"/>
    <p:sldId id="280" r:id="rId10"/>
    <p:sldId id="281" r:id="rId11"/>
    <p:sldId id="283" r:id="rId12"/>
    <p:sldId id="284" r:id="rId13"/>
    <p:sldId id="286" r:id="rId14"/>
    <p:sldId id="288" r:id="rId15"/>
    <p:sldId id="289" r:id="rId16"/>
    <p:sldId id="290" r:id="rId17"/>
    <p:sldId id="322" r:id="rId18"/>
    <p:sldId id="291" r:id="rId19"/>
    <p:sldId id="293" r:id="rId20"/>
    <p:sldId id="295" r:id="rId21"/>
    <p:sldId id="297" r:id="rId22"/>
    <p:sldId id="299" r:id="rId23"/>
    <p:sldId id="300" r:id="rId24"/>
    <p:sldId id="302" r:id="rId25"/>
    <p:sldId id="304" r:id="rId26"/>
    <p:sldId id="306" r:id="rId27"/>
    <p:sldId id="307" r:id="rId28"/>
    <p:sldId id="308" r:id="rId29"/>
    <p:sldId id="309" r:id="rId30"/>
    <p:sldId id="311" r:id="rId31"/>
    <p:sldId id="313" r:id="rId32"/>
    <p:sldId id="315" r:id="rId33"/>
    <p:sldId id="317" r:id="rId34"/>
    <p:sldId id="319" r:id="rId35"/>
    <p:sldId id="321" r:id="rId36"/>
  </p:sldIdLst>
  <p:sldSz cx="9144000" cy="6858000" type="screen4x3"/>
  <p:notesSz cx="6858000" cy="9144000"/>
  <p:custDataLst>
    <p:tags r:id="rId38"/>
  </p:custDataLst>
  <p:defaultTextStyle>
    <a:defPPr>
      <a:defRPr lang="en-AU"/>
    </a:defPPr>
    <a:lvl1pPr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0032"/>
    <a:srgbClr val="201547"/>
    <a:srgbClr val="007B4B"/>
    <a:srgbClr val="DA372E"/>
    <a:srgbClr val="008950"/>
    <a:srgbClr val="808080"/>
    <a:srgbClr val="000000"/>
    <a:srgbClr val="5A81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1296" y="-2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pPr>
              <a:defRPr/>
            </a:pPr>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pPr>
              <a:defRPr/>
            </a:pPr>
            <a:fld id="{651CCC59-1BF4-4661-867F-CF6AD5F333CC}" type="datetimeFigureOut">
              <a:rPr lang="en-AU"/>
              <a:pPr>
                <a:defRPr/>
              </a:pPr>
              <a:t>21/12/2016</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AU"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pPr>
              <a:defRPr/>
            </a:pPr>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E000E1F-E9A5-428E-A806-6194E646D730}" type="slidenum">
              <a:rPr lang="en-AU" altLang="en-US"/>
              <a:pPr/>
              <a:t>‹#›</a:t>
            </a:fld>
            <a:endParaRPr lang="en-AU" altLang="en-US"/>
          </a:p>
        </p:txBody>
      </p:sp>
    </p:spTree>
    <p:extLst>
      <p:ext uri="{BB962C8B-B14F-4D97-AF65-F5344CB8AC3E}">
        <p14:creationId xmlns:p14="http://schemas.microsoft.com/office/powerpoint/2010/main" val="11975022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fld id="{11CDA5D9-43EB-4691-B405-3CFBC5930F03}" type="slidenum">
              <a:rPr lang="en-AU" altLang="en-US"/>
              <a:pPr/>
              <a:t>1</a:t>
            </a:fld>
            <a:endParaRPr lang="en-AU"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fld id="{11CDA5D9-43EB-4691-B405-3CFBC5930F03}" type="slidenum">
              <a:rPr lang="en-AU" altLang="en-US"/>
              <a:pPr/>
              <a:t>2</a:t>
            </a:fld>
            <a:endParaRPr lang="en-AU"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502555B-0227-4A26-9A78-4FD44D78084F}" type="slidenum">
              <a:rPr lang="en-AU" altLang="en-US" smtClean="0"/>
              <a:pPr/>
              <a:t>3</a:t>
            </a:fld>
            <a:endParaRPr lang="en-AU" altLang="en-US" dirty="0"/>
          </a:p>
        </p:txBody>
      </p:sp>
    </p:spTree>
    <p:extLst>
      <p:ext uri="{BB962C8B-B14F-4D97-AF65-F5344CB8AC3E}">
        <p14:creationId xmlns:p14="http://schemas.microsoft.com/office/powerpoint/2010/main" val="1848502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502555B-0227-4A26-9A78-4FD44D78084F}" type="slidenum">
              <a:rPr lang="en-AU" altLang="en-US" smtClean="0"/>
              <a:pPr/>
              <a:t>11</a:t>
            </a:fld>
            <a:endParaRPr lang="en-AU" altLang="en-US" dirty="0"/>
          </a:p>
        </p:txBody>
      </p:sp>
    </p:spTree>
    <p:extLst>
      <p:ext uri="{BB962C8B-B14F-4D97-AF65-F5344CB8AC3E}">
        <p14:creationId xmlns:p14="http://schemas.microsoft.com/office/powerpoint/2010/main" val="35851397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fld id="{11CDA5D9-43EB-4691-B405-3CFBC5930F03}" type="slidenum">
              <a:rPr lang="en-AU" altLang="en-US"/>
              <a:pPr/>
              <a:t>13</a:t>
            </a:fld>
            <a:endParaRPr lang="en-AU"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502555B-0227-4A26-9A78-4FD44D78084F}" type="slidenum">
              <a:rPr lang="en-AU" altLang="en-US" smtClean="0"/>
              <a:pPr/>
              <a:t>15</a:t>
            </a:fld>
            <a:endParaRPr lang="en-AU" altLang="en-US" dirty="0"/>
          </a:p>
        </p:txBody>
      </p:sp>
    </p:spTree>
    <p:extLst>
      <p:ext uri="{BB962C8B-B14F-4D97-AF65-F5344CB8AC3E}">
        <p14:creationId xmlns:p14="http://schemas.microsoft.com/office/powerpoint/2010/main" val="1848502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fld id="{11CDA5D9-43EB-4691-B405-3CFBC5930F03}" type="slidenum">
              <a:rPr lang="en-AU" altLang="en-US"/>
              <a:pPr/>
              <a:t>24</a:t>
            </a:fld>
            <a:endParaRPr lang="en-AU"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502555B-0227-4A26-9A78-4FD44D78084F}" type="slidenum">
              <a:rPr lang="en-AU" altLang="en-US" smtClean="0"/>
              <a:pPr/>
              <a:t>26</a:t>
            </a:fld>
            <a:endParaRPr lang="en-AU" altLang="en-US" dirty="0"/>
          </a:p>
        </p:txBody>
      </p:sp>
    </p:spTree>
    <p:extLst>
      <p:ext uri="{BB962C8B-B14F-4D97-AF65-F5344CB8AC3E}">
        <p14:creationId xmlns:p14="http://schemas.microsoft.com/office/powerpoint/2010/main" val="6723765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40000" y="248093"/>
            <a:ext cx="6513072" cy="1577163"/>
          </a:xfrm>
        </p:spPr>
        <p:txBody>
          <a:bodyPr anchor="b">
            <a:noAutofit/>
          </a:bodyPr>
          <a:lstStyle>
            <a:lvl1pPr>
              <a:defRPr sz="3200" baseline="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40000" y="2291907"/>
            <a:ext cx="7171440" cy="3153320"/>
          </a:xfrm>
        </p:spPr>
        <p:txBody>
          <a:bodyPr>
            <a:noAutofit/>
          </a:bodyPr>
          <a:lstStyle>
            <a:lvl1pPr marL="0" indent="0" algn="l">
              <a:buNone/>
              <a:defRPr sz="2200" b="0" baseline="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spTree>
    <p:extLst>
      <p:ext uri="{BB962C8B-B14F-4D97-AF65-F5344CB8AC3E}">
        <p14:creationId xmlns:p14="http://schemas.microsoft.com/office/powerpoint/2010/main" val="1342978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2"/>
            </p:custDataLst>
            <p:extLst>
              <p:ext uri="{D42A27DB-BD31-4B8C-83A1-F6EECF244321}">
                <p14:modId xmlns:p14="http://schemas.microsoft.com/office/powerpoint/2010/main" val="403957751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63"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lvl1pPr>
              <a:lnSpc>
                <a:spcPct val="110000"/>
              </a:lnSpc>
              <a:defRPr baseline="0">
                <a:solidFill>
                  <a:srgbClr val="FFFFFF"/>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539750" y="1619250"/>
            <a:ext cx="8243888" cy="4854797"/>
          </a:xfrm>
        </p:spPr>
        <p:txBody>
          <a:bodyPr/>
          <a:lstStyle>
            <a:lvl1pPr marL="0" indent="0">
              <a:lnSpc>
                <a:spcPct val="110000"/>
              </a:lnSpc>
              <a:defRPr baseline="0"/>
            </a:lvl1pPr>
            <a:lvl2pPr marL="0" indent="0">
              <a:lnSpc>
                <a:spcPct val="110000"/>
              </a:lnSpc>
              <a:defRPr/>
            </a:lvl2pPr>
            <a:lvl3pPr marL="252000" indent="-252000">
              <a:lnSpc>
                <a:spcPct val="110000"/>
              </a:lnSpc>
              <a:defRPr/>
            </a:lvl3pPr>
            <a:lvl4pPr marL="504000" indent="-252000">
              <a:lnSpc>
                <a:spcPct val="110000"/>
              </a:lnSpc>
              <a:defRPr/>
            </a:lvl4pPr>
            <a:lvl5pPr>
              <a:lnSpc>
                <a:spcPct val="11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90EB131F-6119-4732-A794-E7CB94EE55F4}" type="datetime4">
              <a:rPr lang="en-AU"/>
              <a:pPr>
                <a:defRPr/>
              </a:pPr>
              <a:t>21 December 2016</a:t>
            </a:fld>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a:xfrm>
            <a:off x="8243888" y="6480175"/>
            <a:ext cx="539750" cy="374650"/>
          </a:xfrm>
        </p:spPr>
        <p:txBody>
          <a:bodyPr/>
          <a:lstStyle>
            <a:lvl1pPr>
              <a:defRPr/>
            </a:lvl1pPr>
          </a:lstStyle>
          <a:p>
            <a:fld id="{9FE68EC5-CDD1-40B0-B5C5-E2B169D7D841}" type="slidenum">
              <a:rPr lang="en-AU" altLang="en-US"/>
              <a:pPr/>
              <a:t>‹#›</a:t>
            </a:fld>
            <a:endParaRPr lang="en-AU" altLang="en-US"/>
          </a:p>
        </p:txBody>
      </p:sp>
    </p:spTree>
    <p:extLst>
      <p:ext uri="{BB962C8B-B14F-4D97-AF65-F5344CB8AC3E}">
        <p14:creationId xmlns:p14="http://schemas.microsoft.com/office/powerpoint/2010/main" val="3870050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heme" Target="../theme/theme1.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tags" Target="../tags/tag2.xml"/><Relationship Id="rId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6"/>
          <a:srcRect/>
          <a:stretch>
            <a:fillRect/>
          </a:stretch>
        </a:blipFill>
        <a:effectLst/>
      </p:bgPr>
    </p:bg>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5"/>
            </p:custDataLst>
            <p:extLst>
              <p:ext uri="{D42A27DB-BD31-4B8C-83A1-F6EECF244321}">
                <p14:modId xmlns:p14="http://schemas.microsoft.com/office/powerpoint/2010/main" val="228229343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39" name="think-cell Slide" r:id="rId7" imgW="270" imgH="270" progId="TCLayout.ActiveDocument.1">
                  <p:embed/>
                </p:oleObj>
              </mc:Choice>
              <mc:Fallback>
                <p:oleObj name="think-cell Slide" r:id="rId7" imgW="270" imgH="270" progId="TCLayout.ActiveDocument.1">
                  <p:embed/>
                  <p:pic>
                    <p:nvPicPr>
                      <p:cNvPr id="0" name=""/>
                      <p:cNvPicPr/>
                      <p:nvPr/>
                    </p:nvPicPr>
                    <p:blipFill>
                      <a:blip r:embed="rId8"/>
                      <a:stretch>
                        <a:fillRect/>
                      </a:stretch>
                    </p:blipFill>
                    <p:spPr>
                      <a:xfrm>
                        <a:off x="1588" y="1588"/>
                        <a:ext cx="1587" cy="1587"/>
                      </a:xfrm>
                      <a:prstGeom prst="rect">
                        <a:avLst/>
                      </a:prstGeom>
                    </p:spPr>
                  </p:pic>
                </p:oleObj>
              </mc:Fallback>
            </mc:AlternateContent>
          </a:graphicData>
        </a:graphic>
      </p:graphicFrame>
      <p:sp>
        <p:nvSpPr>
          <p:cNvPr id="1026" name="Title Placeholder 1"/>
          <p:cNvSpPr>
            <a:spLocks noGrp="1"/>
          </p:cNvSpPr>
          <p:nvPr>
            <p:ph type="title"/>
          </p:nvPr>
        </p:nvSpPr>
        <p:spPr bwMode="auto">
          <a:xfrm>
            <a:off x="539750" y="269875"/>
            <a:ext cx="7199313"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539750" y="1619250"/>
            <a:ext cx="8243888" cy="450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Date Placeholder 1"/>
          <p:cNvSpPr>
            <a:spLocks noGrp="1"/>
          </p:cNvSpPr>
          <p:nvPr>
            <p:ph type="dt" sz="half" idx="2"/>
          </p:nvPr>
        </p:nvSpPr>
        <p:spPr>
          <a:xfrm>
            <a:off x="6119813" y="6480175"/>
            <a:ext cx="1800225" cy="374650"/>
          </a:xfrm>
          <a:prstGeom prst="rect">
            <a:avLst/>
          </a:prstGeom>
        </p:spPr>
        <p:txBody>
          <a:bodyPr vert="horz" lIns="0" tIns="0" rIns="0" bIns="0" rtlCol="0" anchor="t" anchorCtr="0"/>
          <a:lstStyle>
            <a:lvl1pPr algn="r">
              <a:defRPr sz="1200">
                <a:solidFill>
                  <a:schemeClr val="tx1">
                    <a:lumMod val="65000"/>
                    <a:lumOff val="35000"/>
                  </a:schemeClr>
                </a:solidFill>
                <a:latin typeface="Arial" panose="020B0604020202020204" pitchFamily="34" charset="0"/>
              </a:defRPr>
            </a:lvl1pPr>
          </a:lstStyle>
          <a:p>
            <a:pPr>
              <a:defRPr/>
            </a:pPr>
            <a:fld id="{D2ABCF63-7F2A-4C8C-9500-69C049CB5870}" type="datetime4">
              <a:rPr lang="en-AU"/>
              <a:pPr>
                <a:defRPr/>
              </a:pPr>
              <a:t>21 December 2016</a:t>
            </a:fld>
            <a:endParaRPr lang="en-AU"/>
          </a:p>
        </p:txBody>
      </p:sp>
      <p:sp>
        <p:nvSpPr>
          <p:cNvPr id="3" name="Footer Placeholder 2"/>
          <p:cNvSpPr>
            <a:spLocks noGrp="1"/>
          </p:cNvSpPr>
          <p:nvPr>
            <p:ph type="ftr" sz="quarter" idx="3"/>
          </p:nvPr>
        </p:nvSpPr>
        <p:spPr>
          <a:xfrm>
            <a:off x="539750" y="6480175"/>
            <a:ext cx="5400675" cy="374650"/>
          </a:xfrm>
          <a:prstGeom prst="rect">
            <a:avLst/>
          </a:prstGeom>
        </p:spPr>
        <p:txBody>
          <a:bodyPr vert="horz" lIns="0" tIns="0" rIns="0" bIns="0" rtlCol="0" anchor="t" anchorCtr="0"/>
          <a:lstStyle>
            <a:lvl1pPr algn="l">
              <a:defRPr sz="1200">
                <a:solidFill>
                  <a:schemeClr val="tx1">
                    <a:lumMod val="65000"/>
                    <a:lumOff val="35000"/>
                  </a:schemeClr>
                </a:solidFill>
                <a:latin typeface="Arial" panose="020B0604020202020204" pitchFamily="34" charset="0"/>
              </a:defRPr>
            </a:lvl1pPr>
          </a:lstStyle>
          <a:p>
            <a:pPr>
              <a:defRPr/>
            </a:pPr>
            <a:endParaRPr lang="en-AU"/>
          </a:p>
        </p:txBody>
      </p:sp>
      <p:sp>
        <p:nvSpPr>
          <p:cNvPr id="4" name="Slide Number Placeholder 3"/>
          <p:cNvSpPr>
            <a:spLocks noGrp="1"/>
          </p:cNvSpPr>
          <p:nvPr>
            <p:ph type="sldNum" sz="quarter" idx="4"/>
          </p:nvPr>
        </p:nvSpPr>
        <p:spPr>
          <a:xfrm>
            <a:off x="8243888" y="6486525"/>
            <a:ext cx="539750" cy="374650"/>
          </a:xfrm>
          <a:prstGeom prst="rect">
            <a:avLst/>
          </a:prstGeom>
        </p:spPr>
        <p:txBody>
          <a:bodyPr vert="horz" wrap="square" lIns="0" tIns="0" rIns="0" bIns="0" numCol="1" anchor="t" anchorCtr="0" compatLnSpc="1">
            <a:prstTxWarp prst="textNoShape">
              <a:avLst/>
            </a:prstTxWarp>
          </a:bodyPr>
          <a:lstStyle>
            <a:lvl1pPr algn="r">
              <a:defRPr sz="1200">
                <a:solidFill>
                  <a:srgbClr val="595959"/>
                </a:solidFill>
              </a:defRPr>
            </a:lvl1pPr>
          </a:lstStyle>
          <a:p>
            <a:fld id="{42490CBC-4FC0-4A46-8BDD-7CEA2AABDBE6}" type="slidenum">
              <a:rPr lang="en-AU" altLang="en-US"/>
              <a:pPr/>
              <a:t>‹#›</a:t>
            </a:fld>
            <a:endParaRPr lang="en-AU" altLang="en-US"/>
          </a:p>
        </p:txBody>
      </p:sp>
    </p:spTree>
  </p:cSld>
  <p:clrMap bg1="lt1" tx1="dk1" bg2="lt2" tx2="dk2" accent1="accent1" accent2="accent2" accent3="accent3" accent4="accent4" accent5="accent5" accent6="accent6" hlink="hlink" folHlink="folHlink"/>
  <p:sldLayoutIdLst>
    <p:sldLayoutId id="2147483863" r:id="rId1"/>
    <p:sldLayoutId id="2147483864" r:id="rId2"/>
  </p:sldLayoutIdLst>
  <p:hf sldNum="0" hdr="0" ftr="0" dt="0"/>
  <p:txStyles>
    <p:titleStyle>
      <a:lvl1pPr algn="l" defTabSz="457200" rtl="0" eaLnBrk="1" fontAlgn="base" hangingPunct="1">
        <a:spcBef>
          <a:spcPct val="0"/>
        </a:spcBef>
        <a:spcAft>
          <a:spcPct val="0"/>
        </a:spcAft>
        <a:defRPr sz="2400" kern="1200">
          <a:solidFill>
            <a:schemeClr val="bg1"/>
          </a:solidFill>
          <a:latin typeface="Arial"/>
          <a:ea typeface="ＭＳ Ｐゴシック" charset="0"/>
          <a:cs typeface="Arial"/>
        </a:defRPr>
      </a:lvl1pPr>
      <a:lvl2pPr algn="l" defTabSz="457200" rtl="0" eaLnBrk="1" fontAlgn="base" hangingPunct="1">
        <a:spcBef>
          <a:spcPct val="0"/>
        </a:spcBef>
        <a:spcAft>
          <a:spcPct val="0"/>
        </a:spcAft>
        <a:defRPr sz="2400">
          <a:solidFill>
            <a:schemeClr val="bg1"/>
          </a:solidFill>
          <a:latin typeface="Arial" charset="0"/>
          <a:ea typeface="ＭＳ Ｐゴシック" charset="0"/>
          <a:cs typeface="Arial" pitchFamily="34" charset="0"/>
        </a:defRPr>
      </a:lvl2pPr>
      <a:lvl3pPr algn="l" defTabSz="457200" rtl="0" eaLnBrk="1" fontAlgn="base" hangingPunct="1">
        <a:spcBef>
          <a:spcPct val="0"/>
        </a:spcBef>
        <a:spcAft>
          <a:spcPct val="0"/>
        </a:spcAft>
        <a:defRPr sz="2400">
          <a:solidFill>
            <a:schemeClr val="bg1"/>
          </a:solidFill>
          <a:latin typeface="Arial" charset="0"/>
          <a:ea typeface="ＭＳ Ｐゴシック" charset="0"/>
          <a:cs typeface="Arial" pitchFamily="34" charset="0"/>
        </a:defRPr>
      </a:lvl3pPr>
      <a:lvl4pPr algn="l" defTabSz="457200" rtl="0" eaLnBrk="1" fontAlgn="base" hangingPunct="1">
        <a:spcBef>
          <a:spcPct val="0"/>
        </a:spcBef>
        <a:spcAft>
          <a:spcPct val="0"/>
        </a:spcAft>
        <a:defRPr sz="2400">
          <a:solidFill>
            <a:schemeClr val="bg1"/>
          </a:solidFill>
          <a:latin typeface="Arial" charset="0"/>
          <a:ea typeface="ＭＳ Ｐゴシック" charset="0"/>
          <a:cs typeface="Arial" pitchFamily="34" charset="0"/>
        </a:defRPr>
      </a:lvl4pPr>
      <a:lvl5pPr algn="l" defTabSz="457200" rtl="0" eaLnBrk="1" fontAlgn="base" hangingPunct="1">
        <a:spcBef>
          <a:spcPct val="0"/>
        </a:spcBef>
        <a:spcAft>
          <a:spcPct val="0"/>
        </a:spcAft>
        <a:defRPr sz="2400">
          <a:solidFill>
            <a:schemeClr val="bg1"/>
          </a:solidFill>
          <a:latin typeface="Arial" charset="0"/>
          <a:ea typeface="ＭＳ Ｐゴシック" charset="0"/>
          <a:cs typeface="Arial" pitchFamily="34" charset="0"/>
        </a:defRPr>
      </a:lvl5pPr>
      <a:lvl6pPr marL="4572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9pPr>
    </p:titleStyle>
    <p:bodyStyle>
      <a:lvl1pPr algn="l" defTabSz="457200" rtl="0" eaLnBrk="1" fontAlgn="base" hangingPunct="1">
        <a:lnSpc>
          <a:spcPct val="110000"/>
        </a:lnSpc>
        <a:spcBef>
          <a:spcPts val="800"/>
        </a:spcBef>
        <a:spcAft>
          <a:spcPts val="800"/>
        </a:spcAft>
        <a:defRPr sz="2200" b="1" kern="1200">
          <a:solidFill>
            <a:srgbClr val="201547"/>
          </a:solidFill>
          <a:latin typeface="+mn-lt"/>
          <a:ea typeface="ＭＳ Ｐゴシック" charset="0"/>
          <a:cs typeface="ＭＳ Ｐゴシック" charset="0"/>
        </a:defRPr>
      </a:lvl1pPr>
      <a:lvl2pPr algn="l" defTabSz="457200" rtl="0" eaLnBrk="1" fontAlgn="base" hangingPunct="1">
        <a:lnSpc>
          <a:spcPct val="110000"/>
        </a:lnSpc>
        <a:spcBef>
          <a:spcPct val="0"/>
        </a:spcBef>
        <a:spcAft>
          <a:spcPts val="800"/>
        </a:spcAft>
        <a:defRPr sz="2000" kern="1200">
          <a:solidFill>
            <a:schemeClr val="tx1"/>
          </a:solidFill>
          <a:latin typeface="+mn-lt"/>
          <a:ea typeface="ＭＳ Ｐゴシック" charset="0"/>
          <a:cs typeface="+mn-cs"/>
        </a:defRPr>
      </a:lvl2pPr>
      <a:lvl3pPr marL="250825" indent="-250825" algn="l" defTabSz="457200" rtl="0" eaLnBrk="1" fontAlgn="base" hangingPunct="1">
        <a:lnSpc>
          <a:spcPct val="110000"/>
        </a:lnSpc>
        <a:spcBef>
          <a:spcPct val="0"/>
        </a:spcBef>
        <a:spcAft>
          <a:spcPts val="800"/>
        </a:spcAft>
        <a:buFont typeface="Arial" charset="0"/>
        <a:buChar char="•"/>
        <a:defRPr sz="2000" kern="1200">
          <a:solidFill>
            <a:schemeClr val="tx1"/>
          </a:solidFill>
          <a:latin typeface="+mn-lt"/>
          <a:ea typeface="ＭＳ Ｐゴシック" charset="0"/>
          <a:cs typeface="+mn-cs"/>
        </a:defRPr>
      </a:lvl3pPr>
      <a:lvl4pPr marL="503238" indent="-250825" algn="l" defTabSz="457200" rtl="0" eaLnBrk="1" fontAlgn="base" hangingPunct="1">
        <a:lnSpc>
          <a:spcPct val="110000"/>
        </a:lnSpc>
        <a:spcBef>
          <a:spcPct val="0"/>
        </a:spcBef>
        <a:spcAft>
          <a:spcPts val="800"/>
        </a:spcAft>
        <a:buFont typeface="Arial" charset="0"/>
        <a:buChar char="–"/>
        <a:defRPr sz="2000" kern="1200">
          <a:solidFill>
            <a:schemeClr val="tx1"/>
          </a:solidFill>
          <a:latin typeface="+mn-lt"/>
          <a:ea typeface="ＭＳ Ｐゴシック" charset="0"/>
          <a:cs typeface="+mn-cs"/>
        </a:defRPr>
      </a:lvl4pPr>
      <a:lvl5pPr marL="755650" indent="-250825" algn="l" defTabSz="457200" rtl="0" eaLnBrk="1" fontAlgn="base" hangingPunct="1">
        <a:lnSpc>
          <a:spcPct val="110000"/>
        </a:lnSpc>
        <a:spcBef>
          <a:spcPct val="0"/>
        </a:spcBef>
        <a:spcAft>
          <a:spcPts val="80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vmlDrawing" Target="../drawings/vmlDrawing10.vml"/><Relationship Id="rId5" Type="http://schemas.openxmlformats.org/officeDocument/2006/relationships/image" Target="../media/image1.emf"/><Relationship Id="rId4"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vmlDrawing" Target="../drawings/vmlDrawing11.vml"/><Relationship Id="rId6" Type="http://schemas.openxmlformats.org/officeDocument/2006/relationships/image" Target="../media/image1.emf"/><Relationship Id="rId5" Type="http://schemas.openxmlformats.org/officeDocument/2006/relationships/oleObject" Target="../embeddings/oleObject11.bin"/><Relationship Id="rId4"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vmlDrawing" Target="../drawings/vmlDrawing12.vml"/><Relationship Id="rId5" Type="http://schemas.openxmlformats.org/officeDocument/2006/relationships/image" Target="../media/image1.emf"/><Relationship Id="rId4" Type="http://schemas.openxmlformats.org/officeDocument/2006/relationships/oleObject" Target="../embeddings/oleObject12.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vmlDrawing" Target="../drawings/vmlDrawing13.vml"/><Relationship Id="rId5" Type="http://schemas.openxmlformats.org/officeDocument/2006/relationships/image" Target="../media/image1.emf"/><Relationship Id="rId4" Type="http://schemas.openxmlformats.org/officeDocument/2006/relationships/oleObject" Target="../embeddings/oleObject13.bin"/></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vmlDrawing" Target="../drawings/vmlDrawing14.vml"/><Relationship Id="rId6" Type="http://schemas.openxmlformats.org/officeDocument/2006/relationships/image" Target="../media/image1.emf"/><Relationship Id="rId5" Type="http://schemas.openxmlformats.org/officeDocument/2006/relationships/oleObject" Target="../embeddings/oleObject14.bin"/><Relationship Id="rId4"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vmlDrawing" Target="../drawings/vmlDrawing15.vml"/><Relationship Id="rId5" Type="http://schemas.openxmlformats.org/officeDocument/2006/relationships/image" Target="../media/image1.emf"/><Relationship Id="rId4" Type="http://schemas.openxmlformats.org/officeDocument/2006/relationships/oleObject" Target="../embeddings/oleObject15.bin"/></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vmlDrawing" Target="../drawings/vmlDrawing16.vml"/><Relationship Id="rId5" Type="http://schemas.openxmlformats.org/officeDocument/2006/relationships/image" Target="../media/image1.emf"/><Relationship Id="rId4" Type="http://schemas.openxmlformats.org/officeDocument/2006/relationships/oleObject" Target="../embeddings/oleObject16.bin"/></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vmlDrawing" Target="../drawings/vmlDrawing17.vml"/><Relationship Id="rId5" Type="http://schemas.openxmlformats.org/officeDocument/2006/relationships/image" Target="../media/image1.emf"/><Relationship Id="rId4" Type="http://schemas.openxmlformats.org/officeDocument/2006/relationships/oleObject" Target="../embeddings/oleObject17.bin"/></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vmlDrawing" Target="../drawings/vmlDrawing18.vml"/><Relationship Id="rId5" Type="http://schemas.openxmlformats.org/officeDocument/2006/relationships/image" Target="../media/image1.emf"/><Relationship Id="rId4" Type="http://schemas.openxmlformats.org/officeDocument/2006/relationships/oleObject" Target="../embeddings/oleObject18.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vmlDrawing" Target="../drawings/vmlDrawing19.vml"/><Relationship Id="rId5" Type="http://schemas.openxmlformats.org/officeDocument/2006/relationships/image" Target="../media/image1.emf"/><Relationship Id="rId4" Type="http://schemas.openxmlformats.org/officeDocument/2006/relationships/oleObject" Target="../embeddings/oleObject19.bin"/></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1.xml"/><Relationship Id="rId1" Type="http://schemas.openxmlformats.org/officeDocument/2006/relationships/vmlDrawing" Target="../drawings/vmlDrawing20.vml"/><Relationship Id="rId5" Type="http://schemas.openxmlformats.org/officeDocument/2006/relationships/image" Target="../media/image1.emf"/><Relationship Id="rId4" Type="http://schemas.openxmlformats.org/officeDocument/2006/relationships/oleObject" Target="../embeddings/oleObject20.bin"/></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vmlDrawing" Target="../drawings/vmlDrawing21.vml"/><Relationship Id="rId5" Type="http://schemas.openxmlformats.org/officeDocument/2006/relationships/image" Target="../media/image1.emf"/><Relationship Id="rId4" Type="http://schemas.openxmlformats.org/officeDocument/2006/relationships/oleObject" Target="../embeddings/oleObject21.bin"/></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vmlDrawing" Target="../drawings/vmlDrawing22.vml"/><Relationship Id="rId5" Type="http://schemas.openxmlformats.org/officeDocument/2006/relationships/image" Target="../media/image1.emf"/><Relationship Id="rId4" Type="http://schemas.openxmlformats.org/officeDocument/2006/relationships/oleObject" Target="../embeddings/oleObject22.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vmlDrawing" Target="../drawings/vmlDrawing23.vml"/><Relationship Id="rId5" Type="http://schemas.openxmlformats.org/officeDocument/2006/relationships/image" Target="../media/image1.emf"/><Relationship Id="rId4" Type="http://schemas.openxmlformats.org/officeDocument/2006/relationships/oleObject" Target="../embeddings/oleObject23.bin"/></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xml"/><Relationship Id="rId1" Type="http://schemas.openxmlformats.org/officeDocument/2006/relationships/vmlDrawing" Target="../drawings/vmlDrawing24.vml"/><Relationship Id="rId6" Type="http://schemas.openxmlformats.org/officeDocument/2006/relationships/image" Target="../media/image1.emf"/><Relationship Id="rId5" Type="http://schemas.openxmlformats.org/officeDocument/2006/relationships/oleObject" Target="../embeddings/oleObject24.bin"/><Relationship Id="rId4" Type="http://schemas.openxmlformats.org/officeDocument/2006/relationships/notesSlide" Target="../notesSlides/notesSlide8.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vmlDrawing" Target="../drawings/vmlDrawing25.vml"/><Relationship Id="rId5" Type="http://schemas.openxmlformats.org/officeDocument/2006/relationships/image" Target="../media/image1.emf"/><Relationship Id="rId4" Type="http://schemas.openxmlformats.org/officeDocument/2006/relationships/oleObject" Target="../embeddings/oleObject25.bin"/></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xml"/><Relationship Id="rId1" Type="http://schemas.openxmlformats.org/officeDocument/2006/relationships/vmlDrawing" Target="../drawings/vmlDrawing26.vml"/><Relationship Id="rId5" Type="http://schemas.openxmlformats.org/officeDocument/2006/relationships/image" Target="../media/image1.emf"/><Relationship Id="rId4" Type="http://schemas.openxmlformats.org/officeDocument/2006/relationships/oleObject" Target="../embeddings/oleObject26.bin"/></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vmlDrawing" Target="../drawings/vmlDrawing27.vml"/><Relationship Id="rId5" Type="http://schemas.openxmlformats.org/officeDocument/2006/relationships/image" Target="../media/image1.emf"/><Relationship Id="rId4" Type="http://schemas.openxmlformats.org/officeDocument/2006/relationships/oleObject" Target="../embeddings/oleObject27.bin"/></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oleObject3.bin"/><Relationship Id="rId4"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vmlDrawing" Target="../drawings/vmlDrawing28.vml"/><Relationship Id="rId5" Type="http://schemas.openxmlformats.org/officeDocument/2006/relationships/image" Target="../media/image1.emf"/><Relationship Id="rId4" Type="http://schemas.openxmlformats.org/officeDocument/2006/relationships/oleObject" Target="../embeddings/oleObject28.bin"/></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vmlDrawing" Target="../drawings/vmlDrawing29.vml"/><Relationship Id="rId5" Type="http://schemas.openxmlformats.org/officeDocument/2006/relationships/image" Target="../media/image1.emf"/><Relationship Id="rId4" Type="http://schemas.openxmlformats.org/officeDocument/2006/relationships/oleObject" Target="../embeddings/oleObject29.bin"/></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xml"/><Relationship Id="rId1" Type="http://schemas.openxmlformats.org/officeDocument/2006/relationships/vmlDrawing" Target="../drawings/vmlDrawing30.vml"/><Relationship Id="rId5" Type="http://schemas.openxmlformats.org/officeDocument/2006/relationships/image" Target="../media/image1.emf"/><Relationship Id="rId4" Type="http://schemas.openxmlformats.org/officeDocument/2006/relationships/oleObject" Target="../embeddings/oleObject30.bin"/></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vmlDrawing" Target="../drawings/vmlDrawing7.vml"/><Relationship Id="rId5" Type="http://schemas.openxmlformats.org/officeDocument/2006/relationships/image" Target="../media/image4.emf"/><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vmlDrawing" Target="../drawings/vmlDrawing9.vml"/><Relationship Id="rId5" Type="http://schemas.openxmlformats.org/officeDocument/2006/relationships/image" Target="../media/image4.emf"/><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39750" y="247650"/>
            <a:ext cx="6513513" cy="1577975"/>
          </a:xfrm>
        </p:spPr>
        <p:txBody>
          <a:bodyPr/>
          <a:lstStyle/>
          <a:p>
            <a:r>
              <a:rPr lang="en-US" altLang="en-US" dirty="0" smtClean="0">
                <a:latin typeface="Arial" charset="0"/>
                <a:ea typeface="ＭＳ Ｐゴシック" pitchFamily="34" charset="-128"/>
                <a:cs typeface="Arial" charset="0"/>
              </a:rPr>
              <a:t>Final organisation designs</a:t>
            </a:r>
          </a:p>
        </p:txBody>
      </p:sp>
      <p:sp>
        <p:nvSpPr>
          <p:cNvPr id="5123" name="Subtitle 2"/>
          <p:cNvSpPr>
            <a:spLocks noGrp="1"/>
          </p:cNvSpPr>
          <p:nvPr>
            <p:ph type="subTitle" idx="1"/>
          </p:nvPr>
        </p:nvSpPr>
        <p:spPr>
          <a:xfrm>
            <a:off x="539750" y="2292350"/>
            <a:ext cx="7172325" cy="3152775"/>
          </a:xfrm>
        </p:spPr>
        <p:txBody>
          <a:bodyPr/>
          <a:lstStyle/>
          <a:p>
            <a:r>
              <a:rPr lang="en-AU" altLang="en-US" dirty="0">
                <a:latin typeface="Arial" charset="0"/>
                <a:ea typeface="ＭＳ Ｐゴシック" pitchFamily="34" charset="-128"/>
                <a:cs typeface="Arial" charset="0"/>
              </a:rPr>
              <a:t>Safer Care Victoria – Office for Safety and Quality Improvement</a:t>
            </a:r>
          </a:p>
          <a:p>
            <a:r>
              <a:rPr lang="en-AU" altLang="en-US" dirty="0">
                <a:latin typeface="Arial" charset="0"/>
                <a:ea typeface="ＭＳ Ｐゴシック" pitchFamily="34" charset="-128"/>
                <a:cs typeface="Arial" charset="0"/>
              </a:rPr>
              <a:t>Health Service Policy and Commissioning</a:t>
            </a:r>
          </a:p>
          <a:p>
            <a:r>
              <a:rPr lang="en-AU" altLang="en-US" dirty="0">
                <a:latin typeface="Arial" charset="0"/>
                <a:ea typeface="ＭＳ Ｐゴシック" pitchFamily="34" charset="-128"/>
                <a:cs typeface="Arial" charset="0"/>
              </a:rPr>
              <a:t>Victorian Agency for Health Information</a:t>
            </a:r>
          </a:p>
          <a:p>
            <a:r>
              <a:rPr lang="en-AU" altLang="en-US" dirty="0">
                <a:latin typeface="Arial" charset="0"/>
                <a:ea typeface="ＭＳ Ｐゴシック" pitchFamily="34" charset="-128"/>
                <a:cs typeface="Arial" charset="0"/>
              </a:rPr>
              <a:t/>
            </a:r>
            <a:br>
              <a:rPr lang="en-AU" altLang="en-US" dirty="0">
                <a:latin typeface="Arial" charset="0"/>
                <a:ea typeface="ＭＳ Ｐゴシック" pitchFamily="34" charset="-128"/>
                <a:cs typeface="Arial" charset="0"/>
              </a:rPr>
            </a:br>
            <a:r>
              <a:rPr lang="en-AU" altLang="en-US" dirty="0">
                <a:latin typeface="Arial" charset="0"/>
                <a:ea typeface="ＭＳ Ｐゴシック" pitchFamily="34" charset="-128"/>
                <a:cs typeface="Arial" charset="0"/>
              </a:rPr>
              <a:t>1 December 2016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Object 21" hidden="1"/>
          <p:cNvGraphicFramePr>
            <a:graphicFrameLocks noChangeAspect="1"/>
          </p:cNvGraphicFramePr>
          <p:nvPr>
            <p:custDataLst>
              <p:tags r:id="rId2"/>
            </p:custDataLst>
            <p:extLst>
              <p:ext uri="{D42A27DB-BD31-4B8C-83A1-F6EECF244321}">
                <p14:modId xmlns:p14="http://schemas.microsoft.com/office/powerpoint/2010/main" val="594452129"/>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12304"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AU" dirty="0" smtClean="0"/>
              <a:t>Mental Health</a:t>
            </a:r>
            <a:endParaRPr lang="en-AU" dirty="0"/>
          </a:p>
        </p:txBody>
      </p:sp>
      <p:sp>
        <p:nvSpPr>
          <p:cNvPr id="14" name="Slide Number Placeholder 13"/>
          <p:cNvSpPr>
            <a:spLocks noGrp="1"/>
          </p:cNvSpPr>
          <p:nvPr>
            <p:ph type="sldNum" sz="quarter" idx="12"/>
          </p:nvPr>
        </p:nvSpPr>
        <p:spPr>
          <a:xfrm>
            <a:off x="8513667" y="6551369"/>
            <a:ext cx="539750" cy="201694"/>
          </a:xfrm>
        </p:spPr>
        <p:txBody>
          <a:bodyPr/>
          <a:lstStyle/>
          <a:p>
            <a:fld id="{E352B1FB-AE05-4976-BFC5-338198F3B15B}" type="slidenum">
              <a:rPr lang="en-AU" altLang="en-US" sz="1000" smtClean="0"/>
              <a:pPr/>
              <a:t>10</a:t>
            </a:fld>
            <a:endParaRPr lang="en-AU" altLang="en-US" sz="1000" dirty="0"/>
          </a:p>
        </p:txBody>
      </p:sp>
      <p:sp>
        <p:nvSpPr>
          <p:cNvPr id="119" name="Rectangle 118"/>
          <p:cNvSpPr/>
          <p:nvPr/>
        </p:nvSpPr>
        <p:spPr>
          <a:xfrm>
            <a:off x="4668079" y="69820"/>
            <a:ext cx="3233879" cy="400110"/>
          </a:xfrm>
          <a:prstGeom prst="rect">
            <a:avLst/>
          </a:prstGeom>
        </p:spPr>
        <p:txBody>
          <a:bodyPr wrap="square">
            <a:spAutoFit/>
          </a:bodyPr>
          <a:lstStyle/>
          <a:p>
            <a:pPr algn="r"/>
            <a:endParaRPr lang="en-US" altLang="en-US" sz="1000" dirty="0">
              <a:solidFill>
                <a:schemeClr val="bg1"/>
              </a:solidFill>
              <a:cs typeface="Arial" charset="0"/>
            </a:endParaRPr>
          </a:p>
          <a:p>
            <a:pPr algn="r"/>
            <a:endParaRPr lang="en-US" altLang="en-US" sz="1000" dirty="0">
              <a:solidFill>
                <a:schemeClr val="bg1"/>
              </a:solidFill>
              <a:cs typeface="Arial" charset="0"/>
            </a:endParaRPr>
          </a:p>
        </p:txBody>
      </p:sp>
      <p:cxnSp>
        <p:nvCxnSpPr>
          <p:cNvPr id="120" name="Straight Connector 157"/>
          <p:cNvCxnSpPr/>
          <p:nvPr/>
        </p:nvCxnSpPr>
        <p:spPr>
          <a:xfrm flipH="1">
            <a:off x="4559807" y="2368304"/>
            <a:ext cx="67388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9" name="Straight Connector 157"/>
          <p:cNvCxnSpPr/>
          <p:nvPr/>
        </p:nvCxnSpPr>
        <p:spPr>
          <a:xfrm flipV="1">
            <a:off x="1067083" y="2561838"/>
            <a:ext cx="0" cy="144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0" name="Straight Connector 157"/>
          <p:cNvCxnSpPr/>
          <p:nvPr/>
        </p:nvCxnSpPr>
        <p:spPr>
          <a:xfrm flipV="1">
            <a:off x="3293611" y="2561838"/>
            <a:ext cx="0" cy="144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1" name="Straight Connector 157"/>
          <p:cNvCxnSpPr/>
          <p:nvPr/>
        </p:nvCxnSpPr>
        <p:spPr>
          <a:xfrm flipV="1">
            <a:off x="5417807" y="2561838"/>
            <a:ext cx="0" cy="144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2" name="Straight Connector 157"/>
          <p:cNvCxnSpPr/>
          <p:nvPr/>
        </p:nvCxnSpPr>
        <p:spPr>
          <a:xfrm flipV="1">
            <a:off x="8279581" y="2565747"/>
            <a:ext cx="0" cy="144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3" name="Rectangle 116"/>
          <p:cNvSpPr/>
          <p:nvPr/>
        </p:nvSpPr>
        <p:spPr>
          <a:xfrm>
            <a:off x="3935807" y="1521630"/>
            <a:ext cx="1248000" cy="324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t>Director</a:t>
            </a:r>
          </a:p>
          <a:p>
            <a:pPr algn="ctr"/>
            <a:r>
              <a:rPr lang="en-AU" sz="700" dirty="0" smtClean="0">
                <a:solidFill>
                  <a:schemeClr val="tx1"/>
                </a:solidFill>
              </a:rPr>
              <a:t>MARGARET GRIGG</a:t>
            </a:r>
            <a:endParaRPr lang="en-AU" sz="700" dirty="0">
              <a:solidFill>
                <a:schemeClr val="tx1"/>
              </a:solidFill>
            </a:endParaRPr>
          </a:p>
        </p:txBody>
      </p:sp>
      <p:sp>
        <p:nvSpPr>
          <p:cNvPr id="135" name="Rectangle 122"/>
          <p:cNvSpPr/>
          <p:nvPr/>
        </p:nvSpPr>
        <p:spPr>
          <a:xfrm>
            <a:off x="1690286" y="4452822"/>
            <a:ext cx="68876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Senior Project </a:t>
            </a:r>
            <a:r>
              <a:rPr lang="en-AU" sz="600" dirty="0" smtClean="0">
                <a:solidFill>
                  <a:schemeClr val="tx1"/>
                </a:solidFill>
              </a:rPr>
              <a:t>Officer</a:t>
            </a:r>
            <a:endParaRPr lang="en-AU" sz="600" dirty="0">
              <a:solidFill>
                <a:schemeClr val="tx1"/>
              </a:solidFill>
            </a:endParaRPr>
          </a:p>
        </p:txBody>
      </p:sp>
      <p:sp>
        <p:nvSpPr>
          <p:cNvPr id="136" name="Rectangle 116"/>
          <p:cNvSpPr/>
          <p:nvPr/>
        </p:nvSpPr>
        <p:spPr>
          <a:xfrm>
            <a:off x="269290" y="2660118"/>
            <a:ext cx="1655794" cy="324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Assistant Director, Programs and Performance</a:t>
            </a:r>
          </a:p>
          <a:p>
            <a:pPr algn="ctr"/>
            <a:r>
              <a:rPr lang="en-AU" sz="600" dirty="0" smtClean="0">
                <a:solidFill>
                  <a:schemeClr val="tx1"/>
                </a:solidFill>
              </a:rPr>
              <a:t>MATTHEW HERCUS</a:t>
            </a:r>
            <a:endParaRPr lang="en-AU" sz="600" dirty="0">
              <a:solidFill>
                <a:schemeClr val="tx1"/>
              </a:solidFill>
            </a:endParaRPr>
          </a:p>
        </p:txBody>
      </p:sp>
      <p:cxnSp>
        <p:nvCxnSpPr>
          <p:cNvPr id="139" name="Elbow Connector 138"/>
          <p:cNvCxnSpPr>
            <a:endCxn id="138" idx="1"/>
          </p:cNvCxnSpPr>
          <p:nvPr/>
        </p:nvCxnSpPr>
        <p:spPr>
          <a:xfrm rot="16200000" flipH="1">
            <a:off x="-1170301" y="4990546"/>
            <a:ext cx="3098859" cy="164017"/>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0" name="Straight Connector 157"/>
          <p:cNvCxnSpPr/>
          <p:nvPr/>
        </p:nvCxnSpPr>
        <p:spPr>
          <a:xfrm flipH="1">
            <a:off x="296315" y="3770036"/>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1" name="Straight Connector 157"/>
          <p:cNvCxnSpPr/>
          <p:nvPr/>
        </p:nvCxnSpPr>
        <p:spPr>
          <a:xfrm flipH="1">
            <a:off x="296315" y="4073846"/>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2" name="Straight Connector 157"/>
          <p:cNvCxnSpPr/>
          <p:nvPr/>
        </p:nvCxnSpPr>
        <p:spPr>
          <a:xfrm flipH="1">
            <a:off x="296315" y="4392363"/>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4" name="Straight Connector 157"/>
          <p:cNvCxnSpPr/>
          <p:nvPr/>
        </p:nvCxnSpPr>
        <p:spPr>
          <a:xfrm flipH="1">
            <a:off x="296315" y="4710880"/>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5" name="Straight Connector 157"/>
          <p:cNvCxnSpPr/>
          <p:nvPr/>
        </p:nvCxnSpPr>
        <p:spPr>
          <a:xfrm flipH="1">
            <a:off x="304646" y="5347914"/>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6" name="Straight Connector 157"/>
          <p:cNvCxnSpPr/>
          <p:nvPr/>
        </p:nvCxnSpPr>
        <p:spPr>
          <a:xfrm flipH="1">
            <a:off x="296315" y="6303465"/>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8" name="Straight Connector 157"/>
          <p:cNvCxnSpPr/>
          <p:nvPr/>
        </p:nvCxnSpPr>
        <p:spPr>
          <a:xfrm flipH="1">
            <a:off x="296315" y="5029397"/>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H="1">
            <a:off x="304646" y="5984948"/>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7"/>
          <p:cNvCxnSpPr/>
          <p:nvPr/>
        </p:nvCxnSpPr>
        <p:spPr>
          <a:xfrm flipH="1">
            <a:off x="304646" y="5666431"/>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61" name="Rectangle 122"/>
          <p:cNvSpPr/>
          <p:nvPr/>
        </p:nvSpPr>
        <p:spPr>
          <a:xfrm>
            <a:off x="461137" y="3629329"/>
            <a:ext cx="963692"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Deputy Manager, Service Performance</a:t>
            </a:r>
          </a:p>
        </p:txBody>
      </p:sp>
      <p:sp>
        <p:nvSpPr>
          <p:cNvPr id="162" name="Rectangle 122"/>
          <p:cNvSpPr/>
          <p:nvPr/>
        </p:nvSpPr>
        <p:spPr>
          <a:xfrm>
            <a:off x="461137" y="3947846"/>
            <a:ext cx="963692"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sp>
        <p:nvSpPr>
          <p:cNvPr id="165" name="Rectangle 122"/>
          <p:cNvSpPr/>
          <p:nvPr/>
        </p:nvSpPr>
        <p:spPr>
          <a:xfrm>
            <a:off x="461137" y="4266363"/>
            <a:ext cx="963692"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Senior Program </a:t>
            </a:r>
            <a:r>
              <a:rPr lang="en-AU" sz="600" dirty="0" smtClean="0">
                <a:solidFill>
                  <a:schemeClr val="tx1"/>
                </a:solidFill>
              </a:rPr>
              <a:t>Officer</a:t>
            </a:r>
            <a:endParaRPr lang="en-AU" sz="600" dirty="0">
              <a:solidFill>
                <a:schemeClr val="tx1"/>
              </a:solidFill>
            </a:endParaRPr>
          </a:p>
        </p:txBody>
      </p:sp>
      <p:sp>
        <p:nvSpPr>
          <p:cNvPr id="166" name="Rectangle 122"/>
          <p:cNvSpPr/>
          <p:nvPr/>
        </p:nvSpPr>
        <p:spPr>
          <a:xfrm>
            <a:off x="461137" y="4584880"/>
            <a:ext cx="963692"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Program Officer</a:t>
            </a:r>
          </a:p>
        </p:txBody>
      </p:sp>
      <p:sp>
        <p:nvSpPr>
          <p:cNvPr id="167" name="Rectangle 122"/>
          <p:cNvSpPr/>
          <p:nvPr/>
        </p:nvSpPr>
        <p:spPr>
          <a:xfrm>
            <a:off x="461137" y="4903397"/>
            <a:ext cx="963692"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Program Adviser</a:t>
            </a:r>
          </a:p>
        </p:txBody>
      </p:sp>
      <p:sp>
        <p:nvSpPr>
          <p:cNvPr id="168" name="Rectangle 122"/>
          <p:cNvSpPr/>
          <p:nvPr/>
        </p:nvSpPr>
        <p:spPr>
          <a:xfrm>
            <a:off x="461137" y="5221914"/>
            <a:ext cx="963692"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Program Adviser</a:t>
            </a:r>
          </a:p>
        </p:txBody>
      </p:sp>
      <p:sp>
        <p:nvSpPr>
          <p:cNvPr id="171" name="Rectangle 122"/>
          <p:cNvSpPr/>
          <p:nvPr/>
        </p:nvSpPr>
        <p:spPr>
          <a:xfrm>
            <a:off x="461137" y="5540431"/>
            <a:ext cx="963692"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Program Adviser</a:t>
            </a:r>
          </a:p>
        </p:txBody>
      </p:sp>
      <p:sp>
        <p:nvSpPr>
          <p:cNvPr id="172" name="Rectangle 122"/>
          <p:cNvSpPr/>
          <p:nvPr/>
        </p:nvSpPr>
        <p:spPr>
          <a:xfrm>
            <a:off x="461137" y="5858948"/>
            <a:ext cx="963692"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Program Adviser</a:t>
            </a:r>
          </a:p>
        </p:txBody>
      </p:sp>
      <p:sp>
        <p:nvSpPr>
          <p:cNvPr id="174" name="Rectangle 122"/>
          <p:cNvSpPr/>
          <p:nvPr/>
        </p:nvSpPr>
        <p:spPr>
          <a:xfrm>
            <a:off x="461137" y="6177465"/>
            <a:ext cx="963692"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Senior Program </a:t>
            </a:r>
            <a:r>
              <a:rPr lang="en-AU" sz="600" dirty="0" smtClean="0">
                <a:solidFill>
                  <a:schemeClr val="tx1"/>
                </a:solidFill>
              </a:rPr>
              <a:t>Adviser</a:t>
            </a:r>
          </a:p>
        </p:txBody>
      </p:sp>
      <p:cxnSp>
        <p:nvCxnSpPr>
          <p:cNvPr id="177" name="Elbow Connector 176"/>
          <p:cNvCxnSpPr>
            <a:endCxn id="135" idx="1"/>
          </p:cNvCxnSpPr>
          <p:nvPr/>
        </p:nvCxnSpPr>
        <p:spPr>
          <a:xfrm rot="16200000" flipH="1">
            <a:off x="1468875" y="4375412"/>
            <a:ext cx="345086" cy="97734"/>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78" name="Rectangle 116"/>
          <p:cNvSpPr/>
          <p:nvPr/>
        </p:nvSpPr>
        <p:spPr>
          <a:xfrm>
            <a:off x="1505166" y="3929927"/>
            <a:ext cx="839834" cy="385913"/>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Manager, Capital Projects and Planning</a:t>
            </a:r>
          </a:p>
        </p:txBody>
      </p:sp>
      <p:sp>
        <p:nvSpPr>
          <p:cNvPr id="183" name="Rectangle 116"/>
          <p:cNvSpPr/>
          <p:nvPr/>
        </p:nvSpPr>
        <p:spPr>
          <a:xfrm>
            <a:off x="4813834" y="2237178"/>
            <a:ext cx="1005169"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sp>
        <p:nvSpPr>
          <p:cNvPr id="186" name="Rectangle 122"/>
          <p:cNvSpPr/>
          <p:nvPr/>
        </p:nvSpPr>
        <p:spPr>
          <a:xfrm>
            <a:off x="2920891" y="5616082"/>
            <a:ext cx="85800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Executive Assistant</a:t>
            </a:r>
          </a:p>
        </p:txBody>
      </p:sp>
      <p:cxnSp>
        <p:nvCxnSpPr>
          <p:cNvPr id="187" name="Straight Connector 157"/>
          <p:cNvCxnSpPr/>
          <p:nvPr/>
        </p:nvCxnSpPr>
        <p:spPr>
          <a:xfrm>
            <a:off x="2809670" y="5362065"/>
            <a:ext cx="4198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8" name="Elbow Connector 187"/>
          <p:cNvCxnSpPr>
            <a:endCxn id="186" idx="1"/>
          </p:cNvCxnSpPr>
          <p:nvPr/>
        </p:nvCxnSpPr>
        <p:spPr>
          <a:xfrm rot="16200000" flipH="1">
            <a:off x="2275804" y="5114994"/>
            <a:ext cx="1178953" cy="111223"/>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9" name="Straight Connector 157"/>
          <p:cNvCxnSpPr/>
          <p:nvPr/>
        </p:nvCxnSpPr>
        <p:spPr>
          <a:xfrm>
            <a:off x="2809670" y="4924207"/>
            <a:ext cx="4198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5" name="Rectangle 122"/>
          <p:cNvSpPr/>
          <p:nvPr/>
        </p:nvSpPr>
        <p:spPr>
          <a:xfrm>
            <a:off x="2920891" y="4747987"/>
            <a:ext cx="85800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Principal Policy Adviser</a:t>
            </a:r>
          </a:p>
        </p:txBody>
      </p:sp>
      <p:sp>
        <p:nvSpPr>
          <p:cNvPr id="196" name="Rectangle 122"/>
          <p:cNvSpPr/>
          <p:nvPr/>
        </p:nvSpPr>
        <p:spPr>
          <a:xfrm>
            <a:off x="2920891" y="5185845"/>
            <a:ext cx="85800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cxnSp>
        <p:nvCxnSpPr>
          <p:cNvPr id="198" name="Elbow Connector 197"/>
          <p:cNvCxnSpPr>
            <a:endCxn id="185" idx="1"/>
          </p:cNvCxnSpPr>
          <p:nvPr/>
        </p:nvCxnSpPr>
        <p:spPr>
          <a:xfrm rot="16200000" flipH="1">
            <a:off x="1809342" y="3607605"/>
            <a:ext cx="1570974" cy="206353"/>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9" name="Straight Connector 157"/>
          <p:cNvCxnSpPr/>
          <p:nvPr/>
        </p:nvCxnSpPr>
        <p:spPr>
          <a:xfrm>
            <a:off x="2494828" y="3707256"/>
            <a:ext cx="4198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1" name="Straight Connector 157"/>
          <p:cNvCxnSpPr/>
          <p:nvPr/>
        </p:nvCxnSpPr>
        <p:spPr>
          <a:xfrm>
            <a:off x="2494828" y="3264420"/>
            <a:ext cx="4198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2" name="Rectangle 122"/>
          <p:cNvSpPr/>
          <p:nvPr/>
        </p:nvSpPr>
        <p:spPr>
          <a:xfrm>
            <a:off x="2594829" y="3084593"/>
            <a:ext cx="913519"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Principal Policy Adviser</a:t>
            </a:r>
          </a:p>
        </p:txBody>
      </p:sp>
      <p:sp>
        <p:nvSpPr>
          <p:cNvPr id="203" name="Rectangle 122"/>
          <p:cNvSpPr/>
          <p:nvPr/>
        </p:nvSpPr>
        <p:spPr>
          <a:xfrm>
            <a:off x="2594829" y="3527429"/>
            <a:ext cx="913519"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Principal Policy Adviser</a:t>
            </a:r>
          </a:p>
        </p:txBody>
      </p:sp>
      <p:cxnSp>
        <p:nvCxnSpPr>
          <p:cNvPr id="205" name="Straight Connector 157"/>
          <p:cNvCxnSpPr/>
          <p:nvPr/>
        </p:nvCxnSpPr>
        <p:spPr>
          <a:xfrm>
            <a:off x="5325409" y="5030014"/>
            <a:ext cx="4198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6" name="Elbow Connector 205"/>
          <p:cNvCxnSpPr>
            <a:endCxn id="219" idx="1"/>
          </p:cNvCxnSpPr>
          <p:nvPr/>
        </p:nvCxnSpPr>
        <p:spPr>
          <a:xfrm rot="16200000" flipH="1">
            <a:off x="4217553" y="5272790"/>
            <a:ext cx="2326935" cy="111223"/>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7" name="Straight Connector 157"/>
          <p:cNvCxnSpPr/>
          <p:nvPr/>
        </p:nvCxnSpPr>
        <p:spPr>
          <a:xfrm>
            <a:off x="5325409" y="4653120"/>
            <a:ext cx="4198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8" name="Rectangle 122"/>
          <p:cNvSpPr/>
          <p:nvPr/>
        </p:nvSpPr>
        <p:spPr>
          <a:xfrm>
            <a:off x="5441331" y="4509120"/>
            <a:ext cx="85800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Clinical Adviser</a:t>
            </a:r>
          </a:p>
        </p:txBody>
      </p:sp>
      <p:sp>
        <p:nvSpPr>
          <p:cNvPr id="209" name="Rectangle 122"/>
          <p:cNvSpPr/>
          <p:nvPr/>
        </p:nvSpPr>
        <p:spPr>
          <a:xfrm>
            <a:off x="5441331" y="4876870"/>
            <a:ext cx="85800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Clinical Adviser</a:t>
            </a:r>
          </a:p>
        </p:txBody>
      </p:sp>
      <p:cxnSp>
        <p:nvCxnSpPr>
          <p:cNvPr id="210" name="Elbow Connector 209"/>
          <p:cNvCxnSpPr>
            <a:endCxn id="224" idx="1"/>
          </p:cNvCxnSpPr>
          <p:nvPr/>
        </p:nvCxnSpPr>
        <p:spPr>
          <a:xfrm rot="16200000" flipH="1">
            <a:off x="4412509" y="3500475"/>
            <a:ext cx="1405518" cy="206356"/>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1" name="Straight Connector 157"/>
          <p:cNvCxnSpPr/>
          <p:nvPr/>
        </p:nvCxnSpPr>
        <p:spPr>
          <a:xfrm>
            <a:off x="5016771" y="3853551"/>
            <a:ext cx="4198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2" name="Straight Connector 157"/>
          <p:cNvCxnSpPr/>
          <p:nvPr/>
        </p:nvCxnSpPr>
        <p:spPr>
          <a:xfrm>
            <a:off x="5016771" y="3368469"/>
            <a:ext cx="4198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13" name="Rectangle 122"/>
          <p:cNvSpPr/>
          <p:nvPr/>
        </p:nvSpPr>
        <p:spPr>
          <a:xfrm>
            <a:off x="5218447" y="3192249"/>
            <a:ext cx="913519"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Program Manager</a:t>
            </a:r>
          </a:p>
        </p:txBody>
      </p:sp>
      <p:sp>
        <p:nvSpPr>
          <p:cNvPr id="214" name="Rectangle 122"/>
          <p:cNvSpPr/>
          <p:nvPr/>
        </p:nvSpPr>
        <p:spPr>
          <a:xfrm>
            <a:off x="5218447" y="3677331"/>
            <a:ext cx="913519"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Office Manager</a:t>
            </a:r>
          </a:p>
        </p:txBody>
      </p:sp>
      <p:cxnSp>
        <p:nvCxnSpPr>
          <p:cNvPr id="215" name="Straight Connector 157"/>
          <p:cNvCxnSpPr/>
          <p:nvPr/>
        </p:nvCxnSpPr>
        <p:spPr>
          <a:xfrm>
            <a:off x="4581912" y="3704330"/>
            <a:ext cx="4198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6" name="Straight Connector 157"/>
          <p:cNvCxnSpPr/>
          <p:nvPr/>
        </p:nvCxnSpPr>
        <p:spPr>
          <a:xfrm>
            <a:off x="4588051" y="3219248"/>
            <a:ext cx="4198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17" name="Rectangle 122"/>
          <p:cNvSpPr/>
          <p:nvPr/>
        </p:nvSpPr>
        <p:spPr>
          <a:xfrm>
            <a:off x="3906595" y="3043416"/>
            <a:ext cx="913519" cy="396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Deputy Chief Psychiatrist, Adult &amp; Aged</a:t>
            </a:r>
          </a:p>
          <a:p>
            <a:pPr algn="ctr"/>
            <a:r>
              <a:rPr lang="en-AU" sz="600" dirty="0" smtClean="0">
                <a:solidFill>
                  <a:schemeClr val="tx1"/>
                </a:solidFill>
              </a:rPr>
              <a:t>DANIEL O’CONNOR</a:t>
            </a:r>
            <a:endParaRPr lang="en-AU" sz="600" dirty="0">
              <a:solidFill>
                <a:schemeClr val="tx1"/>
              </a:solidFill>
            </a:endParaRPr>
          </a:p>
        </p:txBody>
      </p:sp>
      <p:sp>
        <p:nvSpPr>
          <p:cNvPr id="218" name="Rectangle 122"/>
          <p:cNvSpPr/>
          <p:nvPr/>
        </p:nvSpPr>
        <p:spPr>
          <a:xfrm>
            <a:off x="3906595" y="3528498"/>
            <a:ext cx="913519" cy="396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Deputy Chief Psychiatrist, Adult</a:t>
            </a:r>
          </a:p>
          <a:p>
            <a:pPr algn="ctr"/>
            <a:r>
              <a:rPr lang="en-AU" sz="600" dirty="0" smtClean="0">
                <a:solidFill>
                  <a:schemeClr val="tx1"/>
                </a:solidFill>
              </a:rPr>
              <a:t>VINAY LAKRA</a:t>
            </a:r>
          </a:p>
        </p:txBody>
      </p:sp>
      <p:sp>
        <p:nvSpPr>
          <p:cNvPr id="219" name="Rectangle 122"/>
          <p:cNvSpPr/>
          <p:nvPr/>
        </p:nvSpPr>
        <p:spPr>
          <a:xfrm>
            <a:off x="5436631" y="6347869"/>
            <a:ext cx="85800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Administration Officer</a:t>
            </a:r>
          </a:p>
        </p:txBody>
      </p:sp>
      <p:cxnSp>
        <p:nvCxnSpPr>
          <p:cNvPr id="220" name="Straight Connector 157"/>
          <p:cNvCxnSpPr/>
          <p:nvPr/>
        </p:nvCxnSpPr>
        <p:spPr>
          <a:xfrm>
            <a:off x="5325409" y="5406908"/>
            <a:ext cx="4198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1" name="Straight Connector 157"/>
          <p:cNvCxnSpPr/>
          <p:nvPr/>
        </p:nvCxnSpPr>
        <p:spPr>
          <a:xfrm>
            <a:off x="5325409" y="5783802"/>
            <a:ext cx="4198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22" name="Rectangle 122"/>
          <p:cNvSpPr/>
          <p:nvPr/>
        </p:nvSpPr>
        <p:spPr>
          <a:xfrm>
            <a:off x="5441331" y="5612370"/>
            <a:ext cx="85800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sp>
        <p:nvSpPr>
          <p:cNvPr id="224" name="Rectangle 122"/>
          <p:cNvSpPr/>
          <p:nvPr/>
        </p:nvSpPr>
        <p:spPr>
          <a:xfrm>
            <a:off x="5218446" y="4162412"/>
            <a:ext cx="1080886"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Manager, Office of the Chief Psychiatrist</a:t>
            </a:r>
          </a:p>
        </p:txBody>
      </p:sp>
      <p:cxnSp>
        <p:nvCxnSpPr>
          <p:cNvPr id="225" name="Elbow Connector 224"/>
          <p:cNvCxnSpPr>
            <a:endCxn id="256" idx="1"/>
          </p:cNvCxnSpPr>
          <p:nvPr/>
        </p:nvCxnSpPr>
        <p:spPr>
          <a:xfrm rot="16200000" flipH="1">
            <a:off x="5018922" y="4538390"/>
            <a:ext cx="3005077" cy="104701"/>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7" name="Straight Connector 157"/>
          <p:cNvCxnSpPr/>
          <p:nvPr/>
        </p:nvCxnSpPr>
        <p:spPr>
          <a:xfrm>
            <a:off x="5016772" y="3088200"/>
            <a:ext cx="134240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9" name="Elbow Connector 228"/>
          <p:cNvCxnSpPr>
            <a:endCxn id="245" idx="1"/>
          </p:cNvCxnSpPr>
          <p:nvPr/>
        </p:nvCxnSpPr>
        <p:spPr>
          <a:xfrm rot="16200000" flipH="1">
            <a:off x="6409717" y="4150388"/>
            <a:ext cx="2559766" cy="173954"/>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0" name="Elbow Connector 229"/>
          <p:cNvCxnSpPr>
            <a:endCxn id="232" idx="1"/>
          </p:cNvCxnSpPr>
          <p:nvPr/>
        </p:nvCxnSpPr>
        <p:spPr>
          <a:xfrm rot="16200000" flipH="1">
            <a:off x="7820109" y="5712218"/>
            <a:ext cx="345557" cy="114909"/>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2" name="Rectangle 122"/>
          <p:cNvSpPr/>
          <p:nvPr/>
        </p:nvSpPr>
        <p:spPr>
          <a:xfrm>
            <a:off x="8050341" y="5798451"/>
            <a:ext cx="764308"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 Carers</a:t>
            </a:r>
          </a:p>
        </p:txBody>
      </p:sp>
      <p:cxnSp>
        <p:nvCxnSpPr>
          <p:cNvPr id="233" name="Straight Connector 157"/>
          <p:cNvCxnSpPr/>
          <p:nvPr/>
        </p:nvCxnSpPr>
        <p:spPr>
          <a:xfrm>
            <a:off x="7602622" y="3216936"/>
            <a:ext cx="4198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4" name="Rectangle 116"/>
          <p:cNvSpPr/>
          <p:nvPr/>
        </p:nvSpPr>
        <p:spPr>
          <a:xfrm>
            <a:off x="7776577" y="3073949"/>
            <a:ext cx="97159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Executive Assistant</a:t>
            </a:r>
          </a:p>
        </p:txBody>
      </p:sp>
      <p:cxnSp>
        <p:nvCxnSpPr>
          <p:cNvPr id="235" name="Straight Connector 157"/>
          <p:cNvCxnSpPr/>
          <p:nvPr/>
        </p:nvCxnSpPr>
        <p:spPr>
          <a:xfrm>
            <a:off x="7608884" y="3642211"/>
            <a:ext cx="4198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6" name="Rectangle 122"/>
          <p:cNvSpPr/>
          <p:nvPr/>
        </p:nvSpPr>
        <p:spPr>
          <a:xfrm>
            <a:off x="7776577" y="3457165"/>
            <a:ext cx="97159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Manager, Program Design and Strategy (NDIS)</a:t>
            </a:r>
          </a:p>
        </p:txBody>
      </p:sp>
      <p:cxnSp>
        <p:nvCxnSpPr>
          <p:cNvPr id="237" name="Straight Connector 157"/>
          <p:cNvCxnSpPr/>
          <p:nvPr/>
        </p:nvCxnSpPr>
        <p:spPr>
          <a:xfrm flipH="1">
            <a:off x="1067083" y="2561838"/>
            <a:ext cx="720920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8" name="Straight Connector 157"/>
          <p:cNvCxnSpPr>
            <a:endCxn id="133" idx="2"/>
          </p:cNvCxnSpPr>
          <p:nvPr/>
        </p:nvCxnSpPr>
        <p:spPr>
          <a:xfrm flipV="1">
            <a:off x="4559807" y="1845630"/>
            <a:ext cx="0" cy="71620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9" name="Straight Connector 157"/>
          <p:cNvCxnSpPr/>
          <p:nvPr/>
        </p:nvCxnSpPr>
        <p:spPr>
          <a:xfrm flipH="1">
            <a:off x="4139946" y="2073738"/>
            <a:ext cx="67388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0" name="Rectangle 122"/>
          <p:cNvSpPr/>
          <p:nvPr/>
        </p:nvSpPr>
        <p:spPr>
          <a:xfrm>
            <a:off x="6350925" y="2911980"/>
            <a:ext cx="1069130" cy="35244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Chief Mental Health Nurse</a:t>
            </a:r>
          </a:p>
          <a:p>
            <a:pPr algn="ctr"/>
            <a:r>
              <a:rPr lang="en-AU" sz="600" dirty="0" smtClean="0">
                <a:solidFill>
                  <a:schemeClr val="tx1"/>
                </a:solidFill>
              </a:rPr>
              <a:t>ANNA LOVE</a:t>
            </a:r>
            <a:endParaRPr lang="en-AU" sz="600" dirty="0">
              <a:solidFill>
                <a:schemeClr val="tx1"/>
              </a:solidFill>
            </a:endParaRPr>
          </a:p>
        </p:txBody>
      </p:sp>
      <p:sp>
        <p:nvSpPr>
          <p:cNvPr id="241" name="Rectangle 116"/>
          <p:cNvSpPr/>
          <p:nvPr/>
        </p:nvSpPr>
        <p:spPr>
          <a:xfrm>
            <a:off x="7538291" y="2664027"/>
            <a:ext cx="1475990" cy="324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smtClean="0">
                <a:solidFill>
                  <a:schemeClr val="tx1"/>
                </a:solidFill>
              </a:rPr>
              <a:t>Assistant Director, Mental Health Community Support</a:t>
            </a:r>
          </a:p>
          <a:p>
            <a:pPr algn="ctr"/>
            <a:r>
              <a:rPr lang="en-AU" sz="600" dirty="0" smtClean="0">
                <a:solidFill>
                  <a:schemeClr val="tx1"/>
                </a:solidFill>
              </a:rPr>
              <a:t>ROBYN HUMPHRIES</a:t>
            </a:r>
            <a:endParaRPr lang="en-AU" sz="600" dirty="0">
              <a:solidFill>
                <a:schemeClr val="tx1"/>
              </a:solidFill>
            </a:endParaRPr>
          </a:p>
        </p:txBody>
      </p:sp>
      <p:sp>
        <p:nvSpPr>
          <p:cNvPr id="242" name="Rectangle 116"/>
          <p:cNvSpPr/>
          <p:nvPr/>
        </p:nvSpPr>
        <p:spPr>
          <a:xfrm>
            <a:off x="3293614" y="1916832"/>
            <a:ext cx="1005169"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Executive </a:t>
            </a:r>
            <a:r>
              <a:rPr lang="en-AU" sz="600" dirty="0" smtClean="0">
                <a:solidFill>
                  <a:schemeClr val="tx1"/>
                </a:solidFill>
              </a:rPr>
              <a:t>Assistant</a:t>
            </a:r>
            <a:endParaRPr lang="en-AU" sz="600" dirty="0">
              <a:solidFill>
                <a:schemeClr val="tx1"/>
              </a:solidFill>
            </a:endParaRPr>
          </a:p>
        </p:txBody>
      </p:sp>
      <p:sp>
        <p:nvSpPr>
          <p:cNvPr id="243" name="Rectangle 116"/>
          <p:cNvSpPr/>
          <p:nvPr/>
        </p:nvSpPr>
        <p:spPr>
          <a:xfrm>
            <a:off x="4813834" y="1937334"/>
            <a:ext cx="1005169" cy="252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smtClean="0">
                <a:solidFill>
                  <a:schemeClr val="tx1"/>
                </a:solidFill>
              </a:rPr>
              <a:t>Project Director, Review of Mental Health</a:t>
            </a:r>
          </a:p>
        </p:txBody>
      </p:sp>
      <p:cxnSp>
        <p:nvCxnSpPr>
          <p:cNvPr id="244" name="Straight Connector 157"/>
          <p:cNvCxnSpPr/>
          <p:nvPr/>
        </p:nvCxnSpPr>
        <p:spPr>
          <a:xfrm>
            <a:off x="7615434" y="4031486"/>
            <a:ext cx="4198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5" name="Rectangle 122"/>
          <p:cNvSpPr/>
          <p:nvPr/>
        </p:nvSpPr>
        <p:spPr>
          <a:xfrm>
            <a:off x="7776577" y="5373248"/>
            <a:ext cx="97159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Manager, National Consumer &amp; Carer</a:t>
            </a:r>
            <a:endParaRPr lang="en-AU" sz="600" dirty="0">
              <a:solidFill>
                <a:schemeClr val="tx1"/>
              </a:solidFill>
            </a:endParaRPr>
          </a:p>
        </p:txBody>
      </p:sp>
      <p:cxnSp>
        <p:nvCxnSpPr>
          <p:cNvPr id="246" name="Straight Connector 157"/>
          <p:cNvCxnSpPr/>
          <p:nvPr/>
        </p:nvCxnSpPr>
        <p:spPr>
          <a:xfrm>
            <a:off x="7615434" y="4384761"/>
            <a:ext cx="4198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7" name="Rectangle 122"/>
          <p:cNvSpPr/>
          <p:nvPr/>
        </p:nvSpPr>
        <p:spPr>
          <a:xfrm>
            <a:off x="7771696" y="3840381"/>
            <a:ext cx="976471"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Senior Policy </a:t>
            </a:r>
            <a:r>
              <a:rPr lang="en-AU" sz="600" dirty="0" smtClean="0">
                <a:solidFill>
                  <a:schemeClr val="tx1"/>
                </a:solidFill>
              </a:rPr>
              <a:t>Officer</a:t>
            </a:r>
            <a:endParaRPr lang="en-AU" sz="600" dirty="0">
              <a:solidFill>
                <a:schemeClr val="tx1"/>
              </a:solidFill>
            </a:endParaRPr>
          </a:p>
        </p:txBody>
      </p:sp>
      <p:sp>
        <p:nvSpPr>
          <p:cNvPr id="248" name="Rectangle 122"/>
          <p:cNvSpPr/>
          <p:nvPr/>
        </p:nvSpPr>
        <p:spPr>
          <a:xfrm>
            <a:off x="7766313" y="4223597"/>
            <a:ext cx="981854"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Principal Policy Adviser</a:t>
            </a:r>
          </a:p>
        </p:txBody>
      </p:sp>
      <p:cxnSp>
        <p:nvCxnSpPr>
          <p:cNvPr id="249" name="Straight Connector 157"/>
          <p:cNvCxnSpPr/>
          <p:nvPr/>
        </p:nvCxnSpPr>
        <p:spPr>
          <a:xfrm>
            <a:off x="7615434" y="5151242"/>
            <a:ext cx="4198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50" name="Rectangle 122"/>
          <p:cNvSpPr/>
          <p:nvPr/>
        </p:nvSpPr>
        <p:spPr>
          <a:xfrm>
            <a:off x="7774328" y="4990030"/>
            <a:ext cx="973839" cy="288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smtClean="0">
                <a:solidFill>
                  <a:schemeClr val="tx1"/>
                </a:solidFill>
              </a:rPr>
              <a:t>Senior Policy Officer</a:t>
            </a:r>
          </a:p>
        </p:txBody>
      </p:sp>
      <p:cxnSp>
        <p:nvCxnSpPr>
          <p:cNvPr id="251" name="Straight Connector 157"/>
          <p:cNvCxnSpPr/>
          <p:nvPr/>
        </p:nvCxnSpPr>
        <p:spPr>
          <a:xfrm>
            <a:off x="7602622" y="4769987"/>
            <a:ext cx="4198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52" name="Rectangle 122"/>
          <p:cNvSpPr/>
          <p:nvPr/>
        </p:nvSpPr>
        <p:spPr>
          <a:xfrm>
            <a:off x="7766313" y="4606814"/>
            <a:ext cx="981854"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Policy </a:t>
            </a:r>
            <a:r>
              <a:rPr lang="en-AU" sz="600" dirty="0" smtClean="0">
                <a:solidFill>
                  <a:schemeClr val="tx1"/>
                </a:solidFill>
              </a:rPr>
              <a:t>Officer</a:t>
            </a:r>
            <a:endParaRPr lang="en-AU" sz="600" dirty="0">
              <a:solidFill>
                <a:schemeClr val="tx1"/>
              </a:solidFill>
            </a:endParaRPr>
          </a:p>
        </p:txBody>
      </p:sp>
      <p:sp>
        <p:nvSpPr>
          <p:cNvPr id="253" name="Rectangle 116"/>
          <p:cNvSpPr/>
          <p:nvPr/>
        </p:nvSpPr>
        <p:spPr>
          <a:xfrm>
            <a:off x="1584316" y="3062710"/>
            <a:ext cx="856946"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Executive Assistant</a:t>
            </a:r>
          </a:p>
        </p:txBody>
      </p:sp>
      <p:sp>
        <p:nvSpPr>
          <p:cNvPr id="254" name="Rectangle 116"/>
          <p:cNvSpPr/>
          <p:nvPr/>
        </p:nvSpPr>
        <p:spPr>
          <a:xfrm>
            <a:off x="269289" y="3260813"/>
            <a:ext cx="912797"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Manager, Service Performance</a:t>
            </a:r>
          </a:p>
        </p:txBody>
      </p:sp>
      <p:cxnSp>
        <p:nvCxnSpPr>
          <p:cNvPr id="255" name="Straight Connector 157"/>
          <p:cNvCxnSpPr/>
          <p:nvPr/>
        </p:nvCxnSpPr>
        <p:spPr>
          <a:xfrm>
            <a:off x="6478552" y="3853551"/>
            <a:ext cx="4198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56" name="Rectangle 122"/>
          <p:cNvSpPr/>
          <p:nvPr/>
        </p:nvSpPr>
        <p:spPr>
          <a:xfrm>
            <a:off x="6573811" y="5949280"/>
            <a:ext cx="85800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sp>
        <p:nvSpPr>
          <p:cNvPr id="257" name="Rectangle 122"/>
          <p:cNvSpPr/>
          <p:nvPr/>
        </p:nvSpPr>
        <p:spPr>
          <a:xfrm>
            <a:off x="6573811" y="3706435"/>
            <a:ext cx="85800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cxnSp>
        <p:nvCxnSpPr>
          <p:cNvPr id="259" name="Straight Connector 258"/>
          <p:cNvCxnSpPr/>
          <p:nvPr/>
        </p:nvCxnSpPr>
        <p:spPr>
          <a:xfrm>
            <a:off x="6478552" y="4603358"/>
            <a:ext cx="4198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0" name="Straight Connector 157"/>
          <p:cNvCxnSpPr/>
          <p:nvPr/>
        </p:nvCxnSpPr>
        <p:spPr>
          <a:xfrm>
            <a:off x="6478552" y="4971859"/>
            <a:ext cx="4198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1" name="Straight Connector 157"/>
          <p:cNvCxnSpPr/>
          <p:nvPr/>
        </p:nvCxnSpPr>
        <p:spPr>
          <a:xfrm>
            <a:off x="6478552" y="5336235"/>
            <a:ext cx="4198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2" name="Straight Connector 157"/>
          <p:cNvCxnSpPr/>
          <p:nvPr/>
        </p:nvCxnSpPr>
        <p:spPr>
          <a:xfrm>
            <a:off x="6478552" y="5728097"/>
            <a:ext cx="4198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63" name="Rectangle 122"/>
          <p:cNvSpPr/>
          <p:nvPr/>
        </p:nvSpPr>
        <p:spPr>
          <a:xfrm>
            <a:off x="6573811" y="4454051"/>
            <a:ext cx="858000" cy="288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smtClean="0">
                <a:solidFill>
                  <a:schemeClr val="tx1"/>
                </a:solidFill>
              </a:rPr>
              <a:t>Senior Project Officer</a:t>
            </a:r>
          </a:p>
        </p:txBody>
      </p:sp>
      <p:sp>
        <p:nvSpPr>
          <p:cNvPr id="265" name="Rectangle 122"/>
          <p:cNvSpPr/>
          <p:nvPr/>
        </p:nvSpPr>
        <p:spPr>
          <a:xfrm>
            <a:off x="6573811" y="4827859"/>
            <a:ext cx="85800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sp>
        <p:nvSpPr>
          <p:cNvPr id="266" name="Rectangle 122"/>
          <p:cNvSpPr/>
          <p:nvPr/>
        </p:nvSpPr>
        <p:spPr>
          <a:xfrm>
            <a:off x="6573811" y="5201667"/>
            <a:ext cx="85800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cxnSp>
        <p:nvCxnSpPr>
          <p:cNvPr id="267" name="Straight Connector 157"/>
          <p:cNvCxnSpPr/>
          <p:nvPr/>
        </p:nvCxnSpPr>
        <p:spPr>
          <a:xfrm>
            <a:off x="6478552" y="4231303"/>
            <a:ext cx="4198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68" name="Rectangle 122"/>
          <p:cNvSpPr/>
          <p:nvPr/>
        </p:nvSpPr>
        <p:spPr>
          <a:xfrm>
            <a:off x="6573811" y="5575475"/>
            <a:ext cx="85800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cxnSp>
        <p:nvCxnSpPr>
          <p:cNvPr id="269" name="Straight Connector 157"/>
          <p:cNvCxnSpPr/>
          <p:nvPr/>
        </p:nvCxnSpPr>
        <p:spPr>
          <a:xfrm>
            <a:off x="4588281" y="4191400"/>
            <a:ext cx="4198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0" name="Rectangle 122"/>
          <p:cNvSpPr/>
          <p:nvPr/>
        </p:nvSpPr>
        <p:spPr>
          <a:xfrm>
            <a:off x="3912964" y="4015568"/>
            <a:ext cx="913519" cy="396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Deputy Chief Psychiatrist, Children &amp; Youth</a:t>
            </a:r>
          </a:p>
        </p:txBody>
      </p:sp>
      <p:sp>
        <p:nvSpPr>
          <p:cNvPr id="271" name="Rectangle 122"/>
          <p:cNvSpPr/>
          <p:nvPr/>
        </p:nvSpPr>
        <p:spPr>
          <a:xfrm>
            <a:off x="5441331" y="5244620"/>
            <a:ext cx="85800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Clinical Adviser</a:t>
            </a:r>
          </a:p>
        </p:txBody>
      </p:sp>
      <p:cxnSp>
        <p:nvCxnSpPr>
          <p:cNvPr id="272" name="Straight Connector 157"/>
          <p:cNvCxnSpPr/>
          <p:nvPr/>
        </p:nvCxnSpPr>
        <p:spPr>
          <a:xfrm>
            <a:off x="2494828" y="4117872"/>
            <a:ext cx="4198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3" name="Rectangle 122"/>
          <p:cNvSpPr/>
          <p:nvPr/>
        </p:nvSpPr>
        <p:spPr>
          <a:xfrm>
            <a:off x="2594830" y="3970265"/>
            <a:ext cx="913519" cy="288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smtClean="0">
                <a:solidFill>
                  <a:schemeClr val="tx1"/>
                </a:solidFill>
              </a:rPr>
              <a:t>Project Officer</a:t>
            </a:r>
          </a:p>
        </p:txBody>
      </p:sp>
      <p:cxnSp>
        <p:nvCxnSpPr>
          <p:cNvPr id="282" name="Straight Connector 157"/>
          <p:cNvCxnSpPr>
            <a:stCxn id="254" idx="0"/>
          </p:cNvCxnSpPr>
          <p:nvPr/>
        </p:nvCxnSpPr>
        <p:spPr>
          <a:xfrm flipV="1">
            <a:off x="725687" y="2984119"/>
            <a:ext cx="0" cy="27669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157"/>
          <p:cNvCxnSpPr/>
          <p:nvPr/>
        </p:nvCxnSpPr>
        <p:spPr>
          <a:xfrm flipH="1">
            <a:off x="722666" y="3088200"/>
            <a:ext cx="86165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4" name="Straight Connector 157"/>
          <p:cNvCxnSpPr/>
          <p:nvPr/>
        </p:nvCxnSpPr>
        <p:spPr>
          <a:xfrm>
            <a:off x="1527410" y="3088200"/>
            <a:ext cx="0" cy="83629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4" name="Rectangle 116"/>
          <p:cNvSpPr/>
          <p:nvPr/>
        </p:nvSpPr>
        <p:spPr>
          <a:xfrm>
            <a:off x="4559807" y="2660118"/>
            <a:ext cx="1716000" cy="324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Chief Psychiatrist</a:t>
            </a:r>
          </a:p>
          <a:p>
            <a:pPr algn="ctr"/>
            <a:r>
              <a:rPr lang="en-AU" sz="600" dirty="0" smtClean="0">
                <a:solidFill>
                  <a:schemeClr val="tx1"/>
                </a:solidFill>
              </a:rPr>
              <a:t>NEIL COVENTRY</a:t>
            </a:r>
            <a:endParaRPr lang="en-AU" sz="600" dirty="0">
              <a:solidFill>
                <a:schemeClr val="tx1"/>
              </a:solidFill>
            </a:endParaRPr>
          </a:p>
        </p:txBody>
      </p:sp>
      <p:cxnSp>
        <p:nvCxnSpPr>
          <p:cNvPr id="285" name="Straight Connector 157"/>
          <p:cNvCxnSpPr/>
          <p:nvPr/>
        </p:nvCxnSpPr>
        <p:spPr>
          <a:xfrm>
            <a:off x="5325409" y="6160696"/>
            <a:ext cx="4198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23" name="Rectangle 122"/>
          <p:cNvSpPr/>
          <p:nvPr/>
        </p:nvSpPr>
        <p:spPr>
          <a:xfrm>
            <a:off x="5441331" y="5980120"/>
            <a:ext cx="85800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Project Officer</a:t>
            </a:r>
          </a:p>
        </p:txBody>
      </p:sp>
      <p:sp>
        <p:nvSpPr>
          <p:cNvPr id="184" name="Rectangle 116"/>
          <p:cNvSpPr/>
          <p:nvPr/>
        </p:nvSpPr>
        <p:spPr>
          <a:xfrm>
            <a:off x="2435613" y="2660118"/>
            <a:ext cx="1343279" cy="324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Mental Health Adviser, Strategy and Legal Policy</a:t>
            </a:r>
          </a:p>
        </p:txBody>
      </p:sp>
      <p:sp>
        <p:nvSpPr>
          <p:cNvPr id="138" name="Rectangle 122"/>
          <p:cNvSpPr/>
          <p:nvPr/>
        </p:nvSpPr>
        <p:spPr>
          <a:xfrm>
            <a:off x="461137" y="6495985"/>
            <a:ext cx="963692"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Project Officer</a:t>
            </a:r>
          </a:p>
        </p:txBody>
      </p:sp>
      <p:cxnSp>
        <p:nvCxnSpPr>
          <p:cNvPr id="124" name="Straight Connector 157"/>
          <p:cNvCxnSpPr/>
          <p:nvPr/>
        </p:nvCxnSpPr>
        <p:spPr>
          <a:xfrm>
            <a:off x="6478552" y="3510256"/>
            <a:ext cx="4198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25" name="Rectangle 122"/>
          <p:cNvSpPr/>
          <p:nvPr/>
        </p:nvSpPr>
        <p:spPr>
          <a:xfrm>
            <a:off x="6573811" y="3332627"/>
            <a:ext cx="85800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cxnSp>
        <p:nvCxnSpPr>
          <p:cNvPr id="126" name="Straight Connector 157"/>
          <p:cNvCxnSpPr/>
          <p:nvPr/>
        </p:nvCxnSpPr>
        <p:spPr>
          <a:xfrm>
            <a:off x="1527410" y="3604014"/>
            <a:ext cx="4198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23" name="Rectangle 116"/>
          <p:cNvSpPr/>
          <p:nvPr/>
        </p:nvSpPr>
        <p:spPr>
          <a:xfrm>
            <a:off x="1584316" y="3481138"/>
            <a:ext cx="856946"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Adviser</a:t>
            </a:r>
          </a:p>
        </p:txBody>
      </p:sp>
      <p:sp>
        <p:nvSpPr>
          <p:cNvPr id="185" name="Rectangle 122"/>
          <p:cNvSpPr/>
          <p:nvPr/>
        </p:nvSpPr>
        <p:spPr>
          <a:xfrm>
            <a:off x="2698006" y="4352268"/>
            <a:ext cx="913519"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Manager</a:t>
            </a:r>
          </a:p>
        </p:txBody>
      </p:sp>
      <p:sp>
        <p:nvSpPr>
          <p:cNvPr id="264" name="Rectangle 122"/>
          <p:cNvSpPr/>
          <p:nvPr/>
        </p:nvSpPr>
        <p:spPr>
          <a:xfrm>
            <a:off x="6573811" y="4080243"/>
            <a:ext cx="85800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PIIDDTF Officer</a:t>
            </a:r>
          </a:p>
        </p:txBody>
      </p:sp>
    </p:spTree>
    <p:extLst>
      <p:ext uri="{BB962C8B-B14F-4D97-AF65-F5344CB8AC3E}">
        <p14:creationId xmlns:p14="http://schemas.microsoft.com/office/powerpoint/2010/main" val="10915441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Object 21" hidden="1"/>
          <p:cNvGraphicFramePr>
            <a:graphicFrameLocks noChangeAspect="1"/>
          </p:cNvGraphicFramePr>
          <p:nvPr>
            <p:custDataLst>
              <p:tags r:id="rId2"/>
            </p:custDataLst>
            <p:extLst>
              <p:ext uri="{D42A27DB-BD31-4B8C-83A1-F6EECF244321}">
                <p14:modId xmlns:p14="http://schemas.microsoft.com/office/powerpoint/2010/main" val="494550836"/>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13327"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9" y="1590"/>
                        <a:ext cx="1587" cy="1587"/>
                      </a:xfrm>
                      <a:prstGeom prst="rect">
                        <a:avLst/>
                      </a:prstGeom>
                    </p:spPr>
                  </p:pic>
                </p:oleObj>
              </mc:Fallback>
            </mc:AlternateContent>
          </a:graphicData>
        </a:graphic>
      </p:graphicFrame>
      <p:cxnSp>
        <p:nvCxnSpPr>
          <p:cNvPr id="284" name="Elbow Connector 61"/>
          <p:cNvCxnSpPr>
            <a:endCxn id="282" idx="1"/>
          </p:cNvCxnSpPr>
          <p:nvPr/>
        </p:nvCxnSpPr>
        <p:spPr>
          <a:xfrm rot="16200000" flipH="1">
            <a:off x="6348010" y="6099840"/>
            <a:ext cx="619173" cy="87850"/>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AU" dirty="0"/>
              <a:t>Cancer, Specialty Programs, Medical Research and International </a:t>
            </a:r>
            <a:r>
              <a:rPr lang="en-AU" dirty="0" smtClean="0"/>
              <a:t>Health</a:t>
            </a:r>
            <a:endParaRPr lang="en-AU" dirty="0"/>
          </a:p>
        </p:txBody>
      </p:sp>
      <p:sp>
        <p:nvSpPr>
          <p:cNvPr id="14" name="Slide Number Placeholder 13"/>
          <p:cNvSpPr>
            <a:spLocks noGrp="1"/>
          </p:cNvSpPr>
          <p:nvPr>
            <p:ph type="sldNum" sz="quarter" idx="12"/>
          </p:nvPr>
        </p:nvSpPr>
        <p:spPr>
          <a:xfrm>
            <a:off x="8489749" y="6540267"/>
            <a:ext cx="539750" cy="374650"/>
          </a:xfrm>
        </p:spPr>
        <p:txBody>
          <a:bodyPr/>
          <a:lstStyle/>
          <a:p>
            <a:fld id="{E352B1FB-AE05-4976-BFC5-338198F3B15B}" type="slidenum">
              <a:rPr lang="en-AU" altLang="en-US" sz="1000" smtClean="0"/>
              <a:pPr/>
              <a:t>11</a:t>
            </a:fld>
            <a:endParaRPr lang="en-AU" altLang="en-US" dirty="0"/>
          </a:p>
        </p:txBody>
      </p:sp>
      <p:sp>
        <p:nvSpPr>
          <p:cNvPr id="69" name="Rectangle 68"/>
          <p:cNvSpPr/>
          <p:nvPr/>
        </p:nvSpPr>
        <p:spPr>
          <a:xfrm>
            <a:off x="4668079" y="69820"/>
            <a:ext cx="3233879" cy="400110"/>
          </a:xfrm>
          <a:prstGeom prst="rect">
            <a:avLst/>
          </a:prstGeom>
        </p:spPr>
        <p:txBody>
          <a:bodyPr wrap="square">
            <a:spAutoFit/>
          </a:bodyPr>
          <a:lstStyle/>
          <a:p>
            <a:pPr algn="r"/>
            <a:endParaRPr lang="en-US" altLang="en-US" sz="1000" dirty="0">
              <a:solidFill>
                <a:schemeClr val="bg1"/>
              </a:solidFill>
              <a:cs typeface="Arial" charset="0"/>
            </a:endParaRPr>
          </a:p>
          <a:p>
            <a:pPr algn="r"/>
            <a:endParaRPr lang="en-US" altLang="en-US" sz="1000" dirty="0">
              <a:solidFill>
                <a:schemeClr val="bg1"/>
              </a:solidFill>
              <a:cs typeface="Arial" charset="0"/>
            </a:endParaRPr>
          </a:p>
        </p:txBody>
      </p:sp>
      <p:cxnSp>
        <p:nvCxnSpPr>
          <p:cNvPr id="124" name="Straight Connector 205"/>
          <p:cNvCxnSpPr/>
          <p:nvPr/>
        </p:nvCxnSpPr>
        <p:spPr>
          <a:xfrm flipV="1">
            <a:off x="7878492" y="5850732"/>
            <a:ext cx="0" cy="28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9" name="Straight Connector 205"/>
          <p:cNvCxnSpPr/>
          <p:nvPr/>
        </p:nvCxnSpPr>
        <p:spPr>
          <a:xfrm flipV="1">
            <a:off x="8694768" y="5861544"/>
            <a:ext cx="0" cy="28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4" name="Straight Connector 205"/>
          <p:cNvCxnSpPr/>
          <p:nvPr/>
        </p:nvCxnSpPr>
        <p:spPr>
          <a:xfrm flipV="1">
            <a:off x="7870670" y="4909343"/>
            <a:ext cx="0" cy="720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H="1">
            <a:off x="7581412" y="5188677"/>
            <a:ext cx="53067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0" name="Straight Connector 205"/>
          <p:cNvCxnSpPr/>
          <p:nvPr/>
        </p:nvCxnSpPr>
        <p:spPr>
          <a:xfrm>
            <a:off x="7709267" y="3806412"/>
            <a:ext cx="390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1" name="Straight Connector 205"/>
          <p:cNvCxnSpPr/>
          <p:nvPr/>
        </p:nvCxnSpPr>
        <p:spPr>
          <a:xfrm>
            <a:off x="4636533" y="2268548"/>
            <a:ext cx="390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2" name="Straight Connector 205"/>
          <p:cNvCxnSpPr/>
          <p:nvPr/>
        </p:nvCxnSpPr>
        <p:spPr>
          <a:xfrm flipH="1">
            <a:off x="2684126" y="4732443"/>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3" name="Straight Connector 205"/>
          <p:cNvCxnSpPr/>
          <p:nvPr/>
        </p:nvCxnSpPr>
        <p:spPr>
          <a:xfrm flipH="1">
            <a:off x="2684126" y="5085168"/>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4" name="Straight Connector 205"/>
          <p:cNvCxnSpPr/>
          <p:nvPr/>
        </p:nvCxnSpPr>
        <p:spPr>
          <a:xfrm flipH="1">
            <a:off x="1831839" y="3695551"/>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85" name="Rectangle 122"/>
          <p:cNvSpPr/>
          <p:nvPr/>
        </p:nvSpPr>
        <p:spPr>
          <a:xfrm>
            <a:off x="2040500" y="3546031"/>
            <a:ext cx="913519"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Project Support Officer</a:t>
            </a:r>
          </a:p>
        </p:txBody>
      </p:sp>
      <p:cxnSp>
        <p:nvCxnSpPr>
          <p:cNvPr id="186" name="Elbow Connector 61"/>
          <p:cNvCxnSpPr>
            <a:endCxn id="271" idx="1"/>
          </p:cNvCxnSpPr>
          <p:nvPr/>
        </p:nvCxnSpPr>
        <p:spPr>
          <a:xfrm rot="16200000" flipH="1">
            <a:off x="-593590" y="4896753"/>
            <a:ext cx="1704274" cy="112717"/>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7" name="Elbow Connector 61"/>
          <p:cNvCxnSpPr>
            <a:endCxn id="191" idx="1"/>
          </p:cNvCxnSpPr>
          <p:nvPr/>
        </p:nvCxnSpPr>
        <p:spPr>
          <a:xfrm rot="16200000" flipH="1">
            <a:off x="741769" y="4982117"/>
            <a:ext cx="1524816" cy="121446"/>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8" name="Straight Connector 205"/>
          <p:cNvCxnSpPr/>
          <p:nvPr/>
        </p:nvCxnSpPr>
        <p:spPr>
          <a:xfrm flipH="1">
            <a:off x="1443456" y="4732443"/>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9" name="Straight Connector 205"/>
          <p:cNvCxnSpPr/>
          <p:nvPr/>
        </p:nvCxnSpPr>
        <p:spPr>
          <a:xfrm flipH="1">
            <a:off x="1443456" y="5085168"/>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0" name="Rectangle 122"/>
          <p:cNvSpPr/>
          <p:nvPr/>
        </p:nvSpPr>
        <p:spPr>
          <a:xfrm>
            <a:off x="1564901" y="4588443"/>
            <a:ext cx="932358"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sp>
        <p:nvSpPr>
          <p:cNvPr id="191" name="Rectangle 122"/>
          <p:cNvSpPr/>
          <p:nvPr/>
        </p:nvSpPr>
        <p:spPr>
          <a:xfrm>
            <a:off x="1564901" y="5661248"/>
            <a:ext cx="932358"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Graduate</a:t>
            </a:r>
          </a:p>
        </p:txBody>
      </p:sp>
      <p:sp>
        <p:nvSpPr>
          <p:cNvPr id="192" name="Rectangle 122"/>
          <p:cNvSpPr/>
          <p:nvPr/>
        </p:nvSpPr>
        <p:spPr>
          <a:xfrm>
            <a:off x="2803783" y="4588443"/>
            <a:ext cx="1023675"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Program Manager, Integrated Cancer Services</a:t>
            </a:r>
          </a:p>
        </p:txBody>
      </p:sp>
      <p:sp>
        <p:nvSpPr>
          <p:cNvPr id="193" name="Rectangle 122"/>
          <p:cNvSpPr/>
          <p:nvPr/>
        </p:nvSpPr>
        <p:spPr>
          <a:xfrm>
            <a:off x="2803783" y="4941168"/>
            <a:ext cx="1023675"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cxnSp>
        <p:nvCxnSpPr>
          <p:cNvPr id="194" name="Straight Connector 205"/>
          <p:cNvCxnSpPr/>
          <p:nvPr/>
        </p:nvCxnSpPr>
        <p:spPr>
          <a:xfrm flipH="1">
            <a:off x="202190" y="4732443"/>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5" name="Straight Connector 205"/>
          <p:cNvCxnSpPr/>
          <p:nvPr/>
        </p:nvCxnSpPr>
        <p:spPr>
          <a:xfrm flipV="1">
            <a:off x="632534" y="3935131"/>
            <a:ext cx="0" cy="1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6" name="Straight Connector 205"/>
          <p:cNvCxnSpPr>
            <a:stCxn id="274" idx="0"/>
            <a:endCxn id="265" idx="2"/>
          </p:cNvCxnSpPr>
          <p:nvPr/>
        </p:nvCxnSpPr>
        <p:spPr>
          <a:xfrm flipH="1" flipV="1">
            <a:off x="1826321" y="3485073"/>
            <a:ext cx="1" cy="56525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7" name="Straight Connector 205"/>
          <p:cNvCxnSpPr/>
          <p:nvPr/>
        </p:nvCxnSpPr>
        <p:spPr>
          <a:xfrm flipV="1">
            <a:off x="3079868" y="3933914"/>
            <a:ext cx="0" cy="1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8" name="Straight Connector 205"/>
          <p:cNvCxnSpPr/>
          <p:nvPr/>
        </p:nvCxnSpPr>
        <p:spPr>
          <a:xfrm>
            <a:off x="631262" y="3932393"/>
            <a:ext cx="2457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9" name="Elbow Connector 61"/>
          <p:cNvCxnSpPr>
            <a:endCxn id="275" idx="1"/>
          </p:cNvCxnSpPr>
          <p:nvPr/>
        </p:nvCxnSpPr>
        <p:spPr>
          <a:xfrm rot="16200000" flipH="1">
            <a:off x="3406838" y="3636809"/>
            <a:ext cx="827501" cy="90272"/>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0" name="Straight Connector 205"/>
          <p:cNvCxnSpPr/>
          <p:nvPr/>
        </p:nvCxnSpPr>
        <p:spPr>
          <a:xfrm flipV="1">
            <a:off x="4157298" y="2967655"/>
            <a:ext cx="0" cy="1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1" name="Elbow Connector 61"/>
          <p:cNvCxnSpPr>
            <a:endCxn id="204" idx="1"/>
          </p:cNvCxnSpPr>
          <p:nvPr/>
        </p:nvCxnSpPr>
        <p:spPr>
          <a:xfrm rot="16200000" flipH="1">
            <a:off x="4995194" y="3720966"/>
            <a:ext cx="659188" cy="90272"/>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2" name="Straight Connector 205"/>
          <p:cNvCxnSpPr/>
          <p:nvPr/>
        </p:nvCxnSpPr>
        <p:spPr>
          <a:xfrm flipH="1">
            <a:off x="5279652" y="3710261"/>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3" name="Rectangle 122"/>
          <p:cNvSpPr/>
          <p:nvPr/>
        </p:nvSpPr>
        <p:spPr>
          <a:xfrm>
            <a:off x="5369925" y="3548261"/>
            <a:ext cx="858000" cy="324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Principal Policy Officer</a:t>
            </a:r>
          </a:p>
        </p:txBody>
      </p:sp>
      <p:sp>
        <p:nvSpPr>
          <p:cNvPr id="204" name="Rectangle 122"/>
          <p:cNvSpPr/>
          <p:nvPr/>
        </p:nvSpPr>
        <p:spPr>
          <a:xfrm>
            <a:off x="5369924" y="3933695"/>
            <a:ext cx="858000" cy="324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Policy Officer</a:t>
            </a:r>
          </a:p>
        </p:txBody>
      </p:sp>
      <p:cxnSp>
        <p:nvCxnSpPr>
          <p:cNvPr id="205" name="Straight Connector 205"/>
          <p:cNvCxnSpPr/>
          <p:nvPr/>
        </p:nvCxnSpPr>
        <p:spPr>
          <a:xfrm flipV="1">
            <a:off x="5723597" y="2967655"/>
            <a:ext cx="0" cy="1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a:xfrm flipV="1">
            <a:off x="1817979" y="2965379"/>
            <a:ext cx="0" cy="1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7" name="Rectangle 122"/>
          <p:cNvSpPr/>
          <p:nvPr/>
        </p:nvSpPr>
        <p:spPr>
          <a:xfrm>
            <a:off x="3606342" y="2124548"/>
            <a:ext cx="1131161"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Executive Assistant</a:t>
            </a:r>
          </a:p>
        </p:txBody>
      </p:sp>
      <p:cxnSp>
        <p:nvCxnSpPr>
          <p:cNvPr id="209" name="Straight Connector 205"/>
          <p:cNvCxnSpPr/>
          <p:nvPr/>
        </p:nvCxnSpPr>
        <p:spPr>
          <a:xfrm flipV="1">
            <a:off x="5031418" y="2010511"/>
            <a:ext cx="2754" cy="93962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10" name="Rectangle 122"/>
          <p:cNvSpPr/>
          <p:nvPr/>
        </p:nvSpPr>
        <p:spPr>
          <a:xfrm>
            <a:off x="314906" y="4588443"/>
            <a:ext cx="858000" cy="288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smtClean="0">
                <a:solidFill>
                  <a:schemeClr val="tx1"/>
                </a:solidFill>
              </a:rPr>
              <a:t>Radiotherapy Advisor</a:t>
            </a:r>
          </a:p>
        </p:txBody>
      </p:sp>
      <p:cxnSp>
        <p:nvCxnSpPr>
          <p:cNvPr id="211" name="Elbow Connector 61"/>
          <p:cNvCxnSpPr>
            <a:endCxn id="255" idx="1"/>
          </p:cNvCxnSpPr>
          <p:nvPr/>
        </p:nvCxnSpPr>
        <p:spPr>
          <a:xfrm rot="16200000" flipH="1">
            <a:off x="1883538" y="4885004"/>
            <a:ext cx="1720838" cy="119651"/>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12" name="Rectangle 122"/>
          <p:cNvSpPr/>
          <p:nvPr/>
        </p:nvSpPr>
        <p:spPr>
          <a:xfrm>
            <a:off x="110215" y="4050328"/>
            <a:ext cx="1040245" cy="447868"/>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Manager, Cancer Services &amp; Information</a:t>
            </a:r>
          </a:p>
        </p:txBody>
      </p:sp>
      <p:cxnSp>
        <p:nvCxnSpPr>
          <p:cNvPr id="213" name="Straight Connector 212"/>
          <p:cNvCxnSpPr/>
          <p:nvPr/>
        </p:nvCxnSpPr>
        <p:spPr>
          <a:xfrm flipH="1">
            <a:off x="5036990" y="2368170"/>
            <a:ext cx="390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14" name="Rectangle 213"/>
          <p:cNvSpPr/>
          <p:nvPr/>
        </p:nvSpPr>
        <p:spPr>
          <a:xfrm>
            <a:off x="5242909" y="2200473"/>
            <a:ext cx="985018" cy="324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t>Senior Medical Adviser</a:t>
            </a:r>
          </a:p>
        </p:txBody>
      </p:sp>
      <p:sp>
        <p:nvSpPr>
          <p:cNvPr id="215" name="Rectangle 122"/>
          <p:cNvSpPr/>
          <p:nvPr/>
        </p:nvSpPr>
        <p:spPr>
          <a:xfrm>
            <a:off x="2566097" y="4050326"/>
            <a:ext cx="1040245" cy="447868"/>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Manager, Cancer </a:t>
            </a:r>
            <a:r>
              <a:rPr lang="en-AU" sz="600" dirty="0" smtClean="0">
                <a:solidFill>
                  <a:schemeClr val="tx1"/>
                </a:solidFill>
              </a:rPr>
              <a:t>Reform</a:t>
            </a:r>
          </a:p>
        </p:txBody>
      </p:sp>
      <p:sp>
        <p:nvSpPr>
          <p:cNvPr id="216" name="Rectangle 122"/>
          <p:cNvSpPr/>
          <p:nvPr/>
        </p:nvSpPr>
        <p:spPr>
          <a:xfrm>
            <a:off x="6704952" y="3674883"/>
            <a:ext cx="1131599"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Project Officer</a:t>
            </a:r>
          </a:p>
        </p:txBody>
      </p:sp>
      <p:sp>
        <p:nvSpPr>
          <p:cNvPr id="218" name="Rectangle 122"/>
          <p:cNvSpPr/>
          <p:nvPr/>
        </p:nvSpPr>
        <p:spPr>
          <a:xfrm>
            <a:off x="7986330" y="5048679"/>
            <a:ext cx="619204" cy="288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smtClean="0">
                <a:solidFill>
                  <a:schemeClr val="tx1"/>
                </a:solidFill>
              </a:rPr>
              <a:t>Principal Policy Officer</a:t>
            </a:r>
          </a:p>
        </p:txBody>
      </p:sp>
      <p:cxnSp>
        <p:nvCxnSpPr>
          <p:cNvPr id="219" name="Straight Connector 205"/>
          <p:cNvCxnSpPr/>
          <p:nvPr/>
        </p:nvCxnSpPr>
        <p:spPr>
          <a:xfrm flipV="1">
            <a:off x="8119745" y="2960941"/>
            <a:ext cx="0" cy="1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20" name="Rectangle 122"/>
          <p:cNvSpPr/>
          <p:nvPr/>
        </p:nvSpPr>
        <p:spPr>
          <a:xfrm>
            <a:off x="7094221" y="5048679"/>
            <a:ext cx="661578"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Project Officer</a:t>
            </a:r>
          </a:p>
        </p:txBody>
      </p:sp>
      <p:sp>
        <p:nvSpPr>
          <p:cNvPr id="221" name="Rectangle 122"/>
          <p:cNvSpPr/>
          <p:nvPr/>
        </p:nvSpPr>
        <p:spPr>
          <a:xfrm>
            <a:off x="7486731" y="5580534"/>
            <a:ext cx="783522"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Manager, Health Industry Partnerships</a:t>
            </a:r>
          </a:p>
        </p:txBody>
      </p:sp>
      <p:sp>
        <p:nvSpPr>
          <p:cNvPr id="222" name="Rectangle 122"/>
          <p:cNvSpPr/>
          <p:nvPr/>
        </p:nvSpPr>
        <p:spPr>
          <a:xfrm>
            <a:off x="7488498" y="5949312"/>
            <a:ext cx="77999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sp>
        <p:nvSpPr>
          <p:cNvPr id="223" name="Rectangle 122"/>
          <p:cNvSpPr/>
          <p:nvPr/>
        </p:nvSpPr>
        <p:spPr>
          <a:xfrm>
            <a:off x="8347188" y="5949312"/>
            <a:ext cx="69516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Project Officer</a:t>
            </a:r>
          </a:p>
        </p:txBody>
      </p:sp>
      <p:sp>
        <p:nvSpPr>
          <p:cNvPr id="224" name="Rectangle 122"/>
          <p:cNvSpPr/>
          <p:nvPr/>
        </p:nvSpPr>
        <p:spPr>
          <a:xfrm>
            <a:off x="8347189" y="5580534"/>
            <a:ext cx="695161"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Manager, China Engagement</a:t>
            </a:r>
          </a:p>
        </p:txBody>
      </p:sp>
      <p:sp>
        <p:nvSpPr>
          <p:cNvPr id="225" name="Rectangle 122"/>
          <p:cNvSpPr/>
          <p:nvPr/>
        </p:nvSpPr>
        <p:spPr>
          <a:xfrm>
            <a:off x="5597113" y="6375947"/>
            <a:ext cx="903842"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Graduate</a:t>
            </a:r>
          </a:p>
        </p:txBody>
      </p:sp>
      <p:cxnSp>
        <p:nvCxnSpPr>
          <p:cNvPr id="227" name="Straight Connector 205"/>
          <p:cNvCxnSpPr/>
          <p:nvPr/>
        </p:nvCxnSpPr>
        <p:spPr>
          <a:xfrm>
            <a:off x="4734287" y="4398199"/>
            <a:ext cx="336593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8" name="Elbow Connector 61"/>
          <p:cNvCxnSpPr>
            <a:endCxn id="280" idx="1"/>
          </p:cNvCxnSpPr>
          <p:nvPr/>
        </p:nvCxnSpPr>
        <p:spPr>
          <a:xfrm rot="16200000" flipH="1">
            <a:off x="3493972" y="5573999"/>
            <a:ext cx="1778947" cy="141366"/>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9" name="Straight Connector 205"/>
          <p:cNvCxnSpPr/>
          <p:nvPr/>
        </p:nvCxnSpPr>
        <p:spPr>
          <a:xfrm flipH="1">
            <a:off x="4312763" y="5834179"/>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0" name="Straight Connector 205"/>
          <p:cNvCxnSpPr/>
          <p:nvPr/>
        </p:nvCxnSpPr>
        <p:spPr>
          <a:xfrm flipH="1">
            <a:off x="4312763" y="5491755"/>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1" name="Straight Connector 205"/>
          <p:cNvCxnSpPr/>
          <p:nvPr/>
        </p:nvCxnSpPr>
        <p:spPr>
          <a:xfrm flipH="1">
            <a:off x="4312763" y="5129990"/>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2" name="Rectangle 122"/>
          <p:cNvSpPr/>
          <p:nvPr/>
        </p:nvSpPr>
        <p:spPr>
          <a:xfrm>
            <a:off x="4454129" y="4985990"/>
            <a:ext cx="825525"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Project Officer</a:t>
            </a:r>
          </a:p>
        </p:txBody>
      </p:sp>
      <p:sp>
        <p:nvSpPr>
          <p:cNvPr id="233" name="Rectangle 122"/>
          <p:cNvSpPr/>
          <p:nvPr/>
        </p:nvSpPr>
        <p:spPr>
          <a:xfrm>
            <a:off x="4454129" y="5347755"/>
            <a:ext cx="825525"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Project Officer</a:t>
            </a:r>
          </a:p>
        </p:txBody>
      </p:sp>
      <p:sp>
        <p:nvSpPr>
          <p:cNvPr id="234" name="Rectangle 122"/>
          <p:cNvSpPr/>
          <p:nvPr/>
        </p:nvSpPr>
        <p:spPr>
          <a:xfrm>
            <a:off x="4454129" y="5690179"/>
            <a:ext cx="825525"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Project Officer</a:t>
            </a:r>
          </a:p>
        </p:txBody>
      </p:sp>
      <p:cxnSp>
        <p:nvCxnSpPr>
          <p:cNvPr id="235" name="Elbow Connector 61"/>
          <p:cNvCxnSpPr>
            <a:endCxn id="225" idx="1"/>
          </p:cNvCxnSpPr>
          <p:nvPr/>
        </p:nvCxnSpPr>
        <p:spPr>
          <a:xfrm rot="16200000" flipH="1">
            <a:off x="4665852" y="5588689"/>
            <a:ext cx="1721158" cy="141363"/>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6" name="Straight Connector 205"/>
          <p:cNvCxnSpPr/>
          <p:nvPr/>
        </p:nvCxnSpPr>
        <p:spPr>
          <a:xfrm flipH="1">
            <a:off x="5463582" y="6165353"/>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7" name="Straight Connector 205"/>
          <p:cNvCxnSpPr/>
          <p:nvPr/>
        </p:nvCxnSpPr>
        <p:spPr>
          <a:xfrm flipH="1">
            <a:off x="5463582" y="5789291"/>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8" name="Straight Connector 205"/>
          <p:cNvCxnSpPr/>
          <p:nvPr/>
        </p:nvCxnSpPr>
        <p:spPr>
          <a:xfrm flipH="1">
            <a:off x="5463582" y="5456163"/>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9" name="Straight Connector 205"/>
          <p:cNvCxnSpPr/>
          <p:nvPr/>
        </p:nvCxnSpPr>
        <p:spPr>
          <a:xfrm flipH="1">
            <a:off x="5463582" y="5104956"/>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0" name="Rectangle 122"/>
          <p:cNvSpPr/>
          <p:nvPr/>
        </p:nvSpPr>
        <p:spPr>
          <a:xfrm>
            <a:off x="5597113" y="4957568"/>
            <a:ext cx="903842"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Principal Policy Officer</a:t>
            </a:r>
          </a:p>
        </p:txBody>
      </p:sp>
      <p:sp>
        <p:nvSpPr>
          <p:cNvPr id="241" name="Rectangle 122"/>
          <p:cNvSpPr/>
          <p:nvPr/>
        </p:nvSpPr>
        <p:spPr>
          <a:xfrm>
            <a:off x="5597113" y="5312163"/>
            <a:ext cx="903842"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sp>
        <p:nvSpPr>
          <p:cNvPr id="242" name="Rectangle 122"/>
          <p:cNvSpPr/>
          <p:nvPr/>
        </p:nvSpPr>
        <p:spPr>
          <a:xfrm>
            <a:off x="5597113" y="5666758"/>
            <a:ext cx="903842" cy="288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smtClean="0">
                <a:solidFill>
                  <a:schemeClr val="tx1"/>
                </a:solidFill>
              </a:rPr>
              <a:t>Advisor</a:t>
            </a:r>
          </a:p>
        </p:txBody>
      </p:sp>
      <p:sp>
        <p:nvSpPr>
          <p:cNvPr id="243" name="Rectangle 122"/>
          <p:cNvSpPr/>
          <p:nvPr/>
        </p:nvSpPr>
        <p:spPr>
          <a:xfrm>
            <a:off x="5597113" y="6021353"/>
            <a:ext cx="903842"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Project Officer</a:t>
            </a:r>
          </a:p>
        </p:txBody>
      </p:sp>
      <p:sp>
        <p:nvSpPr>
          <p:cNvPr id="245" name="Rectangle 122"/>
          <p:cNvSpPr/>
          <p:nvPr/>
        </p:nvSpPr>
        <p:spPr>
          <a:xfrm>
            <a:off x="6576061" y="5580534"/>
            <a:ext cx="812341"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Manager, Strategic Planning &amp; Engagement</a:t>
            </a:r>
          </a:p>
        </p:txBody>
      </p:sp>
      <p:cxnSp>
        <p:nvCxnSpPr>
          <p:cNvPr id="247" name="Straight Connector 205"/>
          <p:cNvCxnSpPr/>
          <p:nvPr/>
        </p:nvCxnSpPr>
        <p:spPr>
          <a:xfrm flipV="1">
            <a:off x="4734286" y="4398199"/>
            <a:ext cx="0" cy="1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8" name="Straight Connector 205"/>
          <p:cNvCxnSpPr/>
          <p:nvPr/>
        </p:nvCxnSpPr>
        <p:spPr>
          <a:xfrm flipV="1">
            <a:off x="5975718" y="4399719"/>
            <a:ext cx="0" cy="1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9" name="Straight Connector 205"/>
          <p:cNvCxnSpPr/>
          <p:nvPr/>
        </p:nvCxnSpPr>
        <p:spPr>
          <a:xfrm flipV="1">
            <a:off x="8100219" y="3441794"/>
            <a:ext cx="0" cy="957927"/>
          </a:xfrm>
          <a:prstGeom prst="line">
            <a:avLst/>
          </a:prstGeom>
          <a:ln>
            <a:solidFill>
              <a:schemeClr val="accent1"/>
            </a:solidFill>
          </a:ln>
        </p:spPr>
        <p:style>
          <a:lnRef idx="1">
            <a:schemeClr val="accent2"/>
          </a:lnRef>
          <a:fillRef idx="0">
            <a:schemeClr val="accent2"/>
          </a:fillRef>
          <a:effectRef idx="0">
            <a:schemeClr val="accent2"/>
          </a:effectRef>
          <a:fontRef idx="minor">
            <a:schemeClr val="tx1"/>
          </a:fontRef>
        </p:style>
      </p:cxnSp>
      <p:cxnSp>
        <p:nvCxnSpPr>
          <p:cNvPr id="250" name="Straight Connector 205"/>
          <p:cNvCxnSpPr/>
          <p:nvPr/>
        </p:nvCxnSpPr>
        <p:spPr>
          <a:xfrm flipV="1">
            <a:off x="8100219" y="3441057"/>
            <a:ext cx="0" cy="95714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1" name="Straight Connector 205"/>
          <p:cNvCxnSpPr/>
          <p:nvPr/>
        </p:nvCxnSpPr>
        <p:spPr>
          <a:xfrm flipV="1">
            <a:off x="8694768" y="5458587"/>
            <a:ext cx="0" cy="1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2" name="Straight Connector 205"/>
          <p:cNvCxnSpPr/>
          <p:nvPr/>
        </p:nvCxnSpPr>
        <p:spPr>
          <a:xfrm>
            <a:off x="7010068" y="5454910"/>
            <a:ext cx="1684700" cy="367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3" name="Straight Connector 205"/>
          <p:cNvCxnSpPr/>
          <p:nvPr/>
        </p:nvCxnSpPr>
        <p:spPr>
          <a:xfrm flipV="1">
            <a:off x="7010068" y="5458818"/>
            <a:ext cx="0" cy="1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54" name="Rectangle 116"/>
          <p:cNvSpPr/>
          <p:nvPr/>
        </p:nvSpPr>
        <p:spPr>
          <a:xfrm>
            <a:off x="4018931" y="1484786"/>
            <a:ext cx="2030484" cy="540967"/>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a:solidFill>
                  <a:schemeClr val="tx1"/>
                </a:solidFill>
              </a:rPr>
              <a:t>Director, Cancer, Specialty Programs, Medical Research and International </a:t>
            </a:r>
            <a:r>
              <a:rPr lang="en-AU" sz="700" dirty="0" smtClean="0">
                <a:solidFill>
                  <a:schemeClr val="tx1"/>
                </a:solidFill>
              </a:rPr>
              <a:t>Health</a:t>
            </a:r>
            <a:br>
              <a:rPr lang="en-AU" sz="700" dirty="0" smtClean="0">
                <a:solidFill>
                  <a:schemeClr val="tx1"/>
                </a:solidFill>
              </a:rPr>
            </a:br>
            <a:r>
              <a:rPr lang="en-AU" sz="700" dirty="0" smtClean="0">
                <a:solidFill>
                  <a:schemeClr val="tx1"/>
                </a:solidFill>
              </a:rPr>
              <a:t>ANNA BURGESS</a:t>
            </a:r>
            <a:endParaRPr lang="en-AU" sz="700" dirty="0">
              <a:solidFill>
                <a:schemeClr val="tx1"/>
              </a:solidFill>
            </a:endParaRPr>
          </a:p>
        </p:txBody>
      </p:sp>
      <p:sp>
        <p:nvSpPr>
          <p:cNvPr id="255" name="Rectangle 122"/>
          <p:cNvSpPr/>
          <p:nvPr/>
        </p:nvSpPr>
        <p:spPr>
          <a:xfrm>
            <a:off x="2803783" y="5661248"/>
            <a:ext cx="1023675" cy="288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smtClean="0">
                <a:solidFill>
                  <a:schemeClr val="tx1"/>
                </a:solidFill>
              </a:rPr>
              <a:t>Project Officer</a:t>
            </a:r>
          </a:p>
        </p:txBody>
      </p:sp>
      <p:cxnSp>
        <p:nvCxnSpPr>
          <p:cNvPr id="256" name="Straight Connector 205"/>
          <p:cNvCxnSpPr/>
          <p:nvPr/>
        </p:nvCxnSpPr>
        <p:spPr>
          <a:xfrm flipH="1">
            <a:off x="2684129" y="5445208"/>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57" name="Rectangle 122"/>
          <p:cNvSpPr/>
          <p:nvPr/>
        </p:nvSpPr>
        <p:spPr>
          <a:xfrm>
            <a:off x="2803783" y="5301208"/>
            <a:ext cx="1023675" cy="288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smtClean="0">
                <a:solidFill>
                  <a:schemeClr val="tx1"/>
                </a:solidFill>
              </a:rPr>
              <a:t>Senior Project Officer</a:t>
            </a:r>
          </a:p>
        </p:txBody>
      </p:sp>
      <p:cxnSp>
        <p:nvCxnSpPr>
          <p:cNvPr id="258" name="Straight Connector 205"/>
          <p:cNvCxnSpPr/>
          <p:nvPr/>
        </p:nvCxnSpPr>
        <p:spPr>
          <a:xfrm>
            <a:off x="4629898" y="2628359"/>
            <a:ext cx="390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59" name="Rectangle 258"/>
          <p:cNvSpPr/>
          <p:nvPr/>
        </p:nvSpPr>
        <p:spPr>
          <a:xfrm>
            <a:off x="3606342" y="2485453"/>
            <a:ext cx="1131161"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t>Branch Coordinator</a:t>
            </a:r>
          </a:p>
        </p:txBody>
      </p:sp>
      <p:cxnSp>
        <p:nvCxnSpPr>
          <p:cNvPr id="260" name="Straight Connector 205"/>
          <p:cNvCxnSpPr/>
          <p:nvPr/>
        </p:nvCxnSpPr>
        <p:spPr>
          <a:xfrm flipH="1">
            <a:off x="202190" y="5085168"/>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61" name="Rectangle 122"/>
          <p:cNvSpPr/>
          <p:nvPr/>
        </p:nvSpPr>
        <p:spPr>
          <a:xfrm>
            <a:off x="314906" y="4941168"/>
            <a:ext cx="85800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sp>
        <p:nvSpPr>
          <p:cNvPr id="262" name="Rectangle 122"/>
          <p:cNvSpPr/>
          <p:nvPr/>
        </p:nvSpPr>
        <p:spPr>
          <a:xfrm>
            <a:off x="1564901" y="4941168"/>
            <a:ext cx="932358" cy="288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smtClean="0">
                <a:solidFill>
                  <a:schemeClr val="tx1"/>
                </a:solidFill>
              </a:rPr>
              <a:t>Senior Project Officer</a:t>
            </a:r>
          </a:p>
        </p:txBody>
      </p:sp>
      <p:cxnSp>
        <p:nvCxnSpPr>
          <p:cNvPr id="263" name="Straight Connector 205"/>
          <p:cNvCxnSpPr/>
          <p:nvPr/>
        </p:nvCxnSpPr>
        <p:spPr>
          <a:xfrm flipH="1">
            <a:off x="1443455" y="5445208"/>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64" name="Rectangle 122"/>
          <p:cNvSpPr/>
          <p:nvPr/>
        </p:nvSpPr>
        <p:spPr>
          <a:xfrm>
            <a:off x="1564901" y="5301208"/>
            <a:ext cx="932358"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Project Officer</a:t>
            </a:r>
          </a:p>
        </p:txBody>
      </p:sp>
      <p:sp>
        <p:nvSpPr>
          <p:cNvPr id="265" name="Rectangle 116"/>
          <p:cNvSpPr/>
          <p:nvPr/>
        </p:nvSpPr>
        <p:spPr>
          <a:xfrm>
            <a:off x="1143820" y="3051313"/>
            <a:ext cx="1365000" cy="433758"/>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Assistant Director, Cancer Strategy &amp; Development</a:t>
            </a:r>
          </a:p>
          <a:p>
            <a:pPr algn="ctr"/>
            <a:r>
              <a:rPr lang="en-AU" sz="600" dirty="0" smtClean="0">
                <a:solidFill>
                  <a:schemeClr val="tx1"/>
                </a:solidFill>
              </a:rPr>
              <a:t>KATHRYN WHITFIELD</a:t>
            </a:r>
            <a:endParaRPr lang="en-AU" sz="600" dirty="0">
              <a:solidFill>
                <a:schemeClr val="tx1"/>
              </a:solidFill>
            </a:endParaRPr>
          </a:p>
        </p:txBody>
      </p:sp>
      <p:sp>
        <p:nvSpPr>
          <p:cNvPr id="266" name="Rectangle 122"/>
          <p:cNvSpPr/>
          <p:nvPr/>
        </p:nvSpPr>
        <p:spPr>
          <a:xfrm>
            <a:off x="3494298" y="3046026"/>
            <a:ext cx="1326000" cy="433758"/>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Manager</a:t>
            </a:r>
            <a:r>
              <a:rPr lang="en-AU" sz="600" dirty="0">
                <a:solidFill>
                  <a:schemeClr val="tx1"/>
                </a:solidFill>
              </a:rPr>
              <a:t>, </a:t>
            </a:r>
            <a:r>
              <a:rPr lang="en-AU" sz="600" dirty="0" smtClean="0">
                <a:solidFill>
                  <a:schemeClr val="tx1"/>
                </a:solidFill>
              </a:rPr>
              <a:t>Genomics &amp; </a:t>
            </a:r>
            <a:r>
              <a:rPr lang="en-AU" sz="600" dirty="0">
                <a:solidFill>
                  <a:schemeClr val="tx1"/>
                </a:solidFill>
              </a:rPr>
              <a:t>Health </a:t>
            </a:r>
            <a:r>
              <a:rPr lang="en-AU" sz="600" dirty="0" smtClean="0">
                <a:solidFill>
                  <a:schemeClr val="tx1"/>
                </a:solidFill>
              </a:rPr>
              <a:t>Technology</a:t>
            </a:r>
            <a:endParaRPr lang="en-AU" sz="600" dirty="0">
              <a:solidFill>
                <a:schemeClr val="tx1"/>
              </a:solidFill>
            </a:endParaRPr>
          </a:p>
        </p:txBody>
      </p:sp>
      <p:sp>
        <p:nvSpPr>
          <p:cNvPr id="267" name="Rectangle 122"/>
          <p:cNvSpPr/>
          <p:nvPr/>
        </p:nvSpPr>
        <p:spPr>
          <a:xfrm>
            <a:off x="4937286" y="3046026"/>
            <a:ext cx="1572624" cy="433758"/>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Manager, Blood, Pharmaceutical, Organ &amp; Tissue Donation Programs</a:t>
            </a:r>
          </a:p>
        </p:txBody>
      </p:sp>
      <p:sp>
        <p:nvSpPr>
          <p:cNvPr id="268" name="Rectangle 122"/>
          <p:cNvSpPr/>
          <p:nvPr/>
        </p:nvSpPr>
        <p:spPr>
          <a:xfrm>
            <a:off x="7404666" y="3051313"/>
            <a:ext cx="1430161" cy="433758"/>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Program Director, Innovation</a:t>
            </a:r>
            <a:r>
              <a:rPr lang="en-AU" sz="600" dirty="0">
                <a:solidFill>
                  <a:schemeClr val="tx1"/>
                </a:solidFill>
              </a:rPr>
              <a:t>, Industry &amp; International </a:t>
            </a:r>
            <a:r>
              <a:rPr lang="en-AU" sz="600" dirty="0" smtClean="0">
                <a:solidFill>
                  <a:schemeClr val="tx1"/>
                </a:solidFill>
              </a:rPr>
              <a:t>Health</a:t>
            </a:r>
          </a:p>
          <a:p>
            <a:pPr algn="ctr"/>
            <a:r>
              <a:rPr lang="en-AU" sz="600" dirty="0" smtClean="0">
                <a:solidFill>
                  <a:schemeClr val="tx1"/>
                </a:solidFill>
              </a:rPr>
              <a:t>LINDA CRISTINE</a:t>
            </a:r>
            <a:endParaRPr lang="en-AU" sz="600" dirty="0">
              <a:solidFill>
                <a:schemeClr val="tx1"/>
              </a:solidFill>
            </a:endParaRPr>
          </a:p>
        </p:txBody>
      </p:sp>
      <p:sp>
        <p:nvSpPr>
          <p:cNvPr id="269" name="Rectangle 122"/>
          <p:cNvSpPr/>
          <p:nvPr/>
        </p:nvSpPr>
        <p:spPr>
          <a:xfrm>
            <a:off x="4225667" y="4498194"/>
            <a:ext cx="1053987" cy="384774"/>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Manager, Clinical Trials Coordination</a:t>
            </a:r>
          </a:p>
        </p:txBody>
      </p:sp>
      <p:sp>
        <p:nvSpPr>
          <p:cNvPr id="270" name="Rectangle 122"/>
          <p:cNvSpPr/>
          <p:nvPr/>
        </p:nvSpPr>
        <p:spPr>
          <a:xfrm>
            <a:off x="5426990" y="4498194"/>
            <a:ext cx="1073966" cy="376926"/>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Manager, Office of Health &amp; Medical Research</a:t>
            </a:r>
          </a:p>
        </p:txBody>
      </p:sp>
      <p:sp>
        <p:nvSpPr>
          <p:cNvPr id="271" name="Rectangle 122"/>
          <p:cNvSpPr/>
          <p:nvPr/>
        </p:nvSpPr>
        <p:spPr>
          <a:xfrm>
            <a:off x="314906" y="5661248"/>
            <a:ext cx="85800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cxnSp>
        <p:nvCxnSpPr>
          <p:cNvPr id="272" name="Straight Connector 205"/>
          <p:cNvCxnSpPr/>
          <p:nvPr/>
        </p:nvCxnSpPr>
        <p:spPr>
          <a:xfrm flipH="1">
            <a:off x="202190" y="5445208"/>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3" name="Rectangle 122"/>
          <p:cNvSpPr/>
          <p:nvPr/>
        </p:nvSpPr>
        <p:spPr>
          <a:xfrm>
            <a:off x="314906" y="5301208"/>
            <a:ext cx="85800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sp>
        <p:nvSpPr>
          <p:cNvPr id="274" name="Rectangle 122"/>
          <p:cNvSpPr/>
          <p:nvPr/>
        </p:nvSpPr>
        <p:spPr>
          <a:xfrm>
            <a:off x="1306198" y="4050326"/>
            <a:ext cx="1040245" cy="447868"/>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Manager, Victorian Cancer Agency</a:t>
            </a:r>
          </a:p>
        </p:txBody>
      </p:sp>
      <p:sp>
        <p:nvSpPr>
          <p:cNvPr id="275" name="Rectangle 122"/>
          <p:cNvSpPr/>
          <p:nvPr/>
        </p:nvSpPr>
        <p:spPr>
          <a:xfrm>
            <a:off x="3865723" y="3933695"/>
            <a:ext cx="858000" cy="324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smtClean="0">
                <a:solidFill>
                  <a:schemeClr val="tx1"/>
                </a:solidFill>
              </a:rPr>
              <a:t>Principal Project Officer</a:t>
            </a:r>
          </a:p>
        </p:txBody>
      </p:sp>
      <p:cxnSp>
        <p:nvCxnSpPr>
          <p:cNvPr id="276" name="Straight Connector 205"/>
          <p:cNvCxnSpPr/>
          <p:nvPr/>
        </p:nvCxnSpPr>
        <p:spPr>
          <a:xfrm flipH="1">
            <a:off x="3775449" y="3696740"/>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7" name="Rectangle 122"/>
          <p:cNvSpPr/>
          <p:nvPr/>
        </p:nvSpPr>
        <p:spPr>
          <a:xfrm>
            <a:off x="3865722" y="3548261"/>
            <a:ext cx="858000" cy="324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Policy Officer</a:t>
            </a:r>
          </a:p>
        </p:txBody>
      </p:sp>
      <p:cxnSp>
        <p:nvCxnSpPr>
          <p:cNvPr id="278" name="Straight Connector 205"/>
          <p:cNvCxnSpPr/>
          <p:nvPr/>
        </p:nvCxnSpPr>
        <p:spPr>
          <a:xfrm flipV="1">
            <a:off x="7739062" y="4403358"/>
            <a:ext cx="0" cy="108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17" name="Rectangle 122"/>
          <p:cNvSpPr/>
          <p:nvPr/>
        </p:nvSpPr>
        <p:spPr>
          <a:xfrm>
            <a:off x="7207873" y="4492492"/>
            <a:ext cx="1062381" cy="455088"/>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Assistant </a:t>
            </a:r>
            <a:r>
              <a:rPr lang="en-AU" sz="600" dirty="0">
                <a:solidFill>
                  <a:schemeClr val="tx1"/>
                </a:solidFill>
              </a:rPr>
              <a:t>Director, </a:t>
            </a:r>
            <a:r>
              <a:rPr lang="en-AU" sz="600" dirty="0" smtClean="0">
                <a:solidFill>
                  <a:schemeClr val="tx1"/>
                </a:solidFill>
              </a:rPr>
              <a:t>Innovation, Industry &amp; International Health</a:t>
            </a:r>
          </a:p>
          <a:p>
            <a:pPr algn="ctr"/>
            <a:r>
              <a:rPr lang="en-AU" sz="600" dirty="0" smtClean="0">
                <a:solidFill>
                  <a:schemeClr val="tx1"/>
                </a:solidFill>
              </a:rPr>
              <a:t>MELISSA ARDUCA</a:t>
            </a:r>
            <a:endParaRPr lang="en-AU" sz="600" dirty="0">
              <a:solidFill>
                <a:schemeClr val="tx1"/>
              </a:solidFill>
            </a:endParaRPr>
          </a:p>
        </p:txBody>
      </p:sp>
      <p:cxnSp>
        <p:nvCxnSpPr>
          <p:cNvPr id="279" name="Straight Connector 205"/>
          <p:cNvCxnSpPr/>
          <p:nvPr/>
        </p:nvCxnSpPr>
        <p:spPr>
          <a:xfrm>
            <a:off x="1817978" y="2954780"/>
            <a:ext cx="6300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80" name="Rectangle 122"/>
          <p:cNvSpPr/>
          <p:nvPr/>
        </p:nvSpPr>
        <p:spPr>
          <a:xfrm>
            <a:off x="4454129" y="6390156"/>
            <a:ext cx="825525"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Project Officer</a:t>
            </a:r>
          </a:p>
        </p:txBody>
      </p:sp>
      <p:cxnSp>
        <p:nvCxnSpPr>
          <p:cNvPr id="281" name="Straight Connector 205"/>
          <p:cNvCxnSpPr/>
          <p:nvPr/>
        </p:nvCxnSpPr>
        <p:spPr>
          <a:xfrm flipH="1">
            <a:off x="4312763" y="6195944"/>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26" name="Rectangle 122"/>
          <p:cNvSpPr/>
          <p:nvPr/>
        </p:nvSpPr>
        <p:spPr>
          <a:xfrm>
            <a:off x="4454129" y="6051944"/>
            <a:ext cx="825525"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Project Officer</a:t>
            </a:r>
          </a:p>
        </p:txBody>
      </p:sp>
      <p:sp>
        <p:nvSpPr>
          <p:cNvPr id="282" name="Rectangle 122"/>
          <p:cNvSpPr/>
          <p:nvPr/>
        </p:nvSpPr>
        <p:spPr>
          <a:xfrm>
            <a:off x="6701521" y="6309352"/>
            <a:ext cx="75600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Graduate</a:t>
            </a:r>
          </a:p>
        </p:txBody>
      </p:sp>
      <p:cxnSp>
        <p:nvCxnSpPr>
          <p:cNvPr id="285" name="Straight Connector 205"/>
          <p:cNvCxnSpPr/>
          <p:nvPr/>
        </p:nvCxnSpPr>
        <p:spPr>
          <a:xfrm flipH="1">
            <a:off x="6613671" y="6111312"/>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6" name="Rectangle 122"/>
          <p:cNvSpPr/>
          <p:nvPr/>
        </p:nvSpPr>
        <p:spPr>
          <a:xfrm>
            <a:off x="6701521" y="5949312"/>
            <a:ext cx="75600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Policy Officer</a:t>
            </a:r>
          </a:p>
        </p:txBody>
      </p:sp>
    </p:spTree>
    <p:extLst>
      <p:ext uri="{BB962C8B-B14F-4D97-AF65-F5344CB8AC3E}">
        <p14:creationId xmlns:p14="http://schemas.microsoft.com/office/powerpoint/2010/main" val="2875955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ext uri="{D42A27DB-BD31-4B8C-83A1-F6EECF244321}">
                <p14:modId xmlns:p14="http://schemas.microsoft.com/office/powerpoint/2010/main" val="1484200901"/>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14351"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2" name="Title 1"/>
          <p:cNvSpPr>
            <a:spLocks noGrp="1"/>
          </p:cNvSpPr>
          <p:nvPr>
            <p:ph type="title"/>
          </p:nvPr>
        </p:nvSpPr>
        <p:spPr>
          <a:xfrm>
            <a:off x="286030" y="330257"/>
            <a:ext cx="7453034" cy="1079500"/>
          </a:xfrm>
        </p:spPr>
        <p:txBody>
          <a:bodyPr/>
          <a:lstStyle/>
          <a:p>
            <a:r>
              <a:rPr lang="en-AU" sz="1800" dirty="0">
                <a:solidFill>
                  <a:schemeClr val="bg1"/>
                </a:solidFill>
              </a:rPr>
              <a:t>P</a:t>
            </a:r>
            <a:r>
              <a:rPr lang="en-AU" sz="1800" dirty="0" smtClean="0">
                <a:solidFill>
                  <a:schemeClr val="bg1"/>
                </a:solidFill>
              </a:rPr>
              <a:t>ositions from the Health Information and Reporting branch will be matched to either the Health CIO branch or the health information agency</a:t>
            </a:r>
            <a:endParaRPr lang="en-AU" sz="1800" dirty="0">
              <a:solidFill>
                <a:schemeClr val="bg1"/>
              </a:solidFill>
            </a:endParaRPr>
          </a:p>
        </p:txBody>
      </p:sp>
      <p:sp>
        <p:nvSpPr>
          <p:cNvPr id="3" name="Slide Number Placeholder 2"/>
          <p:cNvSpPr>
            <a:spLocks noGrp="1"/>
          </p:cNvSpPr>
          <p:nvPr>
            <p:ph type="sldNum" sz="quarter" idx="12"/>
          </p:nvPr>
        </p:nvSpPr>
        <p:spPr>
          <a:xfrm>
            <a:off x="8560136" y="6457747"/>
            <a:ext cx="539750" cy="374650"/>
          </a:xfrm>
        </p:spPr>
        <p:txBody>
          <a:bodyPr/>
          <a:lstStyle/>
          <a:p>
            <a:fld id="{E352B1FB-AE05-4976-BFC5-338198F3B15B}" type="slidenum">
              <a:rPr lang="en-AU" altLang="en-US" smtClean="0"/>
              <a:pPr/>
              <a:t>12</a:t>
            </a:fld>
            <a:endParaRPr lang="en-AU" altLang="en-US" dirty="0"/>
          </a:p>
        </p:txBody>
      </p:sp>
      <p:sp>
        <p:nvSpPr>
          <p:cNvPr id="9" name="Rectangle 8"/>
          <p:cNvSpPr/>
          <p:nvPr/>
        </p:nvSpPr>
        <p:spPr>
          <a:xfrm>
            <a:off x="4668079" y="69820"/>
            <a:ext cx="3233879" cy="400110"/>
          </a:xfrm>
          <a:prstGeom prst="rect">
            <a:avLst/>
          </a:prstGeom>
        </p:spPr>
        <p:txBody>
          <a:bodyPr wrap="square">
            <a:spAutoFit/>
          </a:bodyPr>
          <a:lstStyle/>
          <a:p>
            <a:pPr algn="r"/>
            <a:endParaRPr lang="en-US" altLang="en-US" sz="1000" dirty="0">
              <a:solidFill>
                <a:schemeClr val="bg1"/>
              </a:solidFill>
              <a:cs typeface="Arial" charset="0"/>
            </a:endParaRPr>
          </a:p>
          <a:p>
            <a:pPr algn="r"/>
            <a:endParaRPr lang="en-US" altLang="en-US" sz="1000" dirty="0">
              <a:solidFill>
                <a:schemeClr val="bg1"/>
              </a:solidFill>
              <a:cs typeface="Arial" charset="0"/>
            </a:endParaRPr>
          </a:p>
        </p:txBody>
      </p:sp>
      <p:sp>
        <p:nvSpPr>
          <p:cNvPr id="106" name="TextBox 105"/>
          <p:cNvSpPr txBox="1"/>
          <p:nvPr/>
        </p:nvSpPr>
        <p:spPr>
          <a:xfrm>
            <a:off x="286030" y="1874143"/>
            <a:ext cx="2102328" cy="2846933"/>
          </a:xfrm>
          <a:prstGeom prst="rect">
            <a:avLst/>
          </a:prstGeom>
          <a:noFill/>
        </p:spPr>
        <p:txBody>
          <a:bodyPr wrap="square" rtlCol="0">
            <a:spAutoFit/>
          </a:bodyPr>
          <a:lstStyle/>
          <a:p>
            <a:r>
              <a:rPr lang="en-AU" sz="1100" i="1" dirty="0"/>
              <a:t>Some positions in the current Health Information and Reporting branch in HSPP will be matched to the new health information agency (see the separate design proposal). The positions shown below </a:t>
            </a:r>
            <a:r>
              <a:rPr lang="en-AU" sz="1100" i="1" dirty="0" smtClean="0"/>
              <a:t>will </a:t>
            </a:r>
            <a:r>
              <a:rPr lang="en-AU" sz="1100" i="1" dirty="0"/>
              <a:t>stay within DHHS but be moved to the Health CIO branch in the Corporate Services division. This is designed to ensure greater alignment between  the department’s data collections, systems, and technology. </a:t>
            </a:r>
          </a:p>
          <a:p>
            <a:endParaRPr lang="en-AU" sz="1400" i="1" dirty="0"/>
          </a:p>
        </p:txBody>
      </p:sp>
      <p:cxnSp>
        <p:nvCxnSpPr>
          <p:cNvPr id="78" name="Straight Connector 60"/>
          <p:cNvCxnSpPr/>
          <p:nvPr/>
        </p:nvCxnSpPr>
        <p:spPr>
          <a:xfrm flipH="1">
            <a:off x="6197850" y="5327815"/>
            <a:ext cx="54714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6" name="Straight Connector 60"/>
          <p:cNvCxnSpPr/>
          <p:nvPr/>
        </p:nvCxnSpPr>
        <p:spPr>
          <a:xfrm>
            <a:off x="5544123" y="2450320"/>
            <a:ext cx="1" cy="144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18" name="Rectangle 116"/>
          <p:cNvSpPr/>
          <p:nvPr/>
        </p:nvSpPr>
        <p:spPr>
          <a:xfrm>
            <a:off x="4560475" y="1949831"/>
            <a:ext cx="1952805" cy="520751"/>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t>Assistant Director, Health Services Data</a:t>
            </a:r>
          </a:p>
        </p:txBody>
      </p:sp>
      <p:cxnSp>
        <p:nvCxnSpPr>
          <p:cNvPr id="119" name="Straight Connector 60"/>
          <p:cNvCxnSpPr/>
          <p:nvPr/>
        </p:nvCxnSpPr>
        <p:spPr>
          <a:xfrm>
            <a:off x="3047959" y="2600156"/>
            <a:ext cx="1" cy="144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4" name="Straight Connector 60"/>
          <p:cNvCxnSpPr/>
          <p:nvPr/>
        </p:nvCxnSpPr>
        <p:spPr>
          <a:xfrm>
            <a:off x="4492310" y="2600156"/>
            <a:ext cx="0" cy="14652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7" name="Straight Connector 60"/>
          <p:cNvCxnSpPr/>
          <p:nvPr/>
        </p:nvCxnSpPr>
        <p:spPr>
          <a:xfrm flipH="1">
            <a:off x="3046880" y="2600156"/>
            <a:ext cx="432452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0" name="Straight Connector 60"/>
          <p:cNvCxnSpPr/>
          <p:nvPr/>
        </p:nvCxnSpPr>
        <p:spPr>
          <a:xfrm>
            <a:off x="7371401" y="2600156"/>
            <a:ext cx="1" cy="144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1" name="Elbow Connector 130"/>
          <p:cNvCxnSpPr>
            <a:stCxn id="146" idx="1"/>
          </p:cNvCxnSpPr>
          <p:nvPr/>
        </p:nvCxnSpPr>
        <p:spPr>
          <a:xfrm rot="10800000">
            <a:off x="4011826" y="2801150"/>
            <a:ext cx="98240" cy="3313486"/>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2" name="Straight Connector 60"/>
          <p:cNvCxnSpPr/>
          <p:nvPr/>
        </p:nvCxnSpPr>
        <p:spPr>
          <a:xfrm flipH="1">
            <a:off x="4011816" y="3386233"/>
            <a:ext cx="54714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3" name="Straight Connector 60"/>
          <p:cNvCxnSpPr/>
          <p:nvPr/>
        </p:nvCxnSpPr>
        <p:spPr>
          <a:xfrm flipH="1">
            <a:off x="4011816" y="3695588"/>
            <a:ext cx="54714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4" name="Straight Connector 60"/>
          <p:cNvCxnSpPr/>
          <p:nvPr/>
        </p:nvCxnSpPr>
        <p:spPr>
          <a:xfrm flipH="1">
            <a:off x="4011816" y="4004943"/>
            <a:ext cx="54714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5" name="Straight Connector 60"/>
          <p:cNvCxnSpPr/>
          <p:nvPr/>
        </p:nvCxnSpPr>
        <p:spPr>
          <a:xfrm flipH="1">
            <a:off x="4011816" y="4364383"/>
            <a:ext cx="54714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6" name="Rectangle 122"/>
          <p:cNvSpPr/>
          <p:nvPr/>
        </p:nvSpPr>
        <p:spPr>
          <a:xfrm>
            <a:off x="4110065" y="3574283"/>
            <a:ext cx="1099074"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Project Manager</a:t>
            </a:r>
          </a:p>
        </p:txBody>
      </p:sp>
      <p:sp>
        <p:nvSpPr>
          <p:cNvPr id="137" name="Rectangle 122"/>
          <p:cNvSpPr/>
          <p:nvPr/>
        </p:nvSpPr>
        <p:spPr>
          <a:xfrm>
            <a:off x="4110065" y="3260233"/>
            <a:ext cx="1099074"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Help Desk Officer</a:t>
            </a:r>
          </a:p>
        </p:txBody>
      </p:sp>
      <p:sp>
        <p:nvSpPr>
          <p:cNvPr id="138" name="Rectangle 122"/>
          <p:cNvSpPr/>
          <p:nvPr/>
        </p:nvSpPr>
        <p:spPr>
          <a:xfrm>
            <a:off x="4110065" y="3888333"/>
            <a:ext cx="1099074"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Developer</a:t>
            </a:r>
          </a:p>
        </p:txBody>
      </p:sp>
      <p:sp>
        <p:nvSpPr>
          <p:cNvPr id="139" name="Rectangle 122"/>
          <p:cNvSpPr/>
          <p:nvPr/>
        </p:nvSpPr>
        <p:spPr>
          <a:xfrm>
            <a:off x="5587406" y="5183815"/>
            <a:ext cx="991772"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cxnSp>
        <p:nvCxnSpPr>
          <p:cNvPr id="140" name="Straight Connector 60"/>
          <p:cNvCxnSpPr/>
          <p:nvPr/>
        </p:nvCxnSpPr>
        <p:spPr>
          <a:xfrm flipH="1">
            <a:off x="4011816" y="4750433"/>
            <a:ext cx="54714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flipH="1">
            <a:off x="4011816" y="5136483"/>
            <a:ext cx="54714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2" name="Straight Connector 60"/>
          <p:cNvCxnSpPr/>
          <p:nvPr/>
        </p:nvCxnSpPr>
        <p:spPr>
          <a:xfrm flipH="1">
            <a:off x="4011816" y="5495924"/>
            <a:ext cx="54714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43" name="Rectangle 122"/>
          <p:cNvSpPr/>
          <p:nvPr/>
        </p:nvSpPr>
        <p:spPr>
          <a:xfrm>
            <a:off x="4110065" y="4202383"/>
            <a:ext cx="1099074" cy="324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Senior Technical Support </a:t>
            </a:r>
            <a:r>
              <a:rPr lang="en-AU" sz="600" dirty="0" smtClean="0">
                <a:solidFill>
                  <a:schemeClr val="tx1"/>
                </a:solidFill>
              </a:rPr>
              <a:t>Officer</a:t>
            </a:r>
            <a:endParaRPr lang="en-AU" sz="600" dirty="0">
              <a:solidFill>
                <a:schemeClr val="tx1"/>
              </a:solidFill>
            </a:endParaRPr>
          </a:p>
        </p:txBody>
      </p:sp>
      <p:sp>
        <p:nvSpPr>
          <p:cNvPr id="144" name="Rectangle 122"/>
          <p:cNvSpPr/>
          <p:nvPr/>
        </p:nvSpPr>
        <p:spPr>
          <a:xfrm>
            <a:off x="4110065" y="4588433"/>
            <a:ext cx="1099074" cy="324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Technical Support Officer</a:t>
            </a:r>
            <a:endParaRPr lang="en-AU" sz="600" dirty="0">
              <a:solidFill>
                <a:schemeClr val="tx1"/>
              </a:solidFill>
            </a:endParaRPr>
          </a:p>
        </p:txBody>
      </p:sp>
      <p:sp>
        <p:nvSpPr>
          <p:cNvPr id="145" name="Rectangle 122"/>
          <p:cNvSpPr/>
          <p:nvPr/>
        </p:nvSpPr>
        <p:spPr>
          <a:xfrm>
            <a:off x="4110065" y="4974483"/>
            <a:ext cx="1099074" cy="324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Senior Technical Support </a:t>
            </a:r>
            <a:r>
              <a:rPr lang="en-AU" sz="600" dirty="0" smtClean="0">
                <a:solidFill>
                  <a:schemeClr val="tx1"/>
                </a:solidFill>
              </a:rPr>
              <a:t>Officer</a:t>
            </a:r>
            <a:endParaRPr lang="en-AU" sz="600" dirty="0">
              <a:solidFill>
                <a:schemeClr val="tx1"/>
              </a:solidFill>
            </a:endParaRPr>
          </a:p>
        </p:txBody>
      </p:sp>
      <p:sp>
        <p:nvSpPr>
          <p:cNvPr id="146" name="Rectangle 122"/>
          <p:cNvSpPr/>
          <p:nvPr/>
        </p:nvSpPr>
        <p:spPr>
          <a:xfrm>
            <a:off x="4110065" y="5988636"/>
            <a:ext cx="1099074"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Project </a:t>
            </a:r>
            <a:r>
              <a:rPr lang="en-AU" sz="600" dirty="0" smtClean="0">
                <a:solidFill>
                  <a:schemeClr val="tx1"/>
                </a:solidFill>
              </a:rPr>
              <a:t>Officer</a:t>
            </a:r>
            <a:endParaRPr lang="en-AU" sz="600" dirty="0">
              <a:solidFill>
                <a:schemeClr val="tx1"/>
              </a:solidFill>
            </a:endParaRPr>
          </a:p>
        </p:txBody>
      </p:sp>
      <p:cxnSp>
        <p:nvCxnSpPr>
          <p:cNvPr id="147" name="Straight Connector 146"/>
          <p:cNvCxnSpPr/>
          <p:nvPr/>
        </p:nvCxnSpPr>
        <p:spPr>
          <a:xfrm flipH="1">
            <a:off x="4013332" y="5805279"/>
            <a:ext cx="54714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48" name="Rectangle 122"/>
          <p:cNvSpPr/>
          <p:nvPr/>
        </p:nvSpPr>
        <p:spPr>
          <a:xfrm>
            <a:off x="4110065" y="5674583"/>
            <a:ext cx="1099074"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Project </a:t>
            </a:r>
            <a:r>
              <a:rPr lang="en-AU" sz="600" dirty="0" smtClean="0">
                <a:solidFill>
                  <a:schemeClr val="tx1"/>
                </a:solidFill>
              </a:rPr>
              <a:t>Officer</a:t>
            </a:r>
            <a:endParaRPr lang="en-AU" sz="600" dirty="0">
              <a:solidFill>
                <a:schemeClr val="tx1"/>
              </a:solidFill>
            </a:endParaRPr>
          </a:p>
        </p:txBody>
      </p:sp>
      <p:sp>
        <p:nvSpPr>
          <p:cNvPr id="149" name="Rectangle 122"/>
          <p:cNvSpPr/>
          <p:nvPr/>
        </p:nvSpPr>
        <p:spPr>
          <a:xfrm>
            <a:off x="4110065" y="5360533"/>
            <a:ext cx="1099074"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Team Leader</a:t>
            </a:r>
          </a:p>
        </p:txBody>
      </p:sp>
      <p:cxnSp>
        <p:nvCxnSpPr>
          <p:cNvPr id="150" name="Straight Connector 60"/>
          <p:cNvCxnSpPr/>
          <p:nvPr/>
        </p:nvCxnSpPr>
        <p:spPr>
          <a:xfrm flipH="1">
            <a:off x="6753839" y="3700525"/>
            <a:ext cx="54714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1" name="Straight Connector 60"/>
          <p:cNvCxnSpPr/>
          <p:nvPr/>
        </p:nvCxnSpPr>
        <p:spPr>
          <a:xfrm flipH="1">
            <a:off x="6753839" y="3975844"/>
            <a:ext cx="54714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2" name="Straight Connector 60"/>
          <p:cNvCxnSpPr/>
          <p:nvPr/>
        </p:nvCxnSpPr>
        <p:spPr>
          <a:xfrm flipH="1">
            <a:off x="6753839" y="4293961"/>
            <a:ext cx="54714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3" name="Straight Connector 60"/>
          <p:cNvCxnSpPr/>
          <p:nvPr/>
        </p:nvCxnSpPr>
        <p:spPr>
          <a:xfrm flipH="1">
            <a:off x="6753839" y="4625546"/>
            <a:ext cx="54714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4" name="Straight Connector 60"/>
          <p:cNvCxnSpPr/>
          <p:nvPr/>
        </p:nvCxnSpPr>
        <p:spPr>
          <a:xfrm flipH="1">
            <a:off x="6753839" y="4957131"/>
            <a:ext cx="54714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5" name="Straight Connector 60"/>
          <p:cNvCxnSpPr/>
          <p:nvPr/>
        </p:nvCxnSpPr>
        <p:spPr>
          <a:xfrm flipH="1">
            <a:off x="6753839" y="5270716"/>
            <a:ext cx="54714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6" name="Straight Connector 60"/>
          <p:cNvCxnSpPr/>
          <p:nvPr/>
        </p:nvCxnSpPr>
        <p:spPr>
          <a:xfrm flipH="1">
            <a:off x="6753839" y="5620301"/>
            <a:ext cx="54714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7" name="Straight Connector 60"/>
          <p:cNvCxnSpPr/>
          <p:nvPr/>
        </p:nvCxnSpPr>
        <p:spPr>
          <a:xfrm flipH="1">
            <a:off x="6753839" y="5969886"/>
            <a:ext cx="54714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8" name="Straight Connector 60"/>
          <p:cNvCxnSpPr/>
          <p:nvPr/>
        </p:nvCxnSpPr>
        <p:spPr>
          <a:xfrm flipH="1">
            <a:off x="6753839" y="6265471"/>
            <a:ext cx="54714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9" name="Straight Connector 60"/>
          <p:cNvCxnSpPr/>
          <p:nvPr/>
        </p:nvCxnSpPr>
        <p:spPr>
          <a:xfrm flipH="1">
            <a:off x="6197850" y="6385770"/>
            <a:ext cx="54714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0" name="Straight Connector 60"/>
          <p:cNvCxnSpPr/>
          <p:nvPr/>
        </p:nvCxnSpPr>
        <p:spPr>
          <a:xfrm flipH="1">
            <a:off x="6197850" y="6088745"/>
            <a:ext cx="54714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62" name="Rectangle 122"/>
          <p:cNvSpPr/>
          <p:nvPr/>
        </p:nvSpPr>
        <p:spPr>
          <a:xfrm>
            <a:off x="6895771" y="3580391"/>
            <a:ext cx="1528615"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Team </a:t>
            </a:r>
            <a:r>
              <a:rPr lang="en-AU" sz="600" dirty="0" smtClean="0">
                <a:solidFill>
                  <a:schemeClr val="tx1"/>
                </a:solidFill>
              </a:rPr>
              <a:t>Leader </a:t>
            </a:r>
            <a:endParaRPr lang="en-AU" sz="600" dirty="0">
              <a:solidFill>
                <a:schemeClr val="tx1"/>
              </a:solidFill>
            </a:endParaRPr>
          </a:p>
        </p:txBody>
      </p:sp>
      <p:cxnSp>
        <p:nvCxnSpPr>
          <p:cNvPr id="163" name="Elbow Connector 162"/>
          <p:cNvCxnSpPr>
            <a:stCxn id="174" idx="1"/>
          </p:cNvCxnSpPr>
          <p:nvPr/>
        </p:nvCxnSpPr>
        <p:spPr>
          <a:xfrm rot="10800000">
            <a:off x="6752622" y="3187469"/>
            <a:ext cx="143149" cy="3373586"/>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4" name="Straight Connector 60"/>
          <p:cNvCxnSpPr/>
          <p:nvPr/>
        </p:nvCxnSpPr>
        <p:spPr>
          <a:xfrm flipH="1">
            <a:off x="6753839" y="3407206"/>
            <a:ext cx="54714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65" name="Rectangle 122"/>
          <p:cNvSpPr/>
          <p:nvPr/>
        </p:nvSpPr>
        <p:spPr>
          <a:xfrm>
            <a:off x="6895771" y="3263206"/>
            <a:ext cx="1528615"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Senior Health Information </a:t>
            </a:r>
            <a:r>
              <a:rPr lang="en-AU" sz="600" dirty="0" smtClean="0">
                <a:solidFill>
                  <a:schemeClr val="tx1"/>
                </a:solidFill>
              </a:rPr>
              <a:t>Management Adviser</a:t>
            </a:r>
          </a:p>
        </p:txBody>
      </p:sp>
      <p:sp>
        <p:nvSpPr>
          <p:cNvPr id="166" name="Rectangle 122"/>
          <p:cNvSpPr/>
          <p:nvPr/>
        </p:nvSpPr>
        <p:spPr>
          <a:xfrm>
            <a:off x="6895771" y="3897576"/>
            <a:ext cx="1528615"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HDSS Help </a:t>
            </a:r>
            <a:r>
              <a:rPr lang="en-AU" sz="600" dirty="0">
                <a:solidFill>
                  <a:schemeClr val="tx1"/>
                </a:solidFill>
              </a:rPr>
              <a:t>Desk </a:t>
            </a:r>
            <a:r>
              <a:rPr lang="en-AU" sz="600" dirty="0" smtClean="0">
                <a:solidFill>
                  <a:schemeClr val="tx1"/>
                </a:solidFill>
              </a:rPr>
              <a:t>Officer</a:t>
            </a:r>
            <a:endParaRPr lang="en-AU" sz="600" dirty="0">
              <a:solidFill>
                <a:schemeClr val="tx1"/>
              </a:solidFill>
            </a:endParaRPr>
          </a:p>
        </p:txBody>
      </p:sp>
      <p:sp>
        <p:nvSpPr>
          <p:cNvPr id="167" name="Rectangle 122"/>
          <p:cNvSpPr/>
          <p:nvPr/>
        </p:nvSpPr>
        <p:spPr>
          <a:xfrm>
            <a:off x="6895771" y="4214761"/>
            <a:ext cx="1528615"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Health Information Management </a:t>
            </a:r>
            <a:r>
              <a:rPr lang="en-AU" sz="600" dirty="0" smtClean="0">
                <a:solidFill>
                  <a:schemeClr val="tx1"/>
                </a:solidFill>
              </a:rPr>
              <a:t>Adviser</a:t>
            </a:r>
          </a:p>
        </p:txBody>
      </p:sp>
      <p:sp>
        <p:nvSpPr>
          <p:cNvPr id="168" name="Rectangle 122"/>
          <p:cNvSpPr/>
          <p:nvPr/>
        </p:nvSpPr>
        <p:spPr>
          <a:xfrm>
            <a:off x="6895771" y="4531946"/>
            <a:ext cx="1528615"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Health Information Management Adviser</a:t>
            </a:r>
          </a:p>
        </p:txBody>
      </p:sp>
      <p:sp>
        <p:nvSpPr>
          <p:cNvPr id="169" name="Rectangle 122"/>
          <p:cNvSpPr/>
          <p:nvPr/>
        </p:nvSpPr>
        <p:spPr>
          <a:xfrm>
            <a:off x="6895771" y="4849131"/>
            <a:ext cx="1528615"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Health Information Management Adviser</a:t>
            </a:r>
          </a:p>
        </p:txBody>
      </p:sp>
      <p:sp>
        <p:nvSpPr>
          <p:cNvPr id="170" name="Rectangle 122"/>
          <p:cNvSpPr/>
          <p:nvPr/>
        </p:nvSpPr>
        <p:spPr>
          <a:xfrm>
            <a:off x="6895771" y="5166316"/>
            <a:ext cx="1528615"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Project </a:t>
            </a:r>
            <a:r>
              <a:rPr lang="en-AU" sz="600" dirty="0" smtClean="0">
                <a:solidFill>
                  <a:schemeClr val="tx1"/>
                </a:solidFill>
              </a:rPr>
              <a:t>Officer</a:t>
            </a:r>
            <a:endParaRPr lang="en-AU" sz="600" dirty="0">
              <a:solidFill>
                <a:schemeClr val="tx1"/>
              </a:solidFill>
            </a:endParaRPr>
          </a:p>
        </p:txBody>
      </p:sp>
      <p:sp>
        <p:nvSpPr>
          <p:cNvPr id="171" name="Rectangle 122"/>
          <p:cNvSpPr/>
          <p:nvPr/>
        </p:nvSpPr>
        <p:spPr>
          <a:xfrm>
            <a:off x="6895771" y="5483501"/>
            <a:ext cx="1528615"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Senior Health Information </a:t>
            </a:r>
            <a:r>
              <a:rPr lang="en-AU" sz="600" dirty="0" smtClean="0">
                <a:solidFill>
                  <a:schemeClr val="tx1"/>
                </a:solidFill>
              </a:rPr>
              <a:t>Management Adviser</a:t>
            </a:r>
          </a:p>
        </p:txBody>
      </p:sp>
      <p:sp>
        <p:nvSpPr>
          <p:cNvPr id="172" name="Rectangle 122"/>
          <p:cNvSpPr/>
          <p:nvPr/>
        </p:nvSpPr>
        <p:spPr>
          <a:xfrm>
            <a:off x="6895771" y="5800686"/>
            <a:ext cx="1528615"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Project Officer</a:t>
            </a:r>
          </a:p>
        </p:txBody>
      </p:sp>
      <p:sp>
        <p:nvSpPr>
          <p:cNvPr id="173" name="Rectangle 122"/>
          <p:cNvSpPr/>
          <p:nvPr/>
        </p:nvSpPr>
        <p:spPr>
          <a:xfrm>
            <a:off x="6895771" y="6117871"/>
            <a:ext cx="1528615"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Project </a:t>
            </a:r>
            <a:r>
              <a:rPr lang="en-AU" sz="600" dirty="0" smtClean="0">
                <a:solidFill>
                  <a:schemeClr val="tx1"/>
                </a:solidFill>
              </a:rPr>
              <a:t>Officer</a:t>
            </a:r>
            <a:endParaRPr lang="en-AU" sz="600" dirty="0">
              <a:solidFill>
                <a:schemeClr val="tx1"/>
              </a:solidFill>
            </a:endParaRPr>
          </a:p>
        </p:txBody>
      </p:sp>
      <p:sp>
        <p:nvSpPr>
          <p:cNvPr id="174" name="Rectangle 122"/>
          <p:cNvSpPr/>
          <p:nvPr/>
        </p:nvSpPr>
        <p:spPr>
          <a:xfrm>
            <a:off x="6895771" y="6435055"/>
            <a:ext cx="1528615"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Project </a:t>
            </a:r>
            <a:r>
              <a:rPr lang="en-AU" sz="600" dirty="0" smtClean="0">
                <a:solidFill>
                  <a:schemeClr val="tx1"/>
                </a:solidFill>
              </a:rPr>
              <a:t>Officer</a:t>
            </a:r>
            <a:endParaRPr lang="en-AU" sz="600" dirty="0">
              <a:solidFill>
                <a:schemeClr val="tx1"/>
              </a:solidFill>
            </a:endParaRPr>
          </a:p>
        </p:txBody>
      </p:sp>
      <p:sp>
        <p:nvSpPr>
          <p:cNvPr id="175" name="Rectangle 174"/>
          <p:cNvSpPr/>
          <p:nvPr/>
        </p:nvSpPr>
        <p:spPr>
          <a:xfrm>
            <a:off x="5594961" y="5944745"/>
            <a:ext cx="984217"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a:t>
            </a:r>
            <a:r>
              <a:rPr lang="en-AU" sz="600" dirty="0">
                <a:solidFill>
                  <a:schemeClr val="tx1"/>
                </a:solidFill>
              </a:rPr>
              <a:t>Project </a:t>
            </a:r>
            <a:r>
              <a:rPr lang="en-AU" sz="600" dirty="0" smtClean="0">
                <a:solidFill>
                  <a:schemeClr val="tx1"/>
                </a:solidFill>
              </a:rPr>
              <a:t>Officer</a:t>
            </a:r>
            <a:endParaRPr lang="en-AU" sz="600" dirty="0">
              <a:solidFill>
                <a:schemeClr val="tx1"/>
              </a:solidFill>
            </a:endParaRPr>
          </a:p>
        </p:txBody>
      </p:sp>
      <p:sp>
        <p:nvSpPr>
          <p:cNvPr id="176" name="Rectangle 122"/>
          <p:cNvSpPr/>
          <p:nvPr/>
        </p:nvSpPr>
        <p:spPr>
          <a:xfrm>
            <a:off x="5594961" y="6291055"/>
            <a:ext cx="984217"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Project </a:t>
            </a:r>
            <a:r>
              <a:rPr lang="en-AU" sz="600" dirty="0" smtClean="0">
                <a:solidFill>
                  <a:schemeClr val="tx1"/>
                </a:solidFill>
              </a:rPr>
              <a:t>Officer</a:t>
            </a:r>
            <a:endParaRPr lang="en-AU" sz="600" dirty="0">
              <a:solidFill>
                <a:schemeClr val="tx1"/>
              </a:solidFill>
            </a:endParaRPr>
          </a:p>
        </p:txBody>
      </p:sp>
      <p:cxnSp>
        <p:nvCxnSpPr>
          <p:cNvPr id="177" name="Elbow Connector 176"/>
          <p:cNvCxnSpPr>
            <a:stCxn id="79" idx="1"/>
          </p:cNvCxnSpPr>
          <p:nvPr/>
        </p:nvCxnSpPr>
        <p:spPr>
          <a:xfrm rot="10800000">
            <a:off x="2572791" y="2824388"/>
            <a:ext cx="195910" cy="2549542"/>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8" name="Straight Connector 60"/>
          <p:cNvCxnSpPr/>
          <p:nvPr/>
        </p:nvCxnSpPr>
        <p:spPr>
          <a:xfrm flipH="1">
            <a:off x="2572791" y="3465141"/>
            <a:ext cx="54714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9" name="Straight Connector 60"/>
          <p:cNvCxnSpPr/>
          <p:nvPr/>
        </p:nvCxnSpPr>
        <p:spPr>
          <a:xfrm flipH="1">
            <a:off x="2572791" y="3854500"/>
            <a:ext cx="54714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0" name="Straight Connector 60"/>
          <p:cNvCxnSpPr/>
          <p:nvPr/>
        </p:nvCxnSpPr>
        <p:spPr>
          <a:xfrm flipH="1">
            <a:off x="2572791" y="4225859"/>
            <a:ext cx="54714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81" name="Rectangle 122"/>
          <p:cNvSpPr/>
          <p:nvPr/>
        </p:nvSpPr>
        <p:spPr>
          <a:xfrm>
            <a:off x="2768700" y="3303141"/>
            <a:ext cx="897000" cy="324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smtClean="0">
                <a:solidFill>
                  <a:schemeClr val="tx1"/>
                </a:solidFill>
              </a:rPr>
              <a:t>Senior </a:t>
            </a:r>
            <a:r>
              <a:rPr lang="en-AU" sz="600" dirty="0">
                <a:solidFill>
                  <a:schemeClr val="tx1"/>
                </a:solidFill>
              </a:rPr>
              <a:t>Information </a:t>
            </a:r>
            <a:r>
              <a:rPr lang="en-AU" sz="600" dirty="0" smtClean="0">
                <a:solidFill>
                  <a:schemeClr val="tx1"/>
                </a:solidFill>
              </a:rPr>
              <a:t>Adviser</a:t>
            </a:r>
          </a:p>
        </p:txBody>
      </p:sp>
      <p:sp>
        <p:nvSpPr>
          <p:cNvPr id="182" name="Rectangle 122"/>
          <p:cNvSpPr/>
          <p:nvPr/>
        </p:nvSpPr>
        <p:spPr>
          <a:xfrm>
            <a:off x="2768700" y="3680687"/>
            <a:ext cx="897000" cy="324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Information Adviser</a:t>
            </a:r>
          </a:p>
        </p:txBody>
      </p:sp>
      <p:sp>
        <p:nvSpPr>
          <p:cNvPr id="183" name="Rectangle 182"/>
          <p:cNvSpPr/>
          <p:nvPr/>
        </p:nvSpPr>
        <p:spPr>
          <a:xfrm>
            <a:off x="2768700" y="4058235"/>
            <a:ext cx="897000" cy="319327"/>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Information </a:t>
            </a:r>
            <a:r>
              <a:rPr lang="en-AU" sz="600" dirty="0" smtClean="0">
                <a:solidFill>
                  <a:schemeClr val="tx1"/>
                </a:solidFill>
              </a:rPr>
              <a:t>Officer</a:t>
            </a:r>
            <a:endParaRPr lang="en-AU" sz="600" dirty="0">
              <a:solidFill>
                <a:schemeClr val="tx1"/>
              </a:solidFill>
            </a:endParaRPr>
          </a:p>
        </p:txBody>
      </p:sp>
      <p:sp>
        <p:nvSpPr>
          <p:cNvPr id="184" name="Rectangle 116"/>
          <p:cNvSpPr/>
          <p:nvPr/>
        </p:nvSpPr>
        <p:spPr>
          <a:xfrm>
            <a:off x="2479454" y="2683465"/>
            <a:ext cx="1210500" cy="504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solidFill>
                  <a:schemeClr val="tx1"/>
                </a:solidFill>
              </a:rPr>
              <a:t>Manager, Information Analysis and Reporting</a:t>
            </a:r>
          </a:p>
        </p:txBody>
      </p:sp>
      <p:sp>
        <p:nvSpPr>
          <p:cNvPr id="185" name="Rectangle 116"/>
          <p:cNvSpPr/>
          <p:nvPr/>
        </p:nvSpPr>
        <p:spPr>
          <a:xfrm>
            <a:off x="3769925" y="2683465"/>
            <a:ext cx="1296391" cy="504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solidFill>
                  <a:schemeClr val="tx1"/>
                </a:solidFill>
              </a:rPr>
              <a:t>Manager, Data Systems and Support</a:t>
            </a:r>
          </a:p>
        </p:txBody>
      </p:sp>
      <p:cxnSp>
        <p:nvCxnSpPr>
          <p:cNvPr id="186" name="Straight Connector 60"/>
          <p:cNvCxnSpPr/>
          <p:nvPr/>
        </p:nvCxnSpPr>
        <p:spPr>
          <a:xfrm flipH="1">
            <a:off x="6197850" y="5708280"/>
            <a:ext cx="54714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87" name="Rectangle 122"/>
          <p:cNvSpPr/>
          <p:nvPr/>
        </p:nvSpPr>
        <p:spPr>
          <a:xfrm>
            <a:off x="5587406" y="5530125"/>
            <a:ext cx="991772" cy="35631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Health Information </a:t>
            </a:r>
            <a:r>
              <a:rPr lang="en-AU" sz="600" dirty="0">
                <a:solidFill>
                  <a:schemeClr val="tx1"/>
                </a:solidFill>
              </a:rPr>
              <a:t>Management </a:t>
            </a:r>
            <a:r>
              <a:rPr lang="en-AU" sz="600" dirty="0" smtClean="0">
                <a:solidFill>
                  <a:schemeClr val="tx1"/>
                </a:solidFill>
              </a:rPr>
              <a:t>Adviser</a:t>
            </a:r>
            <a:endParaRPr lang="en-AU" sz="600" dirty="0">
              <a:solidFill>
                <a:schemeClr val="tx1"/>
              </a:solidFill>
            </a:endParaRPr>
          </a:p>
        </p:txBody>
      </p:sp>
      <p:sp>
        <p:nvSpPr>
          <p:cNvPr id="188" name="Rectangle 116"/>
          <p:cNvSpPr/>
          <p:nvPr/>
        </p:nvSpPr>
        <p:spPr>
          <a:xfrm>
            <a:off x="4560475" y="1492291"/>
            <a:ext cx="1952805" cy="324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t> Health CIO</a:t>
            </a:r>
          </a:p>
          <a:p>
            <a:pPr algn="ctr"/>
            <a:r>
              <a:rPr lang="en-AU" sz="700" dirty="0" smtClean="0"/>
              <a:t>(Corporate Services Division)</a:t>
            </a:r>
          </a:p>
        </p:txBody>
      </p:sp>
      <p:cxnSp>
        <p:nvCxnSpPr>
          <p:cNvPr id="189" name="Straight Connector 60"/>
          <p:cNvCxnSpPr>
            <a:stCxn id="188" idx="2"/>
            <a:endCxn id="118" idx="0"/>
          </p:cNvCxnSpPr>
          <p:nvPr/>
        </p:nvCxnSpPr>
        <p:spPr>
          <a:xfrm>
            <a:off x="5536877" y="1816291"/>
            <a:ext cx="0" cy="13353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1" name="Straight Connector 60"/>
          <p:cNvCxnSpPr/>
          <p:nvPr/>
        </p:nvCxnSpPr>
        <p:spPr>
          <a:xfrm flipH="1">
            <a:off x="6197850" y="4981505"/>
            <a:ext cx="54714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2" name="Rectangle 122"/>
          <p:cNvSpPr/>
          <p:nvPr/>
        </p:nvSpPr>
        <p:spPr>
          <a:xfrm>
            <a:off x="5587406" y="4837505"/>
            <a:ext cx="991772" cy="288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smtClean="0">
                <a:solidFill>
                  <a:schemeClr val="tx1"/>
                </a:solidFill>
              </a:rPr>
              <a:t>YES Trainee</a:t>
            </a:r>
          </a:p>
        </p:txBody>
      </p:sp>
      <p:sp>
        <p:nvSpPr>
          <p:cNvPr id="161" name="Rectangle 116"/>
          <p:cNvSpPr/>
          <p:nvPr/>
        </p:nvSpPr>
        <p:spPr>
          <a:xfrm>
            <a:off x="6514227" y="2694320"/>
            <a:ext cx="1548450" cy="504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solidFill>
                  <a:schemeClr val="tx1"/>
                </a:solidFill>
              </a:rPr>
              <a:t>Manager, Data Collections</a:t>
            </a:r>
          </a:p>
        </p:txBody>
      </p:sp>
      <p:sp>
        <p:nvSpPr>
          <p:cNvPr id="79" name="Rectangle 78"/>
          <p:cNvSpPr/>
          <p:nvPr/>
        </p:nvSpPr>
        <p:spPr>
          <a:xfrm>
            <a:off x="2768701" y="5214268"/>
            <a:ext cx="897000" cy="319327"/>
          </a:xfrm>
          <a:prstGeom prst="rect">
            <a:avLst/>
          </a:prstGeom>
          <a:ln w="12700">
            <a:solidFill>
              <a:schemeClr val="accent1"/>
            </a:solidFill>
            <a:prstDash val="solid"/>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Information Analyst</a:t>
            </a:r>
          </a:p>
        </p:txBody>
      </p:sp>
      <p:cxnSp>
        <p:nvCxnSpPr>
          <p:cNvPr id="80" name="Straight Connector 60"/>
          <p:cNvCxnSpPr/>
          <p:nvPr/>
        </p:nvCxnSpPr>
        <p:spPr>
          <a:xfrm flipH="1">
            <a:off x="2572791" y="4590768"/>
            <a:ext cx="54714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1" name="Straight Connector 60"/>
          <p:cNvCxnSpPr/>
          <p:nvPr/>
        </p:nvCxnSpPr>
        <p:spPr>
          <a:xfrm flipH="1">
            <a:off x="2572791" y="4981504"/>
            <a:ext cx="54714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0" name="Rectangle 189"/>
          <p:cNvSpPr/>
          <p:nvPr/>
        </p:nvSpPr>
        <p:spPr>
          <a:xfrm>
            <a:off x="2768700" y="4431107"/>
            <a:ext cx="897000" cy="319327"/>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Information Analyst</a:t>
            </a:r>
          </a:p>
        </p:txBody>
      </p:sp>
      <p:sp>
        <p:nvSpPr>
          <p:cNvPr id="77" name="Rectangle 76"/>
          <p:cNvSpPr/>
          <p:nvPr/>
        </p:nvSpPr>
        <p:spPr>
          <a:xfrm>
            <a:off x="2768700" y="4821843"/>
            <a:ext cx="897000" cy="319327"/>
          </a:xfrm>
          <a:prstGeom prst="rect">
            <a:avLst/>
          </a:prstGeom>
          <a:ln w="12700">
            <a:solidFill>
              <a:schemeClr val="accent1"/>
            </a:solidFill>
            <a:prstDash val="solid"/>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Information Analyst</a:t>
            </a:r>
          </a:p>
        </p:txBody>
      </p:sp>
    </p:spTree>
    <p:extLst>
      <p:ext uri="{BB962C8B-B14F-4D97-AF65-F5344CB8AC3E}">
        <p14:creationId xmlns:p14="http://schemas.microsoft.com/office/powerpoint/2010/main" val="41470290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39750" y="247650"/>
            <a:ext cx="6513513" cy="1577975"/>
          </a:xfrm>
        </p:spPr>
        <p:txBody>
          <a:bodyPr/>
          <a:lstStyle/>
          <a:p>
            <a:r>
              <a:rPr lang="en-US" altLang="en-US" dirty="0" smtClean="0">
                <a:latin typeface="Arial" charset="0"/>
                <a:ea typeface="ＭＳ Ｐゴシック" pitchFamily="34" charset="-128"/>
                <a:cs typeface="Arial" charset="0"/>
              </a:rPr>
              <a:t>Safer Care Victoria</a:t>
            </a:r>
          </a:p>
        </p:txBody>
      </p:sp>
      <p:sp>
        <p:nvSpPr>
          <p:cNvPr id="5123" name="Subtitle 2"/>
          <p:cNvSpPr>
            <a:spLocks noGrp="1"/>
          </p:cNvSpPr>
          <p:nvPr>
            <p:ph type="subTitle" idx="1"/>
          </p:nvPr>
        </p:nvSpPr>
        <p:spPr>
          <a:xfrm>
            <a:off x="539750" y="2292350"/>
            <a:ext cx="7172325" cy="3152775"/>
          </a:xfrm>
        </p:spPr>
        <p:txBody>
          <a:bodyPr/>
          <a:lstStyle/>
          <a:p>
            <a:r>
              <a:rPr lang="en-AU" altLang="en-US" dirty="0" smtClean="0">
                <a:latin typeface="Arial" charset="0"/>
                <a:ea typeface="ＭＳ Ｐゴシック" pitchFamily="34" charset="-128"/>
                <a:cs typeface="Arial" charset="0"/>
              </a:rPr>
              <a:t>Final organisation design</a:t>
            </a:r>
            <a:endParaRPr lang="en-AU" altLang="en-US" dirty="0">
              <a:latin typeface="Arial" charset="0"/>
              <a:ea typeface="ＭＳ Ｐゴシック" pitchFamily="34" charset="-128"/>
              <a:cs typeface="Arial" charset="0"/>
            </a:endParaRPr>
          </a:p>
        </p:txBody>
      </p:sp>
    </p:spTree>
    <p:extLst>
      <p:ext uri="{BB962C8B-B14F-4D97-AF65-F5344CB8AC3E}">
        <p14:creationId xmlns:p14="http://schemas.microsoft.com/office/powerpoint/2010/main" val="3086330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 hidden="1"/>
          <p:cNvGraphicFramePr>
            <a:graphicFrameLocks noChangeAspect="1"/>
          </p:cNvGraphicFramePr>
          <p:nvPr>
            <p:custDataLst>
              <p:tags r:id="rId2"/>
            </p:custDataLst>
            <p:extLst>
              <p:ext uri="{D42A27DB-BD31-4B8C-83A1-F6EECF244321}">
                <p14:modId xmlns:p14="http://schemas.microsoft.com/office/powerpoint/2010/main" val="1938236112"/>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32780"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AU" dirty="0"/>
              <a:t>High level structure of Safer Care Victoria</a:t>
            </a:r>
          </a:p>
        </p:txBody>
      </p:sp>
      <p:sp>
        <p:nvSpPr>
          <p:cNvPr id="3" name="Slide Number Placeholder 2"/>
          <p:cNvSpPr>
            <a:spLocks noGrp="1"/>
          </p:cNvSpPr>
          <p:nvPr>
            <p:ph type="sldNum" sz="quarter" idx="12"/>
          </p:nvPr>
        </p:nvSpPr>
        <p:spPr/>
        <p:txBody>
          <a:bodyPr/>
          <a:lstStyle/>
          <a:p>
            <a:fld id="{E352B1FB-AE05-4976-BFC5-338198F3B15B}" type="slidenum">
              <a:rPr lang="en-AU" altLang="en-US" smtClean="0"/>
              <a:pPr/>
              <a:t>14</a:t>
            </a:fld>
            <a:endParaRPr lang="en-AU" altLang="en-US" dirty="0"/>
          </a:p>
        </p:txBody>
      </p:sp>
      <p:sp>
        <p:nvSpPr>
          <p:cNvPr id="19" name="TextBox 18"/>
          <p:cNvSpPr txBox="1"/>
          <p:nvPr/>
        </p:nvSpPr>
        <p:spPr>
          <a:xfrm>
            <a:off x="1821071" y="6422196"/>
            <a:ext cx="6736360" cy="230832"/>
          </a:xfrm>
          <a:prstGeom prst="rect">
            <a:avLst/>
          </a:prstGeom>
          <a:noFill/>
        </p:spPr>
        <p:txBody>
          <a:bodyPr wrap="square" rtlCol="0">
            <a:spAutoFit/>
          </a:bodyPr>
          <a:lstStyle/>
          <a:p>
            <a:pPr algn="r"/>
            <a:r>
              <a:rPr lang="en-AU" sz="900" i="1" dirty="0" smtClean="0"/>
              <a:t>* Evidence and Research Branch to be formed at a later date.</a:t>
            </a:r>
            <a:endParaRPr lang="en-AU" sz="900" i="1" dirty="0"/>
          </a:p>
        </p:txBody>
      </p:sp>
      <p:cxnSp>
        <p:nvCxnSpPr>
          <p:cNvPr id="33" name="Straight Connector 32"/>
          <p:cNvCxnSpPr/>
          <p:nvPr/>
        </p:nvCxnSpPr>
        <p:spPr>
          <a:xfrm flipV="1">
            <a:off x="1850455" y="4153235"/>
            <a:ext cx="0" cy="32400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cxnSp>
        <p:nvCxnSpPr>
          <p:cNvPr id="44" name="Straight Connector 43"/>
          <p:cNvCxnSpPr/>
          <p:nvPr/>
        </p:nvCxnSpPr>
        <p:spPr>
          <a:xfrm flipV="1">
            <a:off x="3197727" y="4153235"/>
            <a:ext cx="0" cy="32400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cxnSp>
        <p:nvCxnSpPr>
          <p:cNvPr id="45" name="Straight Connector 44"/>
          <p:cNvCxnSpPr/>
          <p:nvPr/>
        </p:nvCxnSpPr>
        <p:spPr>
          <a:xfrm flipV="1">
            <a:off x="5896303" y="4153235"/>
            <a:ext cx="0" cy="32400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cxnSp>
        <p:nvCxnSpPr>
          <p:cNvPr id="46" name="Straight Connector 41"/>
          <p:cNvCxnSpPr/>
          <p:nvPr/>
        </p:nvCxnSpPr>
        <p:spPr>
          <a:xfrm flipV="1">
            <a:off x="7239544" y="4153235"/>
            <a:ext cx="0" cy="32400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cxnSp>
        <p:nvCxnSpPr>
          <p:cNvPr id="47" name="Straight Connector 46"/>
          <p:cNvCxnSpPr/>
          <p:nvPr/>
        </p:nvCxnSpPr>
        <p:spPr>
          <a:xfrm flipV="1">
            <a:off x="4572802" y="4153235"/>
            <a:ext cx="0" cy="32400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cxnSp>
        <p:nvCxnSpPr>
          <p:cNvPr id="48" name="Straight Connector 47"/>
          <p:cNvCxnSpPr>
            <a:stCxn id="49" idx="2"/>
          </p:cNvCxnSpPr>
          <p:nvPr/>
        </p:nvCxnSpPr>
        <p:spPr>
          <a:xfrm>
            <a:off x="4572802" y="2420890"/>
            <a:ext cx="0" cy="1732347"/>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sp>
        <p:nvSpPr>
          <p:cNvPr id="49" name="Rectangle 48"/>
          <p:cNvSpPr/>
          <p:nvPr/>
        </p:nvSpPr>
        <p:spPr>
          <a:xfrm>
            <a:off x="3744710" y="1988840"/>
            <a:ext cx="1656184" cy="432048"/>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1050" dirty="0"/>
              <a:t>Chief Executive Officer</a:t>
            </a:r>
          </a:p>
        </p:txBody>
      </p:sp>
      <p:cxnSp>
        <p:nvCxnSpPr>
          <p:cNvPr id="50" name="Straight Connector 75"/>
          <p:cNvCxnSpPr/>
          <p:nvPr/>
        </p:nvCxnSpPr>
        <p:spPr>
          <a:xfrm flipH="1">
            <a:off x="4140853" y="3121227"/>
            <a:ext cx="764432" cy="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cxnSp>
        <p:nvCxnSpPr>
          <p:cNvPr id="51" name="Straight Connector 75"/>
          <p:cNvCxnSpPr/>
          <p:nvPr/>
        </p:nvCxnSpPr>
        <p:spPr>
          <a:xfrm flipH="1">
            <a:off x="1850456" y="4153235"/>
            <a:ext cx="5389089" cy="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sp>
        <p:nvSpPr>
          <p:cNvPr id="52" name="Rectangle 70"/>
          <p:cNvSpPr/>
          <p:nvPr/>
        </p:nvSpPr>
        <p:spPr>
          <a:xfrm>
            <a:off x="4893447" y="2790032"/>
            <a:ext cx="1285755" cy="662395"/>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1050" dirty="0" smtClean="0"/>
              <a:t>Strategy, Implementation and Communications</a:t>
            </a:r>
            <a:endParaRPr lang="en-AU" sz="1050" dirty="0"/>
          </a:p>
        </p:txBody>
      </p:sp>
      <p:sp>
        <p:nvSpPr>
          <p:cNvPr id="53" name="Rectangle 52"/>
          <p:cNvSpPr/>
          <p:nvPr/>
        </p:nvSpPr>
        <p:spPr>
          <a:xfrm>
            <a:off x="1220455" y="4424358"/>
            <a:ext cx="1260000" cy="748458"/>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1000" dirty="0" smtClean="0"/>
              <a:t>Patient Experience and Partnerships</a:t>
            </a:r>
            <a:endParaRPr lang="en-AU" sz="1000" dirty="0"/>
          </a:p>
        </p:txBody>
      </p:sp>
      <p:sp>
        <p:nvSpPr>
          <p:cNvPr id="54" name="Rectangle 53"/>
          <p:cNvSpPr/>
          <p:nvPr/>
        </p:nvSpPr>
        <p:spPr>
          <a:xfrm>
            <a:off x="3914999" y="4424358"/>
            <a:ext cx="1260000" cy="748458"/>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1000" dirty="0" smtClean="0"/>
              <a:t>Safety and Quality Support</a:t>
            </a:r>
            <a:endParaRPr lang="en-AU" sz="1000" dirty="0"/>
          </a:p>
        </p:txBody>
      </p:sp>
      <p:sp>
        <p:nvSpPr>
          <p:cNvPr id="55" name="Rectangle 54"/>
          <p:cNvSpPr/>
          <p:nvPr/>
        </p:nvSpPr>
        <p:spPr>
          <a:xfrm>
            <a:off x="2567727" y="4424358"/>
            <a:ext cx="1260000" cy="748458"/>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1000" dirty="0" smtClean="0"/>
              <a:t>Clinical Engagement</a:t>
            </a:r>
            <a:endParaRPr lang="en-AU" sz="1000" dirty="0"/>
          </a:p>
        </p:txBody>
      </p:sp>
      <p:cxnSp>
        <p:nvCxnSpPr>
          <p:cNvPr id="56" name="Straight Connector 75"/>
          <p:cNvCxnSpPr/>
          <p:nvPr/>
        </p:nvCxnSpPr>
        <p:spPr>
          <a:xfrm>
            <a:off x="4460287" y="3429996"/>
            <a:ext cx="0" cy="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cxnSp>
        <p:nvCxnSpPr>
          <p:cNvPr id="57" name="Straight Connector 74"/>
          <p:cNvCxnSpPr/>
          <p:nvPr/>
        </p:nvCxnSpPr>
        <p:spPr>
          <a:xfrm flipH="1">
            <a:off x="3899281" y="2705431"/>
            <a:ext cx="244274" cy="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cxnSp>
        <p:nvCxnSpPr>
          <p:cNvPr id="58" name="Straight Connector 77"/>
          <p:cNvCxnSpPr/>
          <p:nvPr/>
        </p:nvCxnSpPr>
        <p:spPr>
          <a:xfrm flipV="1">
            <a:off x="4140852" y="2705432"/>
            <a:ext cx="0" cy="831592"/>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cxnSp>
        <p:nvCxnSpPr>
          <p:cNvPr id="59" name="Straight Connector 74"/>
          <p:cNvCxnSpPr/>
          <p:nvPr/>
        </p:nvCxnSpPr>
        <p:spPr>
          <a:xfrm flipH="1">
            <a:off x="3899281" y="2982629"/>
            <a:ext cx="244274" cy="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cxnSp>
        <p:nvCxnSpPr>
          <p:cNvPr id="60" name="Straight Connector 74"/>
          <p:cNvCxnSpPr/>
          <p:nvPr/>
        </p:nvCxnSpPr>
        <p:spPr>
          <a:xfrm flipH="1">
            <a:off x="3899281" y="3259827"/>
            <a:ext cx="244274" cy="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cxnSp>
        <p:nvCxnSpPr>
          <p:cNvPr id="61" name="Straight Connector 74"/>
          <p:cNvCxnSpPr/>
          <p:nvPr/>
        </p:nvCxnSpPr>
        <p:spPr>
          <a:xfrm flipH="1">
            <a:off x="3899281" y="3537024"/>
            <a:ext cx="244274" cy="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sp>
        <p:nvSpPr>
          <p:cNvPr id="62" name="Rectangle 71"/>
          <p:cNvSpPr/>
          <p:nvPr/>
        </p:nvSpPr>
        <p:spPr>
          <a:xfrm>
            <a:off x="1883281" y="2597431"/>
            <a:ext cx="2016000" cy="216000"/>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900" dirty="0"/>
              <a:t>Chief Medical Officer</a:t>
            </a:r>
          </a:p>
        </p:txBody>
      </p:sp>
      <p:sp>
        <p:nvSpPr>
          <p:cNvPr id="63" name="Rectangle 72"/>
          <p:cNvSpPr/>
          <p:nvPr/>
        </p:nvSpPr>
        <p:spPr>
          <a:xfrm>
            <a:off x="1883281" y="2874629"/>
            <a:ext cx="2016000" cy="216000"/>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900" dirty="0"/>
              <a:t>Chief Nurse and Midwifery </a:t>
            </a:r>
            <a:r>
              <a:rPr lang="en-AU" sz="900" dirty="0" smtClean="0"/>
              <a:t>Officer</a:t>
            </a:r>
            <a:endParaRPr lang="en-AU" sz="900" dirty="0"/>
          </a:p>
        </p:txBody>
      </p:sp>
      <p:sp>
        <p:nvSpPr>
          <p:cNvPr id="64" name="Rectangle 73"/>
          <p:cNvSpPr/>
          <p:nvPr/>
        </p:nvSpPr>
        <p:spPr>
          <a:xfrm>
            <a:off x="1883281" y="3151827"/>
            <a:ext cx="2016000" cy="216000"/>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900" dirty="0"/>
              <a:t>Chief Allied Health Officer</a:t>
            </a:r>
          </a:p>
        </p:txBody>
      </p:sp>
      <p:sp>
        <p:nvSpPr>
          <p:cNvPr id="65" name="Rectangle 73"/>
          <p:cNvSpPr/>
          <p:nvPr/>
        </p:nvSpPr>
        <p:spPr>
          <a:xfrm>
            <a:off x="1883280" y="3429024"/>
            <a:ext cx="2016000" cy="216000"/>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900" dirty="0"/>
              <a:t>Chief Paramedic</a:t>
            </a:r>
          </a:p>
        </p:txBody>
      </p:sp>
      <p:sp>
        <p:nvSpPr>
          <p:cNvPr id="66" name="Rectangle 32"/>
          <p:cNvSpPr/>
          <p:nvPr/>
        </p:nvSpPr>
        <p:spPr>
          <a:xfrm>
            <a:off x="6609543" y="4424358"/>
            <a:ext cx="1260000" cy="748458"/>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1000" dirty="0" smtClean="0"/>
              <a:t>Better Care Victoria Secretariat</a:t>
            </a:r>
            <a:endParaRPr lang="en-AU" sz="1000" dirty="0"/>
          </a:p>
        </p:txBody>
      </p:sp>
      <p:sp>
        <p:nvSpPr>
          <p:cNvPr id="67" name="Rectangle 42"/>
          <p:cNvSpPr/>
          <p:nvPr/>
        </p:nvSpPr>
        <p:spPr>
          <a:xfrm>
            <a:off x="6555544" y="3270981"/>
            <a:ext cx="1368001" cy="432048"/>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1000" dirty="0" smtClean="0"/>
              <a:t>Better Care Victoria Board</a:t>
            </a:r>
            <a:endParaRPr lang="en-AU" sz="1000" dirty="0"/>
          </a:p>
        </p:txBody>
      </p:sp>
      <p:cxnSp>
        <p:nvCxnSpPr>
          <p:cNvPr id="68" name="Straight Connector 43"/>
          <p:cNvCxnSpPr/>
          <p:nvPr/>
        </p:nvCxnSpPr>
        <p:spPr>
          <a:xfrm flipV="1">
            <a:off x="7239543" y="3703030"/>
            <a:ext cx="0" cy="442285"/>
          </a:xfrm>
          <a:prstGeom prst="line">
            <a:avLst/>
          </a:prstGeom>
          <a:ln>
            <a:solidFill>
              <a:schemeClr val="tx2">
                <a:lumMod val="50000"/>
              </a:schemeClr>
            </a:solidFill>
            <a:prstDash val="dash"/>
          </a:ln>
        </p:spPr>
        <p:style>
          <a:lnRef idx="1">
            <a:schemeClr val="accent2"/>
          </a:lnRef>
          <a:fillRef idx="0">
            <a:schemeClr val="accent2"/>
          </a:fillRef>
          <a:effectRef idx="0">
            <a:schemeClr val="accent2"/>
          </a:effectRef>
          <a:fontRef idx="minor">
            <a:schemeClr val="tx1"/>
          </a:fontRef>
        </p:style>
      </p:cxnSp>
      <p:sp>
        <p:nvSpPr>
          <p:cNvPr id="69" name="Rectangle 32"/>
          <p:cNvSpPr/>
          <p:nvPr/>
        </p:nvSpPr>
        <p:spPr>
          <a:xfrm>
            <a:off x="5262271" y="4424358"/>
            <a:ext cx="1260000" cy="748458"/>
          </a:xfrm>
          <a:prstGeom prst="rect">
            <a:avLst/>
          </a:prstGeom>
          <a:solidFill>
            <a:srgbClr val="5F5F5F"/>
          </a:solidFill>
          <a:ln w="12700">
            <a:solidFill>
              <a:srgbClr val="5F5F5F"/>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1000" dirty="0" smtClean="0"/>
              <a:t>Evidence and Research*</a:t>
            </a:r>
            <a:endParaRPr lang="en-AU" sz="1000" dirty="0"/>
          </a:p>
        </p:txBody>
      </p:sp>
      <p:sp>
        <p:nvSpPr>
          <p:cNvPr id="70" name="Rectangle 73"/>
          <p:cNvSpPr/>
          <p:nvPr/>
        </p:nvSpPr>
        <p:spPr>
          <a:xfrm>
            <a:off x="1874734" y="3797424"/>
            <a:ext cx="2016000" cy="216000"/>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900" dirty="0" smtClean="0"/>
              <a:t>Victorian Consultative Councils</a:t>
            </a:r>
            <a:endParaRPr lang="en-AU" sz="900" dirty="0"/>
          </a:p>
        </p:txBody>
      </p:sp>
      <p:cxnSp>
        <p:nvCxnSpPr>
          <p:cNvPr id="71" name="Straight Connector 43"/>
          <p:cNvCxnSpPr/>
          <p:nvPr/>
        </p:nvCxnSpPr>
        <p:spPr>
          <a:xfrm flipV="1">
            <a:off x="4158914" y="3905426"/>
            <a:ext cx="0" cy="518935"/>
          </a:xfrm>
          <a:prstGeom prst="line">
            <a:avLst/>
          </a:prstGeom>
          <a:ln>
            <a:solidFill>
              <a:schemeClr val="tx2">
                <a:lumMod val="50000"/>
              </a:schemeClr>
            </a:solidFill>
            <a:prstDash val="dash"/>
          </a:ln>
        </p:spPr>
        <p:style>
          <a:lnRef idx="1">
            <a:schemeClr val="accent2"/>
          </a:lnRef>
          <a:fillRef idx="0">
            <a:schemeClr val="accent2"/>
          </a:fillRef>
          <a:effectRef idx="0">
            <a:schemeClr val="accent2"/>
          </a:effectRef>
          <a:fontRef idx="minor">
            <a:schemeClr val="tx1"/>
          </a:fontRef>
        </p:style>
      </p:cxnSp>
      <p:cxnSp>
        <p:nvCxnSpPr>
          <p:cNvPr id="72" name="Straight Connector 43"/>
          <p:cNvCxnSpPr>
            <a:endCxn id="70" idx="3"/>
          </p:cNvCxnSpPr>
          <p:nvPr/>
        </p:nvCxnSpPr>
        <p:spPr>
          <a:xfrm flipH="1">
            <a:off x="3890734" y="3905424"/>
            <a:ext cx="268180" cy="0"/>
          </a:xfrm>
          <a:prstGeom prst="line">
            <a:avLst/>
          </a:prstGeom>
          <a:ln>
            <a:solidFill>
              <a:schemeClr val="tx2">
                <a:lumMod val="50000"/>
              </a:schemeClr>
            </a:solidFill>
            <a:prstDash val="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0740257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Object 3" hidden="1"/>
          <p:cNvGraphicFramePr>
            <a:graphicFrameLocks noChangeAspect="1"/>
          </p:cNvGraphicFramePr>
          <p:nvPr>
            <p:custDataLst>
              <p:tags r:id="rId2"/>
            </p:custDataLst>
            <p:extLst>
              <p:ext uri="{D42A27DB-BD31-4B8C-83A1-F6EECF244321}">
                <p14:modId xmlns:p14="http://schemas.microsoft.com/office/powerpoint/2010/main" val="4098895855"/>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15375"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9" y="1590"/>
                        <a:ext cx="1587" cy="1587"/>
                      </a:xfrm>
                      <a:prstGeom prst="rect">
                        <a:avLst/>
                      </a:prstGeom>
                    </p:spPr>
                  </p:pic>
                </p:oleObj>
              </mc:Fallback>
            </mc:AlternateContent>
          </a:graphicData>
        </a:graphic>
      </p:graphicFrame>
      <p:sp>
        <p:nvSpPr>
          <p:cNvPr id="69" name="Rectangle 70"/>
          <p:cNvSpPr/>
          <p:nvPr/>
        </p:nvSpPr>
        <p:spPr>
          <a:xfrm>
            <a:off x="733585" y="3069180"/>
            <a:ext cx="2313902" cy="661069"/>
          </a:xfrm>
          <a:prstGeom prst="rect">
            <a:avLst/>
          </a:prstGeom>
          <a:solidFill>
            <a:schemeClr val="tx2">
              <a:lumMod val="20000"/>
              <a:lumOff val="80000"/>
            </a:schemeClr>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sz="1050" dirty="0"/>
          </a:p>
        </p:txBody>
      </p:sp>
      <p:sp>
        <p:nvSpPr>
          <p:cNvPr id="2" name="Title 1"/>
          <p:cNvSpPr>
            <a:spLocks noGrp="1"/>
          </p:cNvSpPr>
          <p:nvPr>
            <p:ph type="title"/>
          </p:nvPr>
        </p:nvSpPr>
        <p:spPr/>
        <p:txBody>
          <a:bodyPr/>
          <a:lstStyle/>
          <a:p>
            <a:r>
              <a:rPr lang="en-AU" dirty="0"/>
              <a:t>Structure of Safer Care Victoria with key functions</a:t>
            </a:r>
          </a:p>
        </p:txBody>
      </p:sp>
      <p:sp>
        <p:nvSpPr>
          <p:cNvPr id="3" name="Slide Number Placeholder 2"/>
          <p:cNvSpPr>
            <a:spLocks noGrp="1"/>
          </p:cNvSpPr>
          <p:nvPr>
            <p:ph type="sldNum" sz="quarter" idx="12"/>
          </p:nvPr>
        </p:nvSpPr>
        <p:spPr>
          <a:xfrm>
            <a:off x="8473842" y="6605563"/>
            <a:ext cx="539750" cy="300062"/>
          </a:xfrm>
        </p:spPr>
        <p:txBody>
          <a:bodyPr/>
          <a:lstStyle/>
          <a:p>
            <a:fld id="{E352B1FB-AE05-4976-BFC5-338198F3B15B}" type="slidenum">
              <a:rPr lang="en-AU" altLang="en-US" sz="1100" smtClean="0"/>
              <a:pPr/>
              <a:t>15</a:t>
            </a:fld>
            <a:endParaRPr lang="en-AU" altLang="en-US" dirty="0"/>
          </a:p>
        </p:txBody>
      </p:sp>
      <p:sp>
        <p:nvSpPr>
          <p:cNvPr id="57" name="Rectangle 70"/>
          <p:cNvSpPr/>
          <p:nvPr/>
        </p:nvSpPr>
        <p:spPr>
          <a:xfrm>
            <a:off x="7473354" y="4369587"/>
            <a:ext cx="1404000" cy="2255777"/>
          </a:xfrm>
          <a:prstGeom prst="rect">
            <a:avLst/>
          </a:prstGeom>
          <a:solidFill>
            <a:schemeClr val="tx2">
              <a:lumMod val="20000"/>
              <a:lumOff val="80000"/>
            </a:schemeClr>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sz="1050" dirty="0"/>
          </a:p>
        </p:txBody>
      </p:sp>
      <p:sp>
        <p:nvSpPr>
          <p:cNvPr id="59" name="Rectangle 70"/>
          <p:cNvSpPr/>
          <p:nvPr/>
        </p:nvSpPr>
        <p:spPr>
          <a:xfrm>
            <a:off x="3249236" y="4369587"/>
            <a:ext cx="2659149" cy="2255777"/>
          </a:xfrm>
          <a:prstGeom prst="rect">
            <a:avLst/>
          </a:prstGeom>
          <a:solidFill>
            <a:schemeClr val="tx2">
              <a:lumMod val="20000"/>
              <a:lumOff val="80000"/>
            </a:schemeClr>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sz="1050" dirty="0"/>
          </a:p>
        </p:txBody>
      </p:sp>
      <p:sp>
        <p:nvSpPr>
          <p:cNvPr id="63" name="Rectangle 62"/>
          <p:cNvSpPr/>
          <p:nvPr/>
        </p:nvSpPr>
        <p:spPr>
          <a:xfrm>
            <a:off x="3773260" y="1534396"/>
            <a:ext cx="1656184" cy="432048"/>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1050" b="1" dirty="0"/>
              <a:t>Chief Executive Officer</a:t>
            </a:r>
            <a:endParaRPr lang="en-AU" sz="1050" dirty="0"/>
          </a:p>
        </p:txBody>
      </p:sp>
      <p:cxnSp>
        <p:nvCxnSpPr>
          <p:cNvPr id="65" name="Straight Connector 75"/>
          <p:cNvCxnSpPr/>
          <p:nvPr/>
        </p:nvCxnSpPr>
        <p:spPr>
          <a:xfrm flipH="1">
            <a:off x="990574" y="3869413"/>
            <a:ext cx="7195356" cy="232"/>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cxnSp>
        <p:nvCxnSpPr>
          <p:cNvPr id="66" name="Straight Connector 75"/>
          <p:cNvCxnSpPr/>
          <p:nvPr/>
        </p:nvCxnSpPr>
        <p:spPr>
          <a:xfrm>
            <a:off x="3283189" y="2123685"/>
            <a:ext cx="0" cy="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sp>
        <p:nvSpPr>
          <p:cNvPr id="68" name="Rectangle 70"/>
          <p:cNvSpPr/>
          <p:nvPr/>
        </p:nvSpPr>
        <p:spPr>
          <a:xfrm>
            <a:off x="4873574" y="2052288"/>
            <a:ext cx="1363079" cy="458142"/>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900" b="1" dirty="0" smtClean="0"/>
              <a:t>Strategy, Implementation and Communications</a:t>
            </a:r>
            <a:endParaRPr lang="en-AU" sz="900" b="1" dirty="0"/>
          </a:p>
        </p:txBody>
      </p:sp>
      <p:sp>
        <p:nvSpPr>
          <p:cNvPr id="70" name="Rectangle 70"/>
          <p:cNvSpPr/>
          <p:nvPr/>
        </p:nvSpPr>
        <p:spPr>
          <a:xfrm>
            <a:off x="4873574" y="2508306"/>
            <a:ext cx="1363079" cy="792000"/>
          </a:xfrm>
          <a:prstGeom prst="rect">
            <a:avLst/>
          </a:prstGeom>
          <a:solidFill>
            <a:schemeClr val="tx2">
              <a:lumMod val="20000"/>
              <a:lumOff val="80000"/>
            </a:schemeClr>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sz="1050" dirty="0"/>
          </a:p>
        </p:txBody>
      </p:sp>
      <p:sp>
        <p:nvSpPr>
          <p:cNvPr id="72" name="Rectangle 29"/>
          <p:cNvSpPr/>
          <p:nvPr/>
        </p:nvSpPr>
        <p:spPr>
          <a:xfrm>
            <a:off x="4955977" y="2816428"/>
            <a:ext cx="1203559" cy="189455"/>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Communications</a:t>
            </a:r>
            <a:endParaRPr lang="en-AU" sz="700" dirty="0"/>
          </a:p>
        </p:txBody>
      </p:sp>
      <p:sp>
        <p:nvSpPr>
          <p:cNvPr id="75" name="Rectangle 33"/>
          <p:cNvSpPr/>
          <p:nvPr/>
        </p:nvSpPr>
        <p:spPr>
          <a:xfrm>
            <a:off x="4955977" y="2567928"/>
            <a:ext cx="1203559" cy="189455"/>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Strategy</a:t>
            </a:r>
            <a:endParaRPr lang="en-AU" sz="700" dirty="0"/>
          </a:p>
        </p:txBody>
      </p:sp>
      <p:sp>
        <p:nvSpPr>
          <p:cNvPr id="77" name="Rectangle 49"/>
          <p:cNvSpPr/>
          <p:nvPr/>
        </p:nvSpPr>
        <p:spPr>
          <a:xfrm>
            <a:off x="4955977" y="3064929"/>
            <a:ext cx="1203559" cy="189455"/>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Business management</a:t>
            </a:r>
            <a:endParaRPr lang="en-AU" sz="700" dirty="0"/>
          </a:p>
        </p:txBody>
      </p:sp>
      <p:cxnSp>
        <p:nvCxnSpPr>
          <p:cNvPr id="78" name="Straight Connector 74"/>
          <p:cNvCxnSpPr/>
          <p:nvPr/>
        </p:nvCxnSpPr>
        <p:spPr>
          <a:xfrm flipH="1">
            <a:off x="2974389" y="2242517"/>
            <a:ext cx="1630020" cy="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cxnSp>
        <p:nvCxnSpPr>
          <p:cNvPr id="79" name="Straight Connector 74"/>
          <p:cNvCxnSpPr/>
          <p:nvPr/>
        </p:nvCxnSpPr>
        <p:spPr>
          <a:xfrm flipH="1">
            <a:off x="4601352" y="2242517"/>
            <a:ext cx="298100" cy="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cxnSp>
        <p:nvCxnSpPr>
          <p:cNvPr id="81" name="Straight Connector 80"/>
          <p:cNvCxnSpPr/>
          <p:nvPr/>
        </p:nvCxnSpPr>
        <p:spPr>
          <a:xfrm flipV="1">
            <a:off x="6702796" y="3869878"/>
            <a:ext cx="0" cy="23964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sp>
        <p:nvSpPr>
          <p:cNvPr id="82" name="Rectangle 70"/>
          <p:cNvSpPr/>
          <p:nvPr/>
        </p:nvSpPr>
        <p:spPr>
          <a:xfrm>
            <a:off x="6011632" y="4369587"/>
            <a:ext cx="1368000" cy="2255777"/>
          </a:xfrm>
          <a:prstGeom prst="rect">
            <a:avLst/>
          </a:prstGeom>
          <a:solidFill>
            <a:schemeClr val="bg2">
              <a:lumMod val="90000"/>
            </a:schemeClr>
          </a:solidFill>
          <a:ln w="12700">
            <a:solidFill>
              <a:srgbClr val="5F5F5F"/>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sz="1050" dirty="0"/>
          </a:p>
        </p:txBody>
      </p:sp>
      <p:sp>
        <p:nvSpPr>
          <p:cNvPr id="83" name="Rectangle 82"/>
          <p:cNvSpPr/>
          <p:nvPr/>
        </p:nvSpPr>
        <p:spPr>
          <a:xfrm>
            <a:off x="6106001" y="4432373"/>
            <a:ext cx="1160978" cy="612645"/>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600" dirty="0" smtClean="0"/>
              <a:t>Research and analysis on local and international safety and quality improvement best practice</a:t>
            </a:r>
            <a:endParaRPr lang="en-AU" sz="600" dirty="0"/>
          </a:p>
        </p:txBody>
      </p:sp>
      <p:sp>
        <p:nvSpPr>
          <p:cNvPr id="89" name="Rectangle 88"/>
          <p:cNvSpPr/>
          <p:nvPr/>
        </p:nvSpPr>
        <p:spPr>
          <a:xfrm>
            <a:off x="6106001" y="5118497"/>
            <a:ext cx="1160978" cy="468377"/>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600" dirty="0" smtClean="0"/>
              <a:t>Strategic research partnerships, including with NHMRC and universities </a:t>
            </a:r>
            <a:endParaRPr lang="en-AU" sz="600" dirty="0"/>
          </a:p>
        </p:txBody>
      </p:sp>
      <p:sp>
        <p:nvSpPr>
          <p:cNvPr id="90" name="Rectangle 88"/>
          <p:cNvSpPr/>
          <p:nvPr/>
        </p:nvSpPr>
        <p:spPr>
          <a:xfrm>
            <a:off x="6106001" y="5660352"/>
            <a:ext cx="1160978" cy="360078"/>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600" dirty="0" smtClean="0"/>
              <a:t>Evaluation of safety and quality improvement programs</a:t>
            </a:r>
            <a:endParaRPr lang="en-AU" sz="600" dirty="0"/>
          </a:p>
        </p:txBody>
      </p:sp>
      <p:sp>
        <p:nvSpPr>
          <p:cNvPr id="91" name="Rectangle 70"/>
          <p:cNvSpPr/>
          <p:nvPr/>
        </p:nvSpPr>
        <p:spPr>
          <a:xfrm>
            <a:off x="272416" y="4369587"/>
            <a:ext cx="1404000" cy="2255777"/>
          </a:xfrm>
          <a:prstGeom prst="rect">
            <a:avLst/>
          </a:prstGeom>
          <a:solidFill>
            <a:schemeClr val="tx2">
              <a:lumMod val="20000"/>
              <a:lumOff val="80000"/>
            </a:schemeClr>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sz="1050" dirty="0"/>
          </a:p>
        </p:txBody>
      </p:sp>
      <p:cxnSp>
        <p:nvCxnSpPr>
          <p:cNvPr id="92" name="Straight Connector 91"/>
          <p:cNvCxnSpPr/>
          <p:nvPr/>
        </p:nvCxnSpPr>
        <p:spPr>
          <a:xfrm flipV="1">
            <a:off x="990321" y="3869413"/>
            <a:ext cx="0" cy="216024"/>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sp>
        <p:nvSpPr>
          <p:cNvPr id="94" name="Rectangle 93"/>
          <p:cNvSpPr/>
          <p:nvPr/>
        </p:nvSpPr>
        <p:spPr>
          <a:xfrm>
            <a:off x="362416" y="4432371"/>
            <a:ext cx="1224000" cy="40295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600" dirty="0" smtClean="0"/>
              <a:t>Patient involvement and representation in safety and quality activities</a:t>
            </a:r>
            <a:endParaRPr lang="en-AU" sz="600" dirty="0"/>
          </a:p>
        </p:txBody>
      </p:sp>
      <p:sp>
        <p:nvSpPr>
          <p:cNvPr id="95" name="Rectangle 94"/>
          <p:cNvSpPr/>
          <p:nvPr/>
        </p:nvSpPr>
        <p:spPr>
          <a:xfrm>
            <a:off x="362416" y="4887641"/>
            <a:ext cx="1224000" cy="899871"/>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en-AU" sz="600" dirty="0" smtClean="0"/>
              <a:t>Engagement with:</a:t>
            </a:r>
          </a:p>
          <a:p>
            <a:pPr marL="108000" indent="-108000">
              <a:buFont typeface="Arial" panose="020B0604020202020204" pitchFamily="34" charset="0"/>
              <a:buChar char="•"/>
            </a:pPr>
            <a:r>
              <a:rPr lang="en-AU" sz="600" dirty="0" smtClean="0"/>
              <a:t>Health </a:t>
            </a:r>
            <a:r>
              <a:rPr lang="en-AU" sz="600" dirty="0"/>
              <a:t>Services </a:t>
            </a:r>
            <a:r>
              <a:rPr lang="en-AU" sz="600" dirty="0" smtClean="0"/>
              <a:t>Commissioner</a:t>
            </a:r>
          </a:p>
          <a:p>
            <a:pPr marL="108000" indent="-108000">
              <a:buFont typeface="Arial" panose="020B0604020202020204" pitchFamily="34" charset="0"/>
              <a:buChar char="•"/>
            </a:pPr>
            <a:r>
              <a:rPr lang="en-AU" sz="600" dirty="0" smtClean="0"/>
              <a:t>Mental </a:t>
            </a:r>
            <a:r>
              <a:rPr lang="en-AU" sz="600" dirty="0"/>
              <a:t>Health Complaints </a:t>
            </a:r>
            <a:r>
              <a:rPr lang="en-AU" sz="600" dirty="0" smtClean="0"/>
              <a:t>Commissioners</a:t>
            </a:r>
          </a:p>
          <a:p>
            <a:pPr marL="108000" indent="-108000">
              <a:buFont typeface="Arial" panose="020B0604020202020204" pitchFamily="34" charset="0"/>
              <a:buChar char="•"/>
            </a:pPr>
            <a:r>
              <a:rPr lang="en-AU" sz="600" dirty="0" smtClean="0"/>
              <a:t>Commissioner </a:t>
            </a:r>
            <a:r>
              <a:rPr lang="en-AU" sz="600" dirty="0"/>
              <a:t>for Children and Young </a:t>
            </a:r>
            <a:r>
              <a:rPr lang="en-AU" sz="600" dirty="0" smtClean="0"/>
              <a:t>People</a:t>
            </a:r>
          </a:p>
          <a:p>
            <a:pPr marL="108000" indent="-108000">
              <a:buFont typeface="Arial" panose="020B0604020202020204" pitchFamily="34" charset="0"/>
              <a:buChar char="•"/>
            </a:pPr>
            <a:r>
              <a:rPr lang="en-AU" sz="600" dirty="0" smtClean="0"/>
              <a:t>Disability Commissioner</a:t>
            </a:r>
            <a:endParaRPr lang="en-AU" sz="600" dirty="0"/>
          </a:p>
          <a:p>
            <a:pPr marL="108000" indent="-108000">
              <a:buFont typeface="Arial" panose="020B0604020202020204" pitchFamily="34" charset="0"/>
              <a:buChar char="•"/>
            </a:pPr>
            <a:r>
              <a:rPr lang="en-AU" sz="600" dirty="0" smtClean="0"/>
              <a:t>Multicultural </a:t>
            </a:r>
            <a:r>
              <a:rPr lang="en-AU" sz="600" dirty="0"/>
              <a:t>Commissioner</a:t>
            </a:r>
          </a:p>
        </p:txBody>
      </p:sp>
      <p:sp>
        <p:nvSpPr>
          <p:cNvPr id="97" name="Rectangle 90"/>
          <p:cNvSpPr/>
          <p:nvPr/>
        </p:nvSpPr>
        <p:spPr>
          <a:xfrm>
            <a:off x="362416" y="5834510"/>
            <a:ext cx="1224000" cy="61200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600" dirty="0" smtClean="0"/>
              <a:t>Development and analysis of patient-centred data, including Patient Reported Outcomes Measures and Victorian Healthcare Experience Surveys</a:t>
            </a:r>
            <a:endParaRPr lang="en-AU" sz="600" dirty="0"/>
          </a:p>
        </p:txBody>
      </p:sp>
      <p:sp>
        <p:nvSpPr>
          <p:cNvPr id="98" name="Rectangle 70"/>
          <p:cNvSpPr/>
          <p:nvPr/>
        </p:nvSpPr>
        <p:spPr>
          <a:xfrm>
            <a:off x="1770746" y="4369585"/>
            <a:ext cx="1404000" cy="2254990"/>
          </a:xfrm>
          <a:prstGeom prst="rect">
            <a:avLst/>
          </a:prstGeom>
          <a:solidFill>
            <a:schemeClr val="tx2">
              <a:lumMod val="20000"/>
              <a:lumOff val="80000"/>
            </a:schemeClr>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sz="1050" dirty="0"/>
          </a:p>
        </p:txBody>
      </p:sp>
      <p:cxnSp>
        <p:nvCxnSpPr>
          <p:cNvPr id="100" name="Straight Connector 99"/>
          <p:cNvCxnSpPr/>
          <p:nvPr/>
        </p:nvCxnSpPr>
        <p:spPr>
          <a:xfrm flipV="1">
            <a:off x="2420258" y="3870016"/>
            <a:ext cx="0" cy="216024"/>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sp>
        <p:nvSpPr>
          <p:cNvPr id="102" name="Rectangle 101"/>
          <p:cNvSpPr/>
          <p:nvPr/>
        </p:nvSpPr>
        <p:spPr>
          <a:xfrm>
            <a:off x="1858999" y="5024908"/>
            <a:ext cx="1224000" cy="454664"/>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600" dirty="0" smtClean="0"/>
              <a:t>Engagement with and advice to the Department of Health and Human Services on clinical issues</a:t>
            </a:r>
            <a:endParaRPr lang="en-AU" sz="600" dirty="0"/>
          </a:p>
        </p:txBody>
      </p:sp>
      <p:sp>
        <p:nvSpPr>
          <p:cNvPr id="103" name="Rectangle 96"/>
          <p:cNvSpPr/>
          <p:nvPr/>
        </p:nvSpPr>
        <p:spPr>
          <a:xfrm>
            <a:off x="1858999" y="4441702"/>
            <a:ext cx="1224000" cy="518326"/>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en-AU" sz="600" dirty="0"/>
              <a:t>Clinical engagement and partnerships, including</a:t>
            </a:r>
            <a:r>
              <a:rPr lang="en-AU" sz="600" dirty="0" smtClean="0"/>
              <a:t>:</a:t>
            </a:r>
          </a:p>
          <a:p>
            <a:pPr marL="173038" indent="-107950">
              <a:buFont typeface="Arial" panose="020B0604020202020204" pitchFamily="34" charset="0"/>
              <a:buChar char="•"/>
            </a:pPr>
            <a:r>
              <a:rPr lang="en-AU" sz="600" dirty="0" smtClean="0"/>
              <a:t>Victorian Clinical Council </a:t>
            </a:r>
          </a:p>
          <a:p>
            <a:pPr marL="173038" indent="-107950">
              <a:buFont typeface="Arial" panose="020B0604020202020204" pitchFamily="34" charset="0"/>
              <a:buChar char="•"/>
            </a:pPr>
            <a:r>
              <a:rPr lang="en-AU" sz="600" dirty="0" smtClean="0"/>
              <a:t>Clinical Networks</a:t>
            </a:r>
          </a:p>
        </p:txBody>
      </p:sp>
      <p:cxnSp>
        <p:nvCxnSpPr>
          <p:cNvPr id="104" name="Straight Connector 103"/>
          <p:cNvCxnSpPr/>
          <p:nvPr/>
        </p:nvCxnSpPr>
        <p:spPr>
          <a:xfrm flipV="1">
            <a:off x="4574840" y="1966444"/>
            <a:ext cx="0" cy="205200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sp>
        <p:nvSpPr>
          <p:cNvPr id="106" name="Rectangle 105"/>
          <p:cNvSpPr/>
          <p:nvPr/>
        </p:nvSpPr>
        <p:spPr>
          <a:xfrm>
            <a:off x="3332840" y="4438072"/>
            <a:ext cx="2484000" cy="25200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600" dirty="0" smtClean="0"/>
              <a:t>Set state-wide safety and quality </a:t>
            </a:r>
            <a:r>
              <a:rPr lang="en-AU" sz="600" dirty="0"/>
              <a:t>improvement goals </a:t>
            </a:r>
            <a:r>
              <a:rPr lang="en-AU" sz="600" dirty="0" smtClean="0"/>
              <a:t>and define </a:t>
            </a:r>
            <a:r>
              <a:rPr lang="en-AU" sz="600" dirty="0"/>
              <a:t>safety and quality </a:t>
            </a:r>
            <a:r>
              <a:rPr lang="en-AU" sz="600" dirty="0" smtClean="0"/>
              <a:t>indicators (in collaboration with Clinical Networks)</a:t>
            </a:r>
            <a:endParaRPr lang="en-AU" sz="600" dirty="0"/>
          </a:p>
        </p:txBody>
      </p:sp>
      <p:sp>
        <p:nvSpPr>
          <p:cNvPr id="107" name="Rectangle 106"/>
          <p:cNvSpPr/>
          <p:nvPr/>
        </p:nvSpPr>
        <p:spPr>
          <a:xfrm>
            <a:off x="3332840" y="6204499"/>
            <a:ext cx="2484000" cy="14400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600" dirty="0"/>
              <a:t>Incident management, root cause analysis and </a:t>
            </a:r>
            <a:r>
              <a:rPr lang="en-AU" sz="600" dirty="0" smtClean="0"/>
              <a:t>clinical </a:t>
            </a:r>
            <a:r>
              <a:rPr lang="en-AU" sz="600" dirty="0"/>
              <a:t>reviews</a:t>
            </a:r>
          </a:p>
        </p:txBody>
      </p:sp>
      <p:sp>
        <p:nvSpPr>
          <p:cNvPr id="108" name="Rectangle 107"/>
          <p:cNvSpPr/>
          <p:nvPr/>
        </p:nvSpPr>
        <p:spPr>
          <a:xfrm>
            <a:off x="3332840" y="6411007"/>
            <a:ext cx="2484000" cy="14400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600" dirty="0"/>
              <a:t>Annual </a:t>
            </a:r>
            <a:r>
              <a:rPr lang="en-AU" sz="600" dirty="0" smtClean="0"/>
              <a:t>performance </a:t>
            </a:r>
            <a:r>
              <a:rPr lang="en-AU" sz="600" dirty="0"/>
              <a:t>reports</a:t>
            </a:r>
          </a:p>
        </p:txBody>
      </p:sp>
      <p:sp>
        <p:nvSpPr>
          <p:cNvPr id="109" name="Rectangle 108"/>
          <p:cNvSpPr/>
          <p:nvPr/>
        </p:nvSpPr>
        <p:spPr>
          <a:xfrm>
            <a:off x="7571590" y="4449191"/>
            <a:ext cx="1224000" cy="510836"/>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600" dirty="0" smtClean="0"/>
              <a:t>Secretariat support to Better Care Victoria </a:t>
            </a:r>
            <a:endParaRPr lang="en-AU" sz="600" dirty="0"/>
          </a:p>
        </p:txBody>
      </p:sp>
      <p:cxnSp>
        <p:nvCxnSpPr>
          <p:cNvPr id="110" name="Straight Connector 109"/>
          <p:cNvCxnSpPr/>
          <p:nvPr/>
        </p:nvCxnSpPr>
        <p:spPr>
          <a:xfrm flipV="1">
            <a:off x="8182681" y="3869878"/>
            <a:ext cx="0" cy="23964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sp>
        <p:nvSpPr>
          <p:cNvPr id="111" name="Rectangle 110"/>
          <p:cNvSpPr/>
          <p:nvPr/>
        </p:nvSpPr>
        <p:spPr>
          <a:xfrm>
            <a:off x="3332840" y="5588094"/>
            <a:ext cx="2484000" cy="347397"/>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600" dirty="0"/>
              <a:t>Leadership and culture development, training and support on quality and safety improvement (in partnership with Better Care </a:t>
            </a:r>
            <a:r>
              <a:rPr lang="en-AU" sz="600" dirty="0" smtClean="0"/>
              <a:t>Victoria)</a:t>
            </a:r>
            <a:endParaRPr lang="en-AU" sz="600" dirty="0"/>
          </a:p>
        </p:txBody>
      </p:sp>
      <p:sp>
        <p:nvSpPr>
          <p:cNvPr id="112" name="Rectangle 111"/>
          <p:cNvSpPr/>
          <p:nvPr/>
        </p:nvSpPr>
        <p:spPr>
          <a:xfrm>
            <a:off x="3332840" y="5165587"/>
            <a:ext cx="2484000" cy="36000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600" dirty="0"/>
              <a:t>Support health services and clinicians to adopt, adapt and develop rigorous safety and quality improvement programs and processes (in partnership with Better Care </a:t>
            </a:r>
            <a:r>
              <a:rPr lang="en-AU" sz="600" dirty="0" smtClean="0"/>
              <a:t>Victoria)</a:t>
            </a:r>
            <a:endParaRPr lang="en-AU" sz="600" dirty="0"/>
          </a:p>
        </p:txBody>
      </p:sp>
      <p:sp>
        <p:nvSpPr>
          <p:cNvPr id="113" name="Rectangle 112"/>
          <p:cNvSpPr/>
          <p:nvPr/>
        </p:nvSpPr>
        <p:spPr>
          <a:xfrm>
            <a:off x="3332840" y="4752577"/>
            <a:ext cx="2484000" cy="14400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600" dirty="0"/>
              <a:t>Clinical </a:t>
            </a:r>
            <a:r>
              <a:rPr lang="en-AU" sz="600" dirty="0" smtClean="0"/>
              <a:t>guidelines</a:t>
            </a:r>
            <a:endParaRPr lang="en-AU" sz="600" dirty="0"/>
          </a:p>
        </p:txBody>
      </p:sp>
      <p:sp>
        <p:nvSpPr>
          <p:cNvPr id="114" name="Rectangle 103"/>
          <p:cNvSpPr/>
          <p:nvPr/>
        </p:nvSpPr>
        <p:spPr>
          <a:xfrm>
            <a:off x="3332840" y="5997994"/>
            <a:ext cx="2484000" cy="14400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600" dirty="0"/>
              <a:t>Support to health services to address safety </a:t>
            </a:r>
            <a:r>
              <a:rPr lang="en-AU" sz="600" dirty="0" smtClean="0"/>
              <a:t>issues</a:t>
            </a:r>
            <a:endParaRPr lang="en-AU" sz="600" dirty="0"/>
          </a:p>
        </p:txBody>
      </p:sp>
      <p:sp>
        <p:nvSpPr>
          <p:cNvPr id="115" name="Rectangle 114"/>
          <p:cNvSpPr/>
          <p:nvPr/>
        </p:nvSpPr>
        <p:spPr>
          <a:xfrm>
            <a:off x="3332840" y="4959082"/>
            <a:ext cx="2484000" cy="14400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600" dirty="0"/>
              <a:t>Contribute </a:t>
            </a:r>
            <a:r>
              <a:rPr lang="en-AU" sz="600" dirty="0" smtClean="0"/>
              <a:t>to national </a:t>
            </a:r>
            <a:r>
              <a:rPr lang="en-AU" sz="600" dirty="0"/>
              <a:t>quality and safety standards</a:t>
            </a:r>
          </a:p>
        </p:txBody>
      </p:sp>
      <p:sp>
        <p:nvSpPr>
          <p:cNvPr id="117" name="Rectangle 116"/>
          <p:cNvSpPr/>
          <p:nvPr/>
        </p:nvSpPr>
        <p:spPr>
          <a:xfrm>
            <a:off x="7508562" y="2511903"/>
            <a:ext cx="1368001" cy="432048"/>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1000" dirty="0" smtClean="0"/>
              <a:t>Better Care Victoria Board</a:t>
            </a:r>
            <a:endParaRPr lang="en-AU" sz="1000" dirty="0"/>
          </a:p>
        </p:txBody>
      </p:sp>
      <p:cxnSp>
        <p:nvCxnSpPr>
          <p:cNvPr id="118" name="Straight Connector 117"/>
          <p:cNvCxnSpPr/>
          <p:nvPr/>
        </p:nvCxnSpPr>
        <p:spPr>
          <a:xfrm flipV="1">
            <a:off x="8183598" y="2943952"/>
            <a:ext cx="0" cy="931162"/>
          </a:xfrm>
          <a:prstGeom prst="line">
            <a:avLst/>
          </a:prstGeom>
          <a:ln>
            <a:solidFill>
              <a:schemeClr val="tx2">
                <a:lumMod val="50000"/>
              </a:schemeClr>
            </a:solidFill>
            <a:prstDash val="dash"/>
          </a:ln>
        </p:spPr>
        <p:style>
          <a:lnRef idx="1">
            <a:schemeClr val="accent2"/>
          </a:lnRef>
          <a:fillRef idx="0">
            <a:schemeClr val="accent2"/>
          </a:fillRef>
          <a:effectRef idx="0">
            <a:schemeClr val="accent2"/>
          </a:effectRef>
          <a:fontRef idx="minor">
            <a:schemeClr val="tx1"/>
          </a:fontRef>
        </p:style>
      </p:cxnSp>
      <p:sp>
        <p:nvSpPr>
          <p:cNvPr id="119" name="Rectangle 70"/>
          <p:cNvSpPr/>
          <p:nvPr/>
        </p:nvSpPr>
        <p:spPr>
          <a:xfrm>
            <a:off x="787930" y="1519263"/>
            <a:ext cx="2174451" cy="290762"/>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900" b="1" dirty="0" smtClean="0"/>
              <a:t>Chief </a:t>
            </a:r>
            <a:r>
              <a:rPr lang="en-AU" sz="900" b="1" dirty="0"/>
              <a:t>Clinical </a:t>
            </a:r>
            <a:r>
              <a:rPr lang="en-AU" sz="900" b="1" dirty="0" smtClean="0"/>
              <a:t>Officers</a:t>
            </a:r>
            <a:endParaRPr lang="en-AU" sz="900" b="1" dirty="0"/>
          </a:p>
        </p:txBody>
      </p:sp>
      <p:sp>
        <p:nvSpPr>
          <p:cNvPr id="120" name="Rectangle 70"/>
          <p:cNvSpPr/>
          <p:nvPr/>
        </p:nvSpPr>
        <p:spPr>
          <a:xfrm>
            <a:off x="787930" y="1810024"/>
            <a:ext cx="2174451" cy="947357"/>
          </a:xfrm>
          <a:prstGeom prst="rect">
            <a:avLst/>
          </a:prstGeom>
          <a:solidFill>
            <a:schemeClr val="tx2">
              <a:lumMod val="20000"/>
              <a:lumOff val="80000"/>
            </a:schemeClr>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sz="1050" dirty="0"/>
          </a:p>
        </p:txBody>
      </p:sp>
      <p:sp>
        <p:nvSpPr>
          <p:cNvPr id="121" name="Rectangle 71"/>
          <p:cNvSpPr/>
          <p:nvPr/>
        </p:nvSpPr>
        <p:spPr>
          <a:xfrm>
            <a:off x="882821" y="1872165"/>
            <a:ext cx="2005366" cy="180000"/>
          </a:xfrm>
          <a:prstGeom prst="rect">
            <a:avLst/>
          </a:prstGeom>
          <a:solidFill>
            <a:schemeClr val="bg1"/>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600" dirty="0">
                <a:solidFill>
                  <a:schemeClr val="tx1"/>
                </a:solidFill>
              </a:rPr>
              <a:t>Chief Medical Officer</a:t>
            </a:r>
          </a:p>
        </p:txBody>
      </p:sp>
      <p:sp>
        <p:nvSpPr>
          <p:cNvPr id="122" name="Rectangle 72"/>
          <p:cNvSpPr/>
          <p:nvPr/>
        </p:nvSpPr>
        <p:spPr>
          <a:xfrm>
            <a:off x="882821" y="2088981"/>
            <a:ext cx="2005366" cy="180000"/>
          </a:xfrm>
          <a:prstGeom prst="rect">
            <a:avLst/>
          </a:prstGeom>
          <a:solidFill>
            <a:schemeClr val="bg1"/>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600" dirty="0">
                <a:solidFill>
                  <a:schemeClr val="tx1"/>
                </a:solidFill>
              </a:rPr>
              <a:t>Chief Nurse and Midwifery </a:t>
            </a:r>
            <a:r>
              <a:rPr lang="en-AU" sz="600" dirty="0" smtClean="0">
                <a:solidFill>
                  <a:schemeClr val="tx1"/>
                </a:solidFill>
              </a:rPr>
              <a:t>Officer</a:t>
            </a:r>
            <a:endParaRPr lang="en-AU" sz="600" dirty="0">
              <a:solidFill>
                <a:schemeClr val="tx1"/>
              </a:solidFill>
            </a:endParaRPr>
          </a:p>
        </p:txBody>
      </p:sp>
      <p:sp>
        <p:nvSpPr>
          <p:cNvPr id="123" name="Rectangle 73"/>
          <p:cNvSpPr/>
          <p:nvPr/>
        </p:nvSpPr>
        <p:spPr>
          <a:xfrm>
            <a:off x="882821" y="2305797"/>
            <a:ext cx="2005366" cy="180000"/>
          </a:xfrm>
          <a:prstGeom prst="rect">
            <a:avLst/>
          </a:prstGeom>
          <a:solidFill>
            <a:schemeClr val="bg1"/>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600" dirty="0">
                <a:solidFill>
                  <a:schemeClr val="tx1"/>
                </a:solidFill>
              </a:rPr>
              <a:t>Chief Allied Health Officer</a:t>
            </a:r>
          </a:p>
        </p:txBody>
      </p:sp>
      <p:sp>
        <p:nvSpPr>
          <p:cNvPr id="124" name="Rectangle 73"/>
          <p:cNvSpPr/>
          <p:nvPr/>
        </p:nvSpPr>
        <p:spPr>
          <a:xfrm>
            <a:off x="882820" y="2522612"/>
            <a:ext cx="2005366" cy="180000"/>
          </a:xfrm>
          <a:prstGeom prst="rect">
            <a:avLst/>
          </a:prstGeom>
          <a:solidFill>
            <a:schemeClr val="bg1"/>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600" dirty="0">
                <a:solidFill>
                  <a:schemeClr val="tx1"/>
                </a:solidFill>
              </a:rPr>
              <a:t>Chief Paramedic</a:t>
            </a:r>
          </a:p>
        </p:txBody>
      </p:sp>
      <p:sp>
        <p:nvSpPr>
          <p:cNvPr id="125" name="Rectangle 124"/>
          <p:cNvSpPr/>
          <p:nvPr/>
        </p:nvSpPr>
        <p:spPr>
          <a:xfrm>
            <a:off x="6011632" y="3975745"/>
            <a:ext cx="1368000" cy="394141"/>
          </a:xfrm>
          <a:prstGeom prst="rect">
            <a:avLst/>
          </a:prstGeom>
          <a:solidFill>
            <a:srgbClr val="5F5F5F"/>
          </a:solidFill>
          <a:ln w="12700">
            <a:solidFill>
              <a:srgbClr val="333333"/>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900" b="1" dirty="0"/>
              <a:t>Evidence and </a:t>
            </a:r>
            <a:r>
              <a:rPr lang="en-AU" sz="900" b="1" dirty="0" smtClean="0"/>
              <a:t>Research</a:t>
            </a:r>
            <a:endParaRPr lang="en-AU" sz="900" b="1" dirty="0"/>
          </a:p>
        </p:txBody>
      </p:sp>
      <p:sp>
        <p:nvSpPr>
          <p:cNvPr id="126" name="Rectangle 125"/>
          <p:cNvSpPr/>
          <p:nvPr/>
        </p:nvSpPr>
        <p:spPr>
          <a:xfrm>
            <a:off x="272416" y="3975745"/>
            <a:ext cx="1404000" cy="394141"/>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900" b="1" dirty="0" smtClean="0"/>
              <a:t>Patient Experience and Partnerships </a:t>
            </a:r>
            <a:endParaRPr lang="en-AU" sz="900" b="1" dirty="0"/>
          </a:p>
        </p:txBody>
      </p:sp>
      <p:sp>
        <p:nvSpPr>
          <p:cNvPr id="127" name="Rectangle 126"/>
          <p:cNvSpPr/>
          <p:nvPr/>
        </p:nvSpPr>
        <p:spPr>
          <a:xfrm>
            <a:off x="1770746" y="3975745"/>
            <a:ext cx="1404000" cy="394141"/>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900" b="1" dirty="0" smtClean="0"/>
              <a:t>Clinical Engagement</a:t>
            </a:r>
            <a:endParaRPr lang="en-AU" sz="900" b="1" dirty="0"/>
          </a:p>
        </p:txBody>
      </p:sp>
      <p:sp>
        <p:nvSpPr>
          <p:cNvPr id="128" name="Rectangle 127"/>
          <p:cNvSpPr/>
          <p:nvPr/>
        </p:nvSpPr>
        <p:spPr>
          <a:xfrm>
            <a:off x="7473354" y="3975745"/>
            <a:ext cx="1404000" cy="394141"/>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900" b="1" dirty="0"/>
              <a:t>Better Care Victoria </a:t>
            </a:r>
            <a:r>
              <a:rPr lang="en-AU" sz="900" b="1" dirty="0" smtClean="0"/>
              <a:t>Secretariat</a:t>
            </a:r>
            <a:endParaRPr lang="en-AU" sz="900" b="1" dirty="0"/>
          </a:p>
        </p:txBody>
      </p:sp>
      <p:sp>
        <p:nvSpPr>
          <p:cNvPr id="129" name="Rectangle 128"/>
          <p:cNvSpPr/>
          <p:nvPr/>
        </p:nvSpPr>
        <p:spPr>
          <a:xfrm>
            <a:off x="3249236" y="3975745"/>
            <a:ext cx="2659149" cy="394141"/>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900" b="1" dirty="0" smtClean="0"/>
              <a:t>Safety and Quality Support</a:t>
            </a:r>
            <a:endParaRPr lang="en-AU" sz="900" b="1" dirty="0"/>
          </a:p>
        </p:txBody>
      </p:sp>
      <p:cxnSp>
        <p:nvCxnSpPr>
          <p:cNvPr id="131" name="Straight Connector 130"/>
          <p:cNvCxnSpPr/>
          <p:nvPr/>
        </p:nvCxnSpPr>
        <p:spPr>
          <a:xfrm>
            <a:off x="3083000" y="3254382"/>
            <a:ext cx="860523" cy="0"/>
          </a:xfrm>
          <a:prstGeom prst="line">
            <a:avLst/>
          </a:prstGeom>
          <a:ln>
            <a:solidFill>
              <a:schemeClr val="tx2">
                <a:lumMod val="50000"/>
              </a:schemeClr>
            </a:solidFill>
            <a:prstDash val="dash"/>
          </a:ln>
        </p:spPr>
        <p:style>
          <a:lnRef idx="1">
            <a:schemeClr val="accent2"/>
          </a:lnRef>
          <a:fillRef idx="0">
            <a:schemeClr val="accent2"/>
          </a:fillRef>
          <a:effectRef idx="0">
            <a:schemeClr val="accent2"/>
          </a:effectRef>
          <a:fontRef idx="minor">
            <a:schemeClr val="tx1"/>
          </a:fontRef>
        </p:style>
      </p:cxnSp>
      <p:sp>
        <p:nvSpPr>
          <p:cNvPr id="132" name="Rectangle 70"/>
          <p:cNvSpPr/>
          <p:nvPr/>
        </p:nvSpPr>
        <p:spPr>
          <a:xfrm>
            <a:off x="733585" y="2833306"/>
            <a:ext cx="2313902" cy="221290"/>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900" b="1" dirty="0" smtClean="0"/>
              <a:t>Victorian Consultative Councils</a:t>
            </a:r>
            <a:endParaRPr lang="en-AU" sz="900" b="1" dirty="0"/>
          </a:p>
        </p:txBody>
      </p:sp>
      <p:cxnSp>
        <p:nvCxnSpPr>
          <p:cNvPr id="134" name="Straight Connector 133"/>
          <p:cNvCxnSpPr/>
          <p:nvPr/>
        </p:nvCxnSpPr>
        <p:spPr>
          <a:xfrm flipV="1">
            <a:off x="3959660" y="3254382"/>
            <a:ext cx="0" cy="723043"/>
          </a:xfrm>
          <a:prstGeom prst="line">
            <a:avLst/>
          </a:prstGeom>
          <a:ln>
            <a:solidFill>
              <a:schemeClr val="tx2">
                <a:lumMod val="50000"/>
              </a:schemeClr>
            </a:solidFill>
            <a:prstDash val="dash"/>
          </a:ln>
        </p:spPr>
        <p:style>
          <a:lnRef idx="1">
            <a:schemeClr val="accent2"/>
          </a:lnRef>
          <a:fillRef idx="0">
            <a:schemeClr val="accent2"/>
          </a:fillRef>
          <a:effectRef idx="0">
            <a:schemeClr val="accent2"/>
          </a:effectRef>
          <a:fontRef idx="minor">
            <a:schemeClr val="tx1"/>
          </a:fontRef>
        </p:style>
      </p:cxnSp>
      <p:sp>
        <p:nvSpPr>
          <p:cNvPr id="62" name="Rectangle 61"/>
          <p:cNvSpPr/>
          <p:nvPr/>
        </p:nvSpPr>
        <p:spPr>
          <a:xfrm>
            <a:off x="775358" y="3109975"/>
            <a:ext cx="2232000" cy="180000"/>
          </a:xfrm>
          <a:prstGeom prst="rect">
            <a:avLst/>
          </a:prstGeom>
          <a:solidFill>
            <a:schemeClr val="bg1"/>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AU"/>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AU" sz="500" dirty="0" smtClean="0">
                <a:solidFill>
                  <a:schemeClr val="tx1"/>
                </a:solidFill>
              </a:rPr>
              <a:t>Victorian </a:t>
            </a:r>
            <a:r>
              <a:rPr lang="en-AU" sz="500" dirty="0">
                <a:solidFill>
                  <a:schemeClr val="tx1"/>
                </a:solidFill>
              </a:rPr>
              <a:t>Consultative Council on </a:t>
            </a:r>
            <a:r>
              <a:rPr lang="en-AU" sz="500" dirty="0" smtClean="0">
                <a:solidFill>
                  <a:schemeClr val="tx1"/>
                </a:solidFill>
              </a:rPr>
              <a:t>Anaesthetic Mortality </a:t>
            </a:r>
            <a:r>
              <a:rPr lang="en-AU" sz="500" dirty="0">
                <a:solidFill>
                  <a:schemeClr val="tx1"/>
                </a:solidFill>
              </a:rPr>
              <a:t>and </a:t>
            </a:r>
            <a:r>
              <a:rPr lang="en-AU" sz="500" dirty="0" smtClean="0">
                <a:solidFill>
                  <a:schemeClr val="tx1"/>
                </a:solidFill>
              </a:rPr>
              <a:t>Morbidity </a:t>
            </a:r>
            <a:endParaRPr lang="en-AU" sz="500" dirty="0">
              <a:solidFill>
                <a:schemeClr val="tx1"/>
              </a:solidFill>
            </a:endParaRPr>
          </a:p>
        </p:txBody>
      </p:sp>
      <p:sp>
        <p:nvSpPr>
          <p:cNvPr id="64" name="Rectangle 63"/>
          <p:cNvSpPr/>
          <p:nvPr/>
        </p:nvSpPr>
        <p:spPr>
          <a:xfrm>
            <a:off x="775358" y="3317961"/>
            <a:ext cx="2232000" cy="180000"/>
          </a:xfrm>
          <a:prstGeom prst="rect">
            <a:avLst/>
          </a:prstGeom>
          <a:solidFill>
            <a:schemeClr val="bg1"/>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AU"/>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AU" sz="500" dirty="0" smtClean="0">
                <a:solidFill>
                  <a:schemeClr val="tx1"/>
                </a:solidFill>
              </a:rPr>
              <a:t>Victorian Surgical Consultative Council</a:t>
            </a:r>
            <a:endParaRPr lang="en-AU" sz="500" dirty="0">
              <a:solidFill>
                <a:schemeClr val="tx1"/>
              </a:solidFill>
            </a:endParaRPr>
          </a:p>
        </p:txBody>
      </p:sp>
      <p:sp>
        <p:nvSpPr>
          <p:cNvPr id="67" name="Rectangle 66"/>
          <p:cNvSpPr/>
          <p:nvPr/>
        </p:nvSpPr>
        <p:spPr>
          <a:xfrm>
            <a:off x="775358" y="3525948"/>
            <a:ext cx="2232000" cy="180000"/>
          </a:xfrm>
          <a:prstGeom prst="rect">
            <a:avLst/>
          </a:prstGeom>
          <a:solidFill>
            <a:schemeClr val="bg1"/>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AU"/>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AU" sz="500" dirty="0" smtClean="0">
                <a:solidFill>
                  <a:schemeClr val="tx1"/>
                </a:solidFill>
              </a:rPr>
              <a:t>Consultative </a:t>
            </a:r>
            <a:r>
              <a:rPr lang="en-AU" sz="500" dirty="0">
                <a:solidFill>
                  <a:schemeClr val="tx1"/>
                </a:solidFill>
              </a:rPr>
              <a:t>Council of Obstetric and Paediatrics  Morbidity and Mortality </a:t>
            </a:r>
          </a:p>
        </p:txBody>
      </p:sp>
    </p:spTree>
    <p:extLst>
      <p:ext uri="{BB962C8B-B14F-4D97-AF65-F5344CB8AC3E}">
        <p14:creationId xmlns:p14="http://schemas.microsoft.com/office/powerpoint/2010/main" val="7997649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Object 21" hidden="1"/>
          <p:cNvGraphicFramePr>
            <a:graphicFrameLocks noChangeAspect="1"/>
          </p:cNvGraphicFramePr>
          <p:nvPr>
            <p:custDataLst>
              <p:tags r:id="rId2"/>
            </p:custDataLst>
            <p:extLst>
              <p:ext uri="{D42A27DB-BD31-4B8C-83A1-F6EECF244321}">
                <p14:modId xmlns:p14="http://schemas.microsoft.com/office/powerpoint/2010/main" val="473945813"/>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16399"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AU" dirty="0" smtClean="0"/>
              <a:t>Strategy, Implementation and Communications</a:t>
            </a:r>
            <a:endParaRPr lang="en-AU" dirty="0"/>
          </a:p>
        </p:txBody>
      </p:sp>
      <p:sp>
        <p:nvSpPr>
          <p:cNvPr id="14" name="Slide Number Placeholder 13"/>
          <p:cNvSpPr>
            <a:spLocks noGrp="1"/>
          </p:cNvSpPr>
          <p:nvPr>
            <p:ph type="sldNum" sz="quarter" idx="12"/>
          </p:nvPr>
        </p:nvSpPr>
        <p:spPr/>
        <p:txBody>
          <a:bodyPr/>
          <a:lstStyle/>
          <a:p>
            <a:fld id="{E352B1FB-AE05-4976-BFC5-338198F3B15B}" type="slidenum">
              <a:rPr lang="en-AU" altLang="en-US" smtClean="0"/>
              <a:pPr/>
              <a:t>16</a:t>
            </a:fld>
            <a:endParaRPr lang="en-AU" altLang="en-US" dirty="0"/>
          </a:p>
        </p:txBody>
      </p:sp>
      <p:cxnSp>
        <p:nvCxnSpPr>
          <p:cNvPr id="26" name="Straight Connector 25"/>
          <p:cNvCxnSpPr>
            <a:stCxn id="34" idx="1"/>
          </p:cNvCxnSpPr>
          <p:nvPr/>
        </p:nvCxnSpPr>
        <p:spPr>
          <a:xfrm flipH="1">
            <a:off x="4046973" y="4284269"/>
            <a:ext cx="205871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4046971" y="4832585"/>
            <a:ext cx="205872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29" idx="2"/>
          </p:cNvCxnSpPr>
          <p:nvPr/>
        </p:nvCxnSpPr>
        <p:spPr>
          <a:xfrm flipH="1">
            <a:off x="4047689" y="2580200"/>
            <a:ext cx="720" cy="63277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3220318" y="1952313"/>
            <a:ext cx="1656184" cy="627889"/>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1050" dirty="0"/>
              <a:t>Chief Executive Officer</a:t>
            </a:r>
            <a:endParaRPr lang="en-AU" sz="1050" dirty="0" smtClean="0"/>
          </a:p>
          <a:p>
            <a:pPr algn="ctr"/>
            <a:r>
              <a:rPr lang="en-AU" sz="1050" dirty="0" smtClean="0"/>
              <a:t>EUAN WALLACE</a:t>
            </a:r>
            <a:endParaRPr lang="en-AU" sz="1050" dirty="0"/>
          </a:p>
        </p:txBody>
      </p:sp>
      <p:sp>
        <p:nvSpPr>
          <p:cNvPr id="30" name="Rectangle 29"/>
          <p:cNvSpPr/>
          <p:nvPr/>
        </p:nvSpPr>
        <p:spPr>
          <a:xfrm>
            <a:off x="4535689" y="2680588"/>
            <a:ext cx="1417604" cy="432000"/>
          </a:xfrm>
          <a:prstGeom prst="rect">
            <a:avLst/>
          </a:prstGeom>
          <a:ln w="12700">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AU" sz="800" dirty="0"/>
              <a:t>Executive Assistant to the </a:t>
            </a:r>
            <a:r>
              <a:rPr lang="en-AU" sz="800" dirty="0" smtClean="0"/>
              <a:t>CEO</a:t>
            </a:r>
            <a:endParaRPr lang="en-AU" sz="1050" dirty="0" smtClean="0"/>
          </a:p>
        </p:txBody>
      </p:sp>
      <p:sp>
        <p:nvSpPr>
          <p:cNvPr id="31" name="Rectangle 30"/>
          <p:cNvSpPr/>
          <p:nvPr/>
        </p:nvSpPr>
        <p:spPr>
          <a:xfrm>
            <a:off x="3282081" y="3212976"/>
            <a:ext cx="1528785" cy="72053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900" dirty="0" smtClean="0"/>
              <a:t>Director, Strategy and Implementation</a:t>
            </a:r>
          </a:p>
          <a:p>
            <a:pPr algn="ctr"/>
            <a:r>
              <a:rPr lang="en-AU" sz="900" dirty="0" smtClean="0">
                <a:solidFill>
                  <a:schemeClr val="tx1"/>
                </a:solidFill>
              </a:rPr>
              <a:t>NICOLE BRADY</a:t>
            </a:r>
            <a:endParaRPr lang="en-AU" sz="900" dirty="0">
              <a:solidFill>
                <a:schemeClr val="accent2"/>
              </a:solidFill>
            </a:endParaRPr>
          </a:p>
        </p:txBody>
      </p:sp>
      <p:cxnSp>
        <p:nvCxnSpPr>
          <p:cNvPr id="32" name="Straight Connector 31"/>
          <p:cNvCxnSpPr/>
          <p:nvPr/>
        </p:nvCxnSpPr>
        <p:spPr>
          <a:xfrm>
            <a:off x="4046967" y="3925342"/>
            <a:ext cx="0" cy="145193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30" idx="1"/>
          </p:cNvCxnSpPr>
          <p:nvPr/>
        </p:nvCxnSpPr>
        <p:spPr>
          <a:xfrm flipH="1">
            <a:off x="4047689" y="2896588"/>
            <a:ext cx="4880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6105692" y="4068269"/>
            <a:ext cx="1417605" cy="432000"/>
          </a:xfrm>
          <a:prstGeom prst="rect">
            <a:avLst/>
          </a:prstGeom>
          <a:ln w="12700">
            <a:solidFill>
              <a:schemeClr val="accent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800" dirty="0">
                <a:solidFill>
                  <a:schemeClr val="tx1"/>
                </a:solidFill>
              </a:rPr>
              <a:t>Communications </a:t>
            </a:r>
            <a:r>
              <a:rPr lang="en-AU" sz="800" dirty="0" smtClean="0">
                <a:solidFill>
                  <a:schemeClr val="tx1"/>
                </a:solidFill>
              </a:rPr>
              <a:t>Officer </a:t>
            </a:r>
            <a:endParaRPr lang="en-AU" sz="1050" dirty="0">
              <a:solidFill>
                <a:schemeClr val="tx1"/>
              </a:solidFill>
            </a:endParaRPr>
          </a:p>
        </p:txBody>
      </p:sp>
      <p:sp>
        <p:nvSpPr>
          <p:cNvPr id="35" name="Rectangle 34"/>
          <p:cNvSpPr/>
          <p:nvPr/>
        </p:nvSpPr>
        <p:spPr>
          <a:xfrm>
            <a:off x="6105694" y="4616585"/>
            <a:ext cx="1417605" cy="432000"/>
          </a:xfrm>
          <a:prstGeom prst="rect">
            <a:avLst/>
          </a:prstGeom>
          <a:ln w="12700">
            <a:solidFill>
              <a:schemeClr val="accent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800" dirty="0">
                <a:solidFill>
                  <a:schemeClr val="tx1"/>
                </a:solidFill>
              </a:rPr>
              <a:t>Business </a:t>
            </a:r>
            <a:r>
              <a:rPr lang="en-AU" sz="800" dirty="0" smtClean="0">
                <a:solidFill>
                  <a:schemeClr val="tx1"/>
                </a:solidFill>
              </a:rPr>
              <a:t>Officer </a:t>
            </a:r>
            <a:endParaRPr lang="en-AU" sz="800" dirty="0">
              <a:solidFill>
                <a:schemeClr val="tx1"/>
              </a:solidFill>
            </a:endParaRPr>
          </a:p>
        </p:txBody>
      </p:sp>
      <p:sp>
        <p:nvSpPr>
          <p:cNvPr id="36" name="Rectangle 35"/>
          <p:cNvSpPr/>
          <p:nvPr/>
        </p:nvSpPr>
        <p:spPr>
          <a:xfrm>
            <a:off x="4535687" y="4068269"/>
            <a:ext cx="1417605" cy="432000"/>
          </a:xfrm>
          <a:prstGeom prst="rect">
            <a:avLst/>
          </a:prstGeom>
          <a:ln w="12700">
            <a:solidFill>
              <a:schemeClr val="accent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800" dirty="0">
                <a:solidFill>
                  <a:schemeClr val="tx1"/>
                </a:solidFill>
              </a:rPr>
              <a:t>Communications </a:t>
            </a:r>
            <a:r>
              <a:rPr lang="en-AU" sz="800" dirty="0" smtClean="0">
                <a:solidFill>
                  <a:schemeClr val="tx1"/>
                </a:solidFill>
              </a:rPr>
              <a:t>Manager</a:t>
            </a:r>
            <a:endParaRPr lang="en-AU" sz="1050" dirty="0" smtClean="0">
              <a:solidFill>
                <a:schemeClr val="tx1"/>
              </a:solidFill>
            </a:endParaRPr>
          </a:p>
        </p:txBody>
      </p:sp>
      <p:sp>
        <p:nvSpPr>
          <p:cNvPr id="37" name="Rectangle 36"/>
          <p:cNvSpPr/>
          <p:nvPr/>
        </p:nvSpPr>
        <p:spPr>
          <a:xfrm>
            <a:off x="4535689" y="4616585"/>
            <a:ext cx="1417605" cy="432000"/>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800" dirty="0" smtClean="0">
                <a:solidFill>
                  <a:schemeClr val="tx1"/>
                </a:solidFill>
              </a:rPr>
              <a:t>Business Manager </a:t>
            </a:r>
            <a:endParaRPr lang="en-AU" sz="1050" dirty="0">
              <a:solidFill>
                <a:schemeClr val="tx1"/>
              </a:solidFill>
            </a:endParaRPr>
          </a:p>
        </p:txBody>
      </p:sp>
      <p:cxnSp>
        <p:nvCxnSpPr>
          <p:cNvPr id="38" name="Straight Connector 37"/>
          <p:cNvCxnSpPr/>
          <p:nvPr/>
        </p:nvCxnSpPr>
        <p:spPr>
          <a:xfrm flipH="1">
            <a:off x="4048410" y="5371161"/>
            <a:ext cx="155266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9" name="Rectangle 116"/>
          <p:cNvSpPr/>
          <p:nvPr/>
        </p:nvSpPr>
        <p:spPr>
          <a:xfrm>
            <a:off x="4535689" y="5170801"/>
            <a:ext cx="1418400" cy="432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800" dirty="0" smtClean="0">
                <a:solidFill>
                  <a:schemeClr val="tx1"/>
                </a:solidFill>
              </a:rPr>
              <a:t>Executive Assistant</a:t>
            </a:r>
          </a:p>
        </p:txBody>
      </p:sp>
    </p:spTree>
    <p:extLst>
      <p:ext uri="{BB962C8B-B14F-4D97-AF65-F5344CB8AC3E}">
        <p14:creationId xmlns:p14="http://schemas.microsoft.com/office/powerpoint/2010/main" val="17989413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Object 21" hidden="1"/>
          <p:cNvGraphicFramePr>
            <a:graphicFrameLocks noChangeAspect="1"/>
          </p:cNvGraphicFramePr>
          <p:nvPr>
            <p:custDataLst>
              <p:tags r:id="rId2"/>
            </p:custDataLst>
            <p:extLst>
              <p:ext uri="{D42A27DB-BD31-4B8C-83A1-F6EECF244321}">
                <p14:modId xmlns:p14="http://schemas.microsoft.com/office/powerpoint/2010/main" val="715280232"/>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17423"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AU" dirty="0" smtClean="0"/>
              <a:t>Chief </a:t>
            </a:r>
            <a:r>
              <a:rPr lang="en-AU" dirty="0"/>
              <a:t>Clinical </a:t>
            </a:r>
            <a:r>
              <a:rPr lang="en-AU" dirty="0" smtClean="0"/>
              <a:t>Officers</a:t>
            </a:r>
            <a:endParaRPr lang="en-AU" dirty="0"/>
          </a:p>
        </p:txBody>
      </p:sp>
      <p:sp>
        <p:nvSpPr>
          <p:cNvPr id="14" name="Slide Number Placeholder 13"/>
          <p:cNvSpPr>
            <a:spLocks noGrp="1"/>
          </p:cNvSpPr>
          <p:nvPr>
            <p:ph type="sldNum" sz="quarter" idx="12"/>
          </p:nvPr>
        </p:nvSpPr>
        <p:spPr/>
        <p:txBody>
          <a:bodyPr/>
          <a:lstStyle/>
          <a:p>
            <a:fld id="{E352B1FB-AE05-4976-BFC5-338198F3B15B}" type="slidenum">
              <a:rPr lang="en-AU" altLang="en-US" smtClean="0"/>
              <a:pPr/>
              <a:t>17</a:t>
            </a:fld>
            <a:endParaRPr lang="en-AU" altLang="en-US" dirty="0"/>
          </a:p>
        </p:txBody>
      </p:sp>
      <p:cxnSp>
        <p:nvCxnSpPr>
          <p:cNvPr id="31" name="Straight Connector 30"/>
          <p:cNvCxnSpPr/>
          <p:nvPr/>
        </p:nvCxnSpPr>
        <p:spPr>
          <a:xfrm flipH="1">
            <a:off x="4400338" y="2797977"/>
            <a:ext cx="48872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4400342" y="3207457"/>
            <a:ext cx="488722" cy="0"/>
          </a:xfrm>
          <a:prstGeom prst="line">
            <a:avLst/>
          </a:prstGeom>
        </p:spPr>
        <p:style>
          <a:lnRef idx="1">
            <a:schemeClr val="accent2"/>
          </a:lnRef>
          <a:fillRef idx="0">
            <a:schemeClr val="accent2"/>
          </a:fillRef>
          <a:effectRef idx="0">
            <a:schemeClr val="accent2"/>
          </a:effectRef>
          <a:fontRef idx="minor">
            <a:schemeClr val="tx1"/>
          </a:fontRef>
        </p:style>
      </p:cxnSp>
      <p:cxnSp>
        <p:nvCxnSpPr>
          <p:cNvPr id="36" name="Straight Connector 35"/>
          <p:cNvCxnSpPr/>
          <p:nvPr/>
        </p:nvCxnSpPr>
        <p:spPr>
          <a:xfrm flipH="1">
            <a:off x="4400342" y="3587059"/>
            <a:ext cx="48872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4400342" y="3992552"/>
            <a:ext cx="48872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2922779" y="4122794"/>
            <a:ext cx="1" cy="3975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029789" y="4122794"/>
            <a:ext cx="1" cy="397550"/>
          </a:xfrm>
          <a:prstGeom prst="line">
            <a:avLst/>
          </a:prstGeom>
        </p:spPr>
        <p:style>
          <a:lnRef idx="1">
            <a:schemeClr val="accent1"/>
          </a:lnRef>
          <a:fillRef idx="0">
            <a:schemeClr val="accent1"/>
          </a:fillRef>
          <a:effectRef idx="0">
            <a:schemeClr val="accent1"/>
          </a:effectRef>
          <a:fontRef idx="minor">
            <a:schemeClr val="tx1"/>
          </a:fontRef>
        </p:style>
      </p:cxnSp>
      <p:sp>
        <p:nvSpPr>
          <p:cNvPr id="40" name="Rectangle 70"/>
          <p:cNvSpPr/>
          <p:nvPr/>
        </p:nvSpPr>
        <p:spPr>
          <a:xfrm>
            <a:off x="2453304" y="2454856"/>
            <a:ext cx="2174451" cy="1800200"/>
          </a:xfrm>
          <a:prstGeom prst="rect">
            <a:avLst/>
          </a:prstGeom>
          <a:solidFill>
            <a:schemeClr val="bg1">
              <a:lumMod val="85000"/>
            </a:schemeClr>
          </a:solidFill>
          <a:ln w="12700">
            <a:solidFill>
              <a:schemeClr val="bg1">
                <a:lumMod val="9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sz="1050" dirty="0"/>
          </a:p>
        </p:txBody>
      </p:sp>
      <p:cxnSp>
        <p:nvCxnSpPr>
          <p:cNvPr id="56" name="Straight Connector 55"/>
          <p:cNvCxnSpPr>
            <a:stCxn id="57" idx="2"/>
          </p:cNvCxnSpPr>
          <p:nvPr/>
        </p:nvCxnSpPr>
        <p:spPr>
          <a:xfrm>
            <a:off x="4889780" y="2267567"/>
            <a:ext cx="0" cy="1724987"/>
          </a:xfrm>
          <a:prstGeom prst="line">
            <a:avLst/>
          </a:prstGeom>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4061688" y="1764428"/>
            <a:ext cx="1656184" cy="503137"/>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900" dirty="0"/>
              <a:t>Chief Executive Officer</a:t>
            </a:r>
            <a:endParaRPr lang="en-AU" sz="900" dirty="0" smtClean="0"/>
          </a:p>
          <a:p>
            <a:pPr algn="ctr"/>
            <a:r>
              <a:rPr lang="en-AU" sz="900" dirty="0" smtClean="0"/>
              <a:t>EUAN WALLACE</a:t>
            </a:r>
            <a:endParaRPr lang="en-AU" sz="900" dirty="0"/>
          </a:p>
        </p:txBody>
      </p:sp>
      <p:sp>
        <p:nvSpPr>
          <p:cNvPr id="58" name="Rectangle 57"/>
          <p:cNvSpPr/>
          <p:nvPr/>
        </p:nvSpPr>
        <p:spPr>
          <a:xfrm>
            <a:off x="2673590" y="2975955"/>
            <a:ext cx="1741036" cy="360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t>Chief Nurse and Midwifery Officer</a:t>
            </a:r>
            <a:endParaRPr lang="en-AU" sz="1000" dirty="0" smtClean="0"/>
          </a:p>
          <a:p>
            <a:pPr algn="ctr"/>
            <a:r>
              <a:rPr lang="en-AU" sz="700" dirty="0" smtClean="0"/>
              <a:t>ANN MAREE KEENAN</a:t>
            </a:r>
            <a:endParaRPr lang="en-AU" sz="1000" dirty="0"/>
          </a:p>
        </p:txBody>
      </p:sp>
      <p:sp>
        <p:nvSpPr>
          <p:cNvPr id="59" name="Rectangle 58"/>
          <p:cNvSpPr/>
          <p:nvPr/>
        </p:nvSpPr>
        <p:spPr>
          <a:xfrm>
            <a:off x="2673590" y="2557084"/>
            <a:ext cx="1741036" cy="360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t>Chief Medical Officer</a:t>
            </a:r>
            <a:endParaRPr lang="en-AU" sz="1000" dirty="0" smtClean="0"/>
          </a:p>
          <a:p>
            <a:pPr algn="ctr"/>
            <a:r>
              <a:rPr lang="en-AU" sz="700" dirty="0" smtClean="0"/>
              <a:t>ANDREW WILSON</a:t>
            </a:r>
            <a:endParaRPr lang="en-AU" sz="1000" dirty="0"/>
          </a:p>
        </p:txBody>
      </p:sp>
      <p:sp>
        <p:nvSpPr>
          <p:cNvPr id="60" name="Rectangle 59"/>
          <p:cNvSpPr/>
          <p:nvPr/>
        </p:nvSpPr>
        <p:spPr>
          <a:xfrm>
            <a:off x="2673590" y="3394826"/>
            <a:ext cx="1741036" cy="360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800" dirty="0" smtClean="0"/>
              <a:t>Chief Allied Health Officer</a:t>
            </a:r>
            <a:endParaRPr lang="en-AU" sz="1050" dirty="0" smtClean="0"/>
          </a:p>
        </p:txBody>
      </p:sp>
      <p:sp>
        <p:nvSpPr>
          <p:cNvPr id="61" name="Rectangle 60"/>
          <p:cNvSpPr/>
          <p:nvPr/>
        </p:nvSpPr>
        <p:spPr>
          <a:xfrm>
            <a:off x="2676558" y="3813696"/>
            <a:ext cx="1741036" cy="360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800" dirty="0" smtClean="0"/>
              <a:t>Chief Paramedic</a:t>
            </a:r>
            <a:endParaRPr lang="en-AU" sz="1050" dirty="0" smtClean="0"/>
          </a:p>
        </p:txBody>
      </p:sp>
      <p:sp>
        <p:nvSpPr>
          <p:cNvPr id="62" name="Rectangle 61"/>
          <p:cNvSpPr/>
          <p:nvPr/>
        </p:nvSpPr>
        <p:spPr>
          <a:xfrm>
            <a:off x="3565547" y="4481304"/>
            <a:ext cx="1567068" cy="503138"/>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800" dirty="0"/>
              <a:t>Executive Assistant to the Chief Clinical </a:t>
            </a:r>
            <a:r>
              <a:rPr lang="en-AU" sz="800" dirty="0" smtClean="0"/>
              <a:t>Officers</a:t>
            </a:r>
            <a:endParaRPr lang="en-AU" sz="1050" dirty="0" smtClean="0"/>
          </a:p>
        </p:txBody>
      </p:sp>
      <p:sp>
        <p:nvSpPr>
          <p:cNvPr id="63" name="Rectangle 62"/>
          <p:cNvSpPr/>
          <p:nvPr/>
        </p:nvSpPr>
        <p:spPr>
          <a:xfrm>
            <a:off x="1992083" y="4481307"/>
            <a:ext cx="1453417" cy="503137"/>
          </a:xfrm>
          <a:prstGeom prst="rect">
            <a:avLst/>
          </a:prstGeom>
          <a:ln w="12700">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AU" sz="800" dirty="0"/>
              <a:t>Senior Project </a:t>
            </a:r>
            <a:r>
              <a:rPr lang="en-AU" sz="800" dirty="0" smtClean="0"/>
              <a:t>Officer</a:t>
            </a:r>
            <a:endParaRPr lang="en-AU" sz="800" dirty="0"/>
          </a:p>
        </p:txBody>
      </p:sp>
      <p:cxnSp>
        <p:nvCxnSpPr>
          <p:cNvPr id="65" name="Straight Connector 64"/>
          <p:cNvCxnSpPr/>
          <p:nvPr/>
        </p:nvCxnSpPr>
        <p:spPr>
          <a:xfrm flipH="1">
            <a:off x="4715901" y="3207457"/>
            <a:ext cx="488722"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41" name="Rectangle 70"/>
          <p:cNvSpPr/>
          <p:nvPr/>
        </p:nvSpPr>
        <p:spPr>
          <a:xfrm>
            <a:off x="5204623" y="2941144"/>
            <a:ext cx="2313902" cy="661069"/>
          </a:xfrm>
          <a:prstGeom prst="rect">
            <a:avLst/>
          </a:prstGeom>
          <a:solidFill>
            <a:schemeClr val="tx2">
              <a:lumMod val="20000"/>
              <a:lumOff val="80000"/>
            </a:schemeClr>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sz="1050" dirty="0"/>
          </a:p>
        </p:txBody>
      </p:sp>
      <p:sp>
        <p:nvSpPr>
          <p:cNvPr id="42" name="Rectangle 70"/>
          <p:cNvSpPr/>
          <p:nvPr/>
        </p:nvSpPr>
        <p:spPr>
          <a:xfrm>
            <a:off x="5204623" y="2705270"/>
            <a:ext cx="2313902" cy="221290"/>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900" b="1" dirty="0" smtClean="0"/>
              <a:t>Victorian Consultative Councils</a:t>
            </a:r>
            <a:endParaRPr lang="en-AU" sz="900" b="1" dirty="0"/>
          </a:p>
        </p:txBody>
      </p:sp>
      <p:sp>
        <p:nvSpPr>
          <p:cNvPr id="43" name="Rectangle 42"/>
          <p:cNvSpPr/>
          <p:nvPr/>
        </p:nvSpPr>
        <p:spPr>
          <a:xfrm>
            <a:off x="5246395" y="2981939"/>
            <a:ext cx="2232000" cy="180000"/>
          </a:xfrm>
          <a:prstGeom prst="rect">
            <a:avLst/>
          </a:prstGeom>
          <a:solidFill>
            <a:schemeClr val="bg1"/>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AU"/>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AU" sz="500" dirty="0" smtClean="0">
                <a:solidFill>
                  <a:schemeClr val="tx1"/>
                </a:solidFill>
              </a:rPr>
              <a:t>Victorian </a:t>
            </a:r>
            <a:r>
              <a:rPr lang="en-AU" sz="500" dirty="0">
                <a:solidFill>
                  <a:schemeClr val="tx1"/>
                </a:solidFill>
              </a:rPr>
              <a:t>Consultative Council on </a:t>
            </a:r>
            <a:r>
              <a:rPr lang="en-AU" sz="500" dirty="0" smtClean="0">
                <a:solidFill>
                  <a:schemeClr val="tx1"/>
                </a:solidFill>
              </a:rPr>
              <a:t>Anaesthetic Mortality </a:t>
            </a:r>
            <a:r>
              <a:rPr lang="en-AU" sz="500" dirty="0">
                <a:solidFill>
                  <a:schemeClr val="tx1"/>
                </a:solidFill>
              </a:rPr>
              <a:t>and </a:t>
            </a:r>
            <a:r>
              <a:rPr lang="en-AU" sz="500" dirty="0" smtClean="0">
                <a:solidFill>
                  <a:schemeClr val="tx1"/>
                </a:solidFill>
              </a:rPr>
              <a:t>Morbidity </a:t>
            </a:r>
            <a:endParaRPr lang="en-AU" sz="500" dirty="0">
              <a:solidFill>
                <a:schemeClr val="tx1"/>
              </a:solidFill>
            </a:endParaRPr>
          </a:p>
        </p:txBody>
      </p:sp>
      <p:sp>
        <p:nvSpPr>
          <p:cNvPr id="44" name="Rectangle 43"/>
          <p:cNvSpPr/>
          <p:nvPr/>
        </p:nvSpPr>
        <p:spPr>
          <a:xfrm>
            <a:off x="5246395" y="3189925"/>
            <a:ext cx="2232000" cy="180000"/>
          </a:xfrm>
          <a:prstGeom prst="rect">
            <a:avLst/>
          </a:prstGeom>
          <a:solidFill>
            <a:schemeClr val="bg1"/>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AU"/>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AU" sz="500" dirty="0" smtClean="0">
                <a:solidFill>
                  <a:schemeClr val="tx1"/>
                </a:solidFill>
              </a:rPr>
              <a:t>Victorian Surgical Consultative Council</a:t>
            </a:r>
            <a:endParaRPr lang="en-AU" sz="500" dirty="0">
              <a:solidFill>
                <a:schemeClr val="tx1"/>
              </a:solidFill>
            </a:endParaRPr>
          </a:p>
        </p:txBody>
      </p:sp>
      <p:sp>
        <p:nvSpPr>
          <p:cNvPr id="45" name="Rectangle 44"/>
          <p:cNvSpPr/>
          <p:nvPr/>
        </p:nvSpPr>
        <p:spPr>
          <a:xfrm>
            <a:off x="5246395" y="3397912"/>
            <a:ext cx="2232000" cy="180000"/>
          </a:xfrm>
          <a:prstGeom prst="rect">
            <a:avLst/>
          </a:prstGeom>
          <a:solidFill>
            <a:schemeClr val="bg1"/>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AU"/>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AU" sz="500" dirty="0" smtClean="0">
                <a:solidFill>
                  <a:schemeClr val="tx1"/>
                </a:solidFill>
              </a:rPr>
              <a:t>Consultative </a:t>
            </a:r>
            <a:r>
              <a:rPr lang="en-AU" sz="500" dirty="0">
                <a:solidFill>
                  <a:schemeClr val="tx1"/>
                </a:solidFill>
              </a:rPr>
              <a:t>Council of Obstetric and Paediatrics  Morbidity and Mortality </a:t>
            </a:r>
          </a:p>
        </p:txBody>
      </p:sp>
    </p:spTree>
    <p:extLst>
      <p:ext uri="{BB962C8B-B14F-4D97-AF65-F5344CB8AC3E}">
        <p14:creationId xmlns:p14="http://schemas.microsoft.com/office/powerpoint/2010/main" val="26663860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Object 9" hidden="1"/>
          <p:cNvGraphicFramePr>
            <a:graphicFrameLocks noChangeAspect="1"/>
          </p:cNvGraphicFramePr>
          <p:nvPr>
            <p:custDataLst>
              <p:tags r:id="rId2"/>
            </p:custDataLst>
            <p:extLst>
              <p:ext uri="{D42A27DB-BD31-4B8C-83A1-F6EECF244321}">
                <p14:modId xmlns:p14="http://schemas.microsoft.com/office/powerpoint/2010/main" val="4254431265"/>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18447"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AU" dirty="0" smtClean="0"/>
              <a:t>Patient Experience and Partnerships</a:t>
            </a:r>
            <a:endParaRPr lang="en-AU" dirty="0"/>
          </a:p>
        </p:txBody>
      </p:sp>
      <p:sp>
        <p:nvSpPr>
          <p:cNvPr id="3" name="Slide Number Placeholder 2"/>
          <p:cNvSpPr>
            <a:spLocks noGrp="1"/>
          </p:cNvSpPr>
          <p:nvPr>
            <p:ph type="sldNum" sz="quarter" idx="12"/>
          </p:nvPr>
        </p:nvSpPr>
        <p:spPr/>
        <p:txBody>
          <a:bodyPr/>
          <a:lstStyle/>
          <a:p>
            <a:fld id="{E352B1FB-AE05-4976-BFC5-338198F3B15B}" type="slidenum">
              <a:rPr lang="en-AU" altLang="en-US" smtClean="0"/>
              <a:pPr/>
              <a:t>18</a:t>
            </a:fld>
            <a:endParaRPr lang="en-AU" altLang="en-US" dirty="0"/>
          </a:p>
        </p:txBody>
      </p:sp>
      <p:cxnSp>
        <p:nvCxnSpPr>
          <p:cNvPr id="34" name="Straight Connector 58"/>
          <p:cNvCxnSpPr/>
          <p:nvPr/>
        </p:nvCxnSpPr>
        <p:spPr>
          <a:xfrm>
            <a:off x="7728369" y="4008960"/>
            <a:ext cx="1" cy="180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5" name="Rectangle 27"/>
          <p:cNvSpPr/>
          <p:nvPr/>
        </p:nvSpPr>
        <p:spPr>
          <a:xfrm>
            <a:off x="1109788" y="4201071"/>
            <a:ext cx="792000" cy="64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t>Senior </a:t>
            </a:r>
            <a:r>
              <a:rPr lang="en-AU" sz="700" dirty="0"/>
              <a:t>Project </a:t>
            </a:r>
            <a:r>
              <a:rPr lang="en-AU" sz="700" dirty="0" smtClean="0"/>
              <a:t>Officer</a:t>
            </a:r>
          </a:p>
        </p:txBody>
      </p:sp>
      <p:cxnSp>
        <p:nvCxnSpPr>
          <p:cNvPr id="36" name="Elbow Connector 61"/>
          <p:cNvCxnSpPr>
            <a:endCxn id="56" idx="1"/>
          </p:cNvCxnSpPr>
          <p:nvPr/>
        </p:nvCxnSpPr>
        <p:spPr>
          <a:xfrm rot="16200000" flipH="1">
            <a:off x="1716329" y="4959415"/>
            <a:ext cx="956707" cy="87071"/>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3283669" y="4008960"/>
            <a:ext cx="1" cy="180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 name="Straight Connector 56"/>
          <p:cNvCxnSpPr/>
          <p:nvPr/>
        </p:nvCxnSpPr>
        <p:spPr>
          <a:xfrm>
            <a:off x="5061549" y="4008960"/>
            <a:ext cx="1" cy="180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0" name="Straight Connector 58"/>
          <p:cNvCxnSpPr/>
          <p:nvPr/>
        </p:nvCxnSpPr>
        <p:spPr>
          <a:xfrm>
            <a:off x="5950489" y="4008960"/>
            <a:ext cx="1" cy="180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2394729" y="4008960"/>
            <a:ext cx="1" cy="180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56"/>
          <p:cNvCxnSpPr/>
          <p:nvPr/>
        </p:nvCxnSpPr>
        <p:spPr>
          <a:xfrm>
            <a:off x="4172609" y="4008960"/>
            <a:ext cx="1" cy="180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621841" y="3312412"/>
            <a:ext cx="1" cy="68250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1505789" y="4008960"/>
            <a:ext cx="6228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1998728" y="4201173"/>
            <a:ext cx="792000" cy="64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t>Principal Policy Officer</a:t>
            </a:r>
          </a:p>
        </p:txBody>
      </p:sp>
      <p:sp>
        <p:nvSpPr>
          <p:cNvPr id="48" name="Rectangle 29"/>
          <p:cNvSpPr/>
          <p:nvPr/>
        </p:nvSpPr>
        <p:spPr>
          <a:xfrm>
            <a:off x="2887668" y="4201173"/>
            <a:ext cx="792000" cy="64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t>Senior Policy Officer</a:t>
            </a:r>
          </a:p>
        </p:txBody>
      </p:sp>
      <p:sp>
        <p:nvSpPr>
          <p:cNvPr id="51" name="Rectangle 30"/>
          <p:cNvSpPr/>
          <p:nvPr/>
        </p:nvSpPr>
        <p:spPr>
          <a:xfrm>
            <a:off x="3776608" y="4201173"/>
            <a:ext cx="792000" cy="64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t>Senior Policy Officer</a:t>
            </a:r>
          </a:p>
        </p:txBody>
      </p:sp>
      <p:cxnSp>
        <p:nvCxnSpPr>
          <p:cNvPr id="52" name="Elbow Connector 61"/>
          <p:cNvCxnSpPr>
            <a:endCxn id="53" idx="1"/>
          </p:cNvCxnSpPr>
          <p:nvPr/>
        </p:nvCxnSpPr>
        <p:spPr>
          <a:xfrm rot="16200000" flipH="1">
            <a:off x="5487420" y="4888829"/>
            <a:ext cx="347540" cy="87072"/>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5704726" y="4962135"/>
            <a:ext cx="857472"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t>Policy Officer</a:t>
            </a:r>
          </a:p>
        </p:txBody>
      </p:sp>
      <p:sp>
        <p:nvSpPr>
          <p:cNvPr id="54" name="Rectangle 31"/>
          <p:cNvSpPr/>
          <p:nvPr/>
        </p:nvSpPr>
        <p:spPr>
          <a:xfrm>
            <a:off x="4665548" y="4201173"/>
            <a:ext cx="792000" cy="648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700" dirty="0" smtClean="0"/>
              <a:t>Senior Policy Officer</a:t>
            </a:r>
          </a:p>
        </p:txBody>
      </p:sp>
      <p:sp>
        <p:nvSpPr>
          <p:cNvPr id="55" name="Rectangle 27"/>
          <p:cNvSpPr/>
          <p:nvPr/>
        </p:nvSpPr>
        <p:spPr>
          <a:xfrm>
            <a:off x="5554488" y="4201171"/>
            <a:ext cx="792000" cy="64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a:t>Senior </a:t>
            </a:r>
            <a:r>
              <a:rPr lang="en-AU" sz="700" dirty="0" smtClean="0"/>
              <a:t>Policy Officer</a:t>
            </a:r>
            <a:endParaRPr lang="en-AU" sz="700" dirty="0"/>
          </a:p>
        </p:txBody>
      </p:sp>
      <p:sp>
        <p:nvSpPr>
          <p:cNvPr id="56" name="Rectangle 125"/>
          <p:cNvSpPr/>
          <p:nvPr/>
        </p:nvSpPr>
        <p:spPr>
          <a:xfrm>
            <a:off x="2238218" y="5337304"/>
            <a:ext cx="837829"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t>Project </a:t>
            </a:r>
            <a:r>
              <a:rPr lang="en-AU" sz="600" dirty="0" smtClean="0"/>
              <a:t>Officer</a:t>
            </a:r>
            <a:endParaRPr lang="en-AU" sz="600" dirty="0"/>
          </a:p>
        </p:txBody>
      </p:sp>
      <p:cxnSp>
        <p:nvCxnSpPr>
          <p:cNvPr id="57" name="Straight Connector 58"/>
          <p:cNvCxnSpPr/>
          <p:nvPr/>
        </p:nvCxnSpPr>
        <p:spPr>
          <a:xfrm>
            <a:off x="6839429" y="4008960"/>
            <a:ext cx="1" cy="180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8" name="Straight Connector 166"/>
          <p:cNvCxnSpPr/>
          <p:nvPr/>
        </p:nvCxnSpPr>
        <p:spPr>
          <a:xfrm flipV="1">
            <a:off x="1505788" y="4836426"/>
            <a:ext cx="0" cy="180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9" name="Straight Connector 166"/>
          <p:cNvCxnSpPr/>
          <p:nvPr/>
        </p:nvCxnSpPr>
        <p:spPr>
          <a:xfrm flipV="1">
            <a:off x="1505788" y="4008960"/>
            <a:ext cx="0" cy="180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0" name="Rectangle 46"/>
          <p:cNvSpPr/>
          <p:nvPr/>
        </p:nvSpPr>
        <p:spPr>
          <a:xfrm>
            <a:off x="1109788" y="4995365"/>
            <a:ext cx="79200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t>Project Officer </a:t>
            </a:r>
          </a:p>
        </p:txBody>
      </p:sp>
      <p:sp>
        <p:nvSpPr>
          <p:cNvPr id="70" name="Rectangle 27"/>
          <p:cNvSpPr/>
          <p:nvPr/>
        </p:nvSpPr>
        <p:spPr>
          <a:xfrm>
            <a:off x="6443428" y="4202148"/>
            <a:ext cx="792000" cy="648000"/>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a:solidFill>
                  <a:schemeClr val="tx1"/>
                </a:solidFill>
              </a:rPr>
              <a:t>Senior Project </a:t>
            </a:r>
            <a:r>
              <a:rPr lang="en-AU" sz="700" dirty="0" smtClean="0">
                <a:solidFill>
                  <a:schemeClr val="tx1"/>
                </a:solidFill>
              </a:rPr>
              <a:t>Officer</a:t>
            </a:r>
            <a:endParaRPr lang="en-AU" sz="700" dirty="0">
              <a:solidFill>
                <a:schemeClr val="tx1"/>
              </a:solidFill>
            </a:endParaRPr>
          </a:p>
        </p:txBody>
      </p:sp>
      <p:sp>
        <p:nvSpPr>
          <p:cNvPr id="71" name="Rectangle 27"/>
          <p:cNvSpPr/>
          <p:nvPr/>
        </p:nvSpPr>
        <p:spPr>
          <a:xfrm>
            <a:off x="7332368" y="4195394"/>
            <a:ext cx="792000" cy="648000"/>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a:solidFill>
                  <a:schemeClr val="tx1"/>
                </a:solidFill>
              </a:rPr>
              <a:t>Senior Project </a:t>
            </a:r>
            <a:r>
              <a:rPr lang="en-AU" sz="700" dirty="0" smtClean="0">
                <a:solidFill>
                  <a:schemeClr val="tx1"/>
                </a:solidFill>
              </a:rPr>
              <a:t>Officer</a:t>
            </a:r>
            <a:endParaRPr lang="en-AU" sz="700" dirty="0">
              <a:solidFill>
                <a:schemeClr val="tx1"/>
              </a:solidFill>
            </a:endParaRPr>
          </a:p>
        </p:txBody>
      </p:sp>
      <p:cxnSp>
        <p:nvCxnSpPr>
          <p:cNvPr id="74" name="Straight Connector 73"/>
          <p:cNvCxnSpPr/>
          <p:nvPr/>
        </p:nvCxnSpPr>
        <p:spPr>
          <a:xfrm>
            <a:off x="4621840" y="2443057"/>
            <a:ext cx="0" cy="29151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75" name="Rectangle 74"/>
          <p:cNvSpPr/>
          <p:nvPr/>
        </p:nvSpPr>
        <p:spPr>
          <a:xfrm>
            <a:off x="3655524" y="2744456"/>
            <a:ext cx="1932634" cy="571489"/>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900" dirty="0" smtClean="0"/>
              <a:t>Manager, Patient Experience</a:t>
            </a:r>
          </a:p>
        </p:txBody>
      </p:sp>
      <p:sp>
        <p:nvSpPr>
          <p:cNvPr id="76" name="Rectangle 75"/>
          <p:cNvSpPr/>
          <p:nvPr/>
        </p:nvSpPr>
        <p:spPr>
          <a:xfrm>
            <a:off x="3655524" y="1947973"/>
            <a:ext cx="1932634" cy="571489"/>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900" dirty="0" smtClean="0">
                <a:solidFill>
                  <a:schemeClr val="tx1"/>
                </a:solidFill>
              </a:rPr>
              <a:t>Director, Patient Experience</a:t>
            </a:r>
          </a:p>
        </p:txBody>
      </p:sp>
      <p:cxnSp>
        <p:nvCxnSpPr>
          <p:cNvPr id="80" name="Straight Connector 60"/>
          <p:cNvCxnSpPr/>
          <p:nvPr/>
        </p:nvCxnSpPr>
        <p:spPr>
          <a:xfrm flipH="1">
            <a:off x="4157148" y="3652755"/>
            <a:ext cx="46260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82" name="Rectangle 125"/>
          <p:cNvSpPr/>
          <p:nvPr/>
        </p:nvSpPr>
        <p:spPr>
          <a:xfrm>
            <a:off x="3002180" y="3491663"/>
            <a:ext cx="1443000" cy="324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Administration Officer</a:t>
            </a:r>
          </a:p>
        </p:txBody>
      </p:sp>
      <p:cxnSp>
        <p:nvCxnSpPr>
          <p:cNvPr id="83" name="Straight Connector 60"/>
          <p:cNvCxnSpPr/>
          <p:nvPr/>
        </p:nvCxnSpPr>
        <p:spPr>
          <a:xfrm flipH="1">
            <a:off x="2151147" y="5106135"/>
            <a:ext cx="46260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84" name="Rectangle 27"/>
          <p:cNvSpPr/>
          <p:nvPr/>
        </p:nvSpPr>
        <p:spPr>
          <a:xfrm>
            <a:off x="2238218" y="4962135"/>
            <a:ext cx="837829"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Senior Project </a:t>
            </a:r>
            <a:r>
              <a:rPr lang="en-AU" sz="600" dirty="0" smtClean="0">
                <a:solidFill>
                  <a:schemeClr val="tx1"/>
                </a:solidFill>
              </a:rPr>
              <a:t>Officer</a:t>
            </a:r>
            <a:endParaRPr lang="en-AU" sz="600" dirty="0">
              <a:solidFill>
                <a:schemeClr val="tx1"/>
              </a:solidFill>
            </a:endParaRPr>
          </a:p>
        </p:txBody>
      </p:sp>
    </p:spTree>
    <p:extLst>
      <p:ext uri="{BB962C8B-B14F-4D97-AF65-F5344CB8AC3E}">
        <p14:creationId xmlns:p14="http://schemas.microsoft.com/office/powerpoint/2010/main" val="19050350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Object 2" hidden="1"/>
          <p:cNvGraphicFramePr>
            <a:graphicFrameLocks noChangeAspect="1"/>
          </p:cNvGraphicFramePr>
          <p:nvPr>
            <p:custDataLst>
              <p:tags r:id="rId2"/>
            </p:custDataLst>
            <p:extLst>
              <p:ext uri="{D42A27DB-BD31-4B8C-83A1-F6EECF244321}">
                <p14:modId xmlns:p14="http://schemas.microsoft.com/office/powerpoint/2010/main" val="2966052722"/>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19472"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AU" dirty="0" smtClean="0"/>
              <a:t>Clinical Engagement</a:t>
            </a:r>
            <a:endParaRPr lang="en-AU" dirty="0"/>
          </a:p>
        </p:txBody>
      </p:sp>
      <p:sp>
        <p:nvSpPr>
          <p:cNvPr id="8" name="Slide Number Placeholder 7"/>
          <p:cNvSpPr>
            <a:spLocks noGrp="1"/>
          </p:cNvSpPr>
          <p:nvPr>
            <p:ph type="sldNum" sz="quarter" idx="12"/>
          </p:nvPr>
        </p:nvSpPr>
        <p:spPr/>
        <p:txBody>
          <a:bodyPr/>
          <a:lstStyle/>
          <a:p>
            <a:fld id="{E352B1FB-AE05-4976-BFC5-338198F3B15B}" type="slidenum">
              <a:rPr lang="en-AU" altLang="en-US" smtClean="0"/>
              <a:pPr/>
              <a:t>19</a:t>
            </a:fld>
            <a:endParaRPr lang="en-AU" altLang="en-US" dirty="0"/>
          </a:p>
        </p:txBody>
      </p:sp>
      <p:cxnSp>
        <p:nvCxnSpPr>
          <p:cNvPr id="109" name="Straight Connector 108"/>
          <p:cNvCxnSpPr/>
          <p:nvPr/>
        </p:nvCxnSpPr>
        <p:spPr>
          <a:xfrm>
            <a:off x="2055783" y="2481548"/>
            <a:ext cx="0" cy="17175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1323588" y="2481548"/>
            <a:ext cx="0" cy="17175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2787224" y="2481548"/>
            <a:ext cx="0" cy="17175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a:xfrm>
            <a:off x="3533872" y="2481548"/>
            <a:ext cx="0" cy="17175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flipH="1">
            <a:off x="7101075" y="3070663"/>
            <a:ext cx="40968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flipH="1">
            <a:off x="7101075" y="2736323"/>
            <a:ext cx="409682"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a:off x="4589696" y="3228464"/>
            <a:ext cx="0" cy="101769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65" name="Rectangle 164"/>
          <p:cNvSpPr/>
          <p:nvPr/>
        </p:nvSpPr>
        <p:spPr>
          <a:xfrm>
            <a:off x="3933331" y="2642052"/>
            <a:ext cx="1287000" cy="576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800" dirty="0" smtClean="0"/>
              <a:t>Assistant Director, Clinical Networks</a:t>
            </a:r>
          </a:p>
        </p:txBody>
      </p:sp>
      <p:cxnSp>
        <p:nvCxnSpPr>
          <p:cNvPr id="166" name="Elbow Connector 165"/>
          <p:cNvCxnSpPr>
            <a:endCxn id="176" idx="1"/>
          </p:cNvCxnSpPr>
          <p:nvPr/>
        </p:nvCxnSpPr>
        <p:spPr>
          <a:xfrm rot="16200000" flipH="1">
            <a:off x="5857958" y="3206739"/>
            <a:ext cx="608706" cy="186809"/>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a:endCxn id="165" idx="0"/>
          </p:cNvCxnSpPr>
          <p:nvPr/>
        </p:nvCxnSpPr>
        <p:spPr>
          <a:xfrm>
            <a:off x="4576832" y="2480712"/>
            <a:ext cx="0" cy="16134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a:off x="6523274" y="2481551"/>
            <a:ext cx="0" cy="228067"/>
          </a:xfrm>
          <a:prstGeom prst="line">
            <a:avLst/>
          </a:prstGeom>
          <a:ln>
            <a:solidFill>
              <a:schemeClr val="accent1"/>
            </a:solidFill>
          </a:ln>
        </p:spPr>
        <p:style>
          <a:lnRef idx="1">
            <a:schemeClr val="accent2"/>
          </a:lnRef>
          <a:fillRef idx="0">
            <a:schemeClr val="accent2"/>
          </a:fillRef>
          <a:effectRef idx="0">
            <a:schemeClr val="accent2"/>
          </a:effectRef>
          <a:fontRef idx="minor">
            <a:schemeClr val="tx1"/>
          </a:fontRef>
        </p:style>
      </p:cxnSp>
      <p:cxnSp>
        <p:nvCxnSpPr>
          <p:cNvPr id="169" name="Straight Connector 168"/>
          <p:cNvCxnSpPr/>
          <p:nvPr/>
        </p:nvCxnSpPr>
        <p:spPr>
          <a:xfrm flipH="1">
            <a:off x="600632" y="2481550"/>
            <a:ext cx="5922645" cy="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4578350" y="2013882"/>
            <a:ext cx="0" cy="467669"/>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71" name="Rectangle 170"/>
          <p:cNvSpPr/>
          <p:nvPr/>
        </p:nvSpPr>
        <p:spPr>
          <a:xfrm>
            <a:off x="3597000" y="1584841"/>
            <a:ext cx="1950000" cy="429041"/>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900" dirty="0"/>
              <a:t>Director, </a:t>
            </a:r>
            <a:r>
              <a:rPr lang="en-AU" sz="900" dirty="0" smtClean="0"/>
              <a:t>Clinical Engagement</a:t>
            </a:r>
            <a:r>
              <a:rPr lang="en-AU" sz="900" dirty="0" smtClean="0">
                <a:solidFill>
                  <a:schemeClr val="tx1"/>
                </a:solidFill>
              </a:rPr>
              <a:t> </a:t>
            </a:r>
            <a:endParaRPr lang="en-AU" sz="900" dirty="0">
              <a:solidFill>
                <a:schemeClr val="accent2"/>
              </a:solidFill>
            </a:endParaRPr>
          </a:p>
        </p:txBody>
      </p:sp>
      <p:cxnSp>
        <p:nvCxnSpPr>
          <p:cNvPr id="172" name="Straight Connector 171"/>
          <p:cNvCxnSpPr/>
          <p:nvPr/>
        </p:nvCxnSpPr>
        <p:spPr>
          <a:xfrm flipH="1">
            <a:off x="400163" y="4245947"/>
            <a:ext cx="793775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74" name="Rectangle 173"/>
          <p:cNvSpPr/>
          <p:nvPr/>
        </p:nvSpPr>
        <p:spPr>
          <a:xfrm>
            <a:off x="5862008" y="2642052"/>
            <a:ext cx="1287000" cy="504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800" dirty="0" smtClean="0">
                <a:solidFill>
                  <a:schemeClr val="tx1"/>
                </a:solidFill>
              </a:rPr>
              <a:t>Manager, VCC Secretariat </a:t>
            </a:r>
          </a:p>
        </p:txBody>
      </p:sp>
      <p:sp>
        <p:nvSpPr>
          <p:cNvPr id="175" name="Rectangle 174"/>
          <p:cNvSpPr/>
          <p:nvPr/>
        </p:nvSpPr>
        <p:spPr>
          <a:xfrm>
            <a:off x="7469375" y="2930052"/>
            <a:ext cx="847637" cy="288000"/>
          </a:xfrm>
          <a:prstGeom prst="rect">
            <a:avLst/>
          </a:prstGeom>
          <a:solidFill>
            <a:schemeClr val="bg1"/>
          </a:solidFill>
          <a:ln w="12700">
            <a:solidFill>
              <a:schemeClr val="accent1"/>
            </a:solidFill>
            <a:prstDash val="dash"/>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600" dirty="0" smtClean="0">
                <a:solidFill>
                  <a:schemeClr val="tx1"/>
                </a:solidFill>
              </a:rPr>
              <a:t>VCC Deputy Chair</a:t>
            </a:r>
          </a:p>
        </p:txBody>
      </p:sp>
      <p:sp>
        <p:nvSpPr>
          <p:cNvPr id="176" name="Rectangle 175"/>
          <p:cNvSpPr/>
          <p:nvPr/>
        </p:nvSpPr>
        <p:spPr>
          <a:xfrm>
            <a:off x="6255716" y="3380090"/>
            <a:ext cx="1084047" cy="448815"/>
          </a:xfrm>
          <a:prstGeom prst="rect">
            <a:avLst/>
          </a:prstGeom>
          <a:solidFill>
            <a:schemeClr val="bg1"/>
          </a:solidFill>
          <a:ln w="12700">
            <a:solidFill>
              <a:schemeClr val="accent1"/>
            </a:solid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600" dirty="0" smtClean="0">
                <a:solidFill>
                  <a:schemeClr val="tx1"/>
                </a:solidFill>
              </a:rPr>
              <a:t>Senior Project </a:t>
            </a:r>
            <a:r>
              <a:rPr lang="en-AU" sz="600" dirty="0">
                <a:solidFill>
                  <a:schemeClr val="tx1"/>
                </a:solidFill>
              </a:rPr>
              <a:t>Officer, </a:t>
            </a:r>
            <a:r>
              <a:rPr lang="en-AU" sz="600" dirty="0" smtClean="0">
                <a:solidFill>
                  <a:schemeClr val="tx1"/>
                </a:solidFill>
              </a:rPr>
              <a:t>VCC Secretariat </a:t>
            </a:r>
            <a:endParaRPr lang="en-AU" sz="600" dirty="0">
              <a:solidFill>
                <a:schemeClr val="tx1"/>
              </a:solidFill>
            </a:endParaRPr>
          </a:p>
        </p:txBody>
      </p:sp>
      <p:sp>
        <p:nvSpPr>
          <p:cNvPr id="177" name="Rectangle 176"/>
          <p:cNvSpPr/>
          <p:nvPr/>
        </p:nvSpPr>
        <p:spPr>
          <a:xfrm>
            <a:off x="7480553" y="2561382"/>
            <a:ext cx="836459" cy="29667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smtClean="0">
                <a:solidFill>
                  <a:schemeClr val="tx1"/>
                </a:solidFill>
              </a:rPr>
              <a:t>VCC Chair</a:t>
            </a:r>
            <a:endParaRPr lang="en-AU" sz="600" dirty="0">
              <a:solidFill>
                <a:schemeClr val="tx1"/>
              </a:solidFill>
            </a:endParaRPr>
          </a:p>
        </p:txBody>
      </p:sp>
      <p:sp>
        <p:nvSpPr>
          <p:cNvPr id="179" name="Rectangle 178"/>
          <p:cNvSpPr/>
          <p:nvPr/>
        </p:nvSpPr>
        <p:spPr>
          <a:xfrm>
            <a:off x="1003186" y="2642052"/>
            <a:ext cx="640804" cy="576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t>Principal Project Officer</a:t>
            </a:r>
          </a:p>
        </p:txBody>
      </p:sp>
      <p:sp>
        <p:nvSpPr>
          <p:cNvPr id="180" name="Rectangle 179"/>
          <p:cNvSpPr/>
          <p:nvPr/>
        </p:nvSpPr>
        <p:spPr>
          <a:xfrm>
            <a:off x="1714002" y="2642052"/>
            <a:ext cx="683562" cy="576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t>Senior Project Officer</a:t>
            </a:r>
          </a:p>
        </p:txBody>
      </p:sp>
      <p:sp>
        <p:nvSpPr>
          <p:cNvPr id="181" name="Rectangle 180"/>
          <p:cNvSpPr/>
          <p:nvPr/>
        </p:nvSpPr>
        <p:spPr>
          <a:xfrm>
            <a:off x="2464125" y="2642052"/>
            <a:ext cx="646198" cy="576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t>Senior Project Officer</a:t>
            </a:r>
          </a:p>
        </p:txBody>
      </p:sp>
      <p:cxnSp>
        <p:nvCxnSpPr>
          <p:cNvPr id="182" name="Straight Connector 181"/>
          <p:cNvCxnSpPr/>
          <p:nvPr/>
        </p:nvCxnSpPr>
        <p:spPr>
          <a:xfrm flipH="1">
            <a:off x="4313696" y="3666904"/>
            <a:ext cx="2760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84" name="Rectangle 183"/>
          <p:cNvSpPr/>
          <p:nvPr/>
        </p:nvSpPr>
        <p:spPr>
          <a:xfrm>
            <a:off x="3442029" y="3550701"/>
            <a:ext cx="991218" cy="232406"/>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Executive Assistant</a:t>
            </a:r>
          </a:p>
        </p:txBody>
      </p:sp>
      <p:cxnSp>
        <p:nvCxnSpPr>
          <p:cNvPr id="185" name="Straight Connector 184"/>
          <p:cNvCxnSpPr/>
          <p:nvPr/>
        </p:nvCxnSpPr>
        <p:spPr>
          <a:xfrm flipH="1">
            <a:off x="4301462" y="2241259"/>
            <a:ext cx="2760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86" name="Rectangle 185"/>
          <p:cNvSpPr/>
          <p:nvPr/>
        </p:nvSpPr>
        <p:spPr>
          <a:xfrm>
            <a:off x="3443627" y="2123786"/>
            <a:ext cx="987704" cy="252000"/>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Executive Assistant</a:t>
            </a:r>
          </a:p>
        </p:txBody>
      </p:sp>
      <p:cxnSp>
        <p:nvCxnSpPr>
          <p:cNvPr id="187" name="Straight Arrow Connector 186"/>
          <p:cNvCxnSpPr/>
          <p:nvPr/>
        </p:nvCxnSpPr>
        <p:spPr>
          <a:xfrm>
            <a:off x="8016153" y="4245947"/>
            <a:ext cx="1003667" cy="0"/>
          </a:xfrm>
          <a:prstGeom prst="straightConnector1">
            <a:avLst/>
          </a:prstGeom>
          <a:ln>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a:off x="396106" y="4245947"/>
            <a:ext cx="0" cy="22616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a:stCxn id="191" idx="1"/>
            <a:endCxn id="232" idx="3"/>
          </p:cNvCxnSpPr>
          <p:nvPr/>
        </p:nvCxnSpPr>
        <p:spPr>
          <a:xfrm flipH="1">
            <a:off x="720106" y="4748161"/>
            <a:ext cx="160708" cy="0"/>
          </a:xfrm>
          <a:prstGeom prst="line">
            <a:avLst/>
          </a:prstGeom>
          <a:ln>
            <a:solidFill>
              <a:schemeClr val="accent1"/>
            </a:solidFill>
            <a:prstDash val="sysDash"/>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1150814" y="4245947"/>
            <a:ext cx="0" cy="22616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1" name="Rectangle 190"/>
          <p:cNvSpPr/>
          <p:nvPr/>
        </p:nvSpPr>
        <p:spPr>
          <a:xfrm>
            <a:off x="880814" y="4352161"/>
            <a:ext cx="540000" cy="792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a:t>Clinical lead</a:t>
            </a:r>
          </a:p>
          <a:p>
            <a:pPr algn="ctr"/>
            <a:r>
              <a:rPr lang="en-AU" sz="600" dirty="0" smtClean="0"/>
              <a:t>PETER HUNTER</a:t>
            </a:r>
            <a:endParaRPr lang="en-AU" sz="600" dirty="0"/>
          </a:p>
        </p:txBody>
      </p:sp>
      <p:cxnSp>
        <p:nvCxnSpPr>
          <p:cNvPr id="193" name="Straight Connector 192"/>
          <p:cNvCxnSpPr/>
          <p:nvPr/>
        </p:nvCxnSpPr>
        <p:spPr>
          <a:xfrm>
            <a:off x="1901350" y="4245947"/>
            <a:ext cx="0" cy="22616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4" name="Rectangle 16"/>
          <p:cNvSpPr/>
          <p:nvPr/>
        </p:nvSpPr>
        <p:spPr>
          <a:xfrm>
            <a:off x="1577350" y="4349875"/>
            <a:ext cx="648000" cy="792000"/>
          </a:xfrm>
          <a:prstGeom prst="rect">
            <a:avLst/>
          </a:prstGeom>
          <a:solidFill>
            <a:schemeClr val="bg1"/>
          </a:solidFill>
          <a:ln w="12700">
            <a:solidFill>
              <a:schemeClr val="accent1"/>
            </a:solidFill>
            <a:prstDash val="solid"/>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t>Manager, Cancer Clinical Network</a:t>
            </a:r>
          </a:p>
        </p:txBody>
      </p:sp>
      <p:cxnSp>
        <p:nvCxnSpPr>
          <p:cNvPr id="195" name="Straight Connector 194"/>
          <p:cNvCxnSpPr>
            <a:stCxn id="197" idx="1"/>
            <a:endCxn id="194" idx="3"/>
          </p:cNvCxnSpPr>
          <p:nvPr/>
        </p:nvCxnSpPr>
        <p:spPr>
          <a:xfrm flipH="1">
            <a:off x="2225351" y="4745875"/>
            <a:ext cx="132643" cy="0"/>
          </a:xfrm>
          <a:prstGeom prst="line">
            <a:avLst/>
          </a:prstGeom>
          <a:ln>
            <a:solidFill>
              <a:schemeClr val="accent1"/>
            </a:solidFill>
            <a:prstDash val="sysDash"/>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a:off x="2627993" y="4248500"/>
            <a:ext cx="0" cy="22616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7" name="Rectangle 196"/>
          <p:cNvSpPr/>
          <p:nvPr/>
        </p:nvSpPr>
        <p:spPr>
          <a:xfrm>
            <a:off x="2357993" y="4349875"/>
            <a:ext cx="540000" cy="792000"/>
          </a:xfrm>
          <a:prstGeom prst="rect">
            <a:avLst/>
          </a:prstGeom>
          <a:solidFill>
            <a:schemeClr val="bg1"/>
          </a:solidFill>
          <a:ln w="12700">
            <a:solidFill>
              <a:schemeClr val="accent1"/>
            </a:solidFill>
            <a:prstDash val="solid"/>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t>Clinical </a:t>
            </a:r>
            <a:r>
              <a:rPr lang="en-AU" sz="600" dirty="0" smtClean="0"/>
              <a:t>lead / Chief Cancer Adviser</a:t>
            </a:r>
            <a:endParaRPr lang="en-AU" sz="600" dirty="0"/>
          </a:p>
        </p:txBody>
      </p:sp>
      <p:cxnSp>
        <p:nvCxnSpPr>
          <p:cNvPr id="198" name="Elbow Connector 197"/>
          <p:cNvCxnSpPr>
            <a:endCxn id="229" idx="1"/>
          </p:cNvCxnSpPr>
          <p:nvPr/>
        </p:nvCxnSpPr>
        <p:spPr>
          <a:xfrm rot="16200000" flipH="1">
            <a:off x="2544370" y="5320272"/>
            <a:ext cx="1219302" cy="87208"/>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a:off x="4119383" y="4245947"/>
            <a:ext cx="0" cy="22616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0" name="Rectangle 199"/>
          <p:cNvSpPr/>
          <p:nvPr/>
        </p:nvSpPr>
        <p:spPr>
          <a:xfrm>
            <a:off x="3849383" y="4356750"/>
            <a:ext cx="540000" cy="792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smtClean="0"/>
              <a:t>Clinical lead</a:t>
            </a:r>
          </a:p>
          <a:p>
            <a:pPr algn="ctr"/>
            <a:r>
              <a:rPr lang="en-AU" sz="600" dirty="0" smtClean="0"/>
              <a:t>MARK BOUGHEY</a:t>
            </a:r>
          </a:p>
        </p:txBody>
      </p:sp>
      <p:cxnSp>
        <p:nvCxnSpPr>
          <p:cNvPr id="201" name="Straight Connector 200"/>
          <p:cNvCxnSpPr>
            <a:stCxn id="200" idx="1"/>
            <a:endCxn id="203" idx="3"/>
          </p:cNvCxnSpPr>
          <p:nvPr/>
        </p:nvCxnSpPr>
        <p:spPr>
          <a:xfrm flipH="1">
            <a:off x="3702529" y="4752750"/>
            <a:ext cx="146854" cy="0"/>
          </a:xfrm>
          <a:prstGeom prst="line">
            <a:avLst/>
          </a:prstGeom>
          <a:ln>
            <a:solidFill>
              <a:schemeClr val="accent1"/>
            </a:solidFill>
            <a:prstDash val="sysDash"/>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a:off x="3378529" y="4245947"/>
            <a:ext cx="0" cy="22616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3" name="Rectangle 16"/>
          <p:cNvSpPr/>
          <p:nvPr/>
        </p:nvSpPr>
        <p:spPr>
          <a:xfrm>
            <a:off x="3054529" y="4356750"/>
            <a:ext cx="648000" cy="792000"/>
          </a:xfrm>
          <a:prstGeom prst="rect">
            <a:avLst/>
          </a:prstGeom>
          <a:solidFill>
            <a:schemeClr val="bg1"/>
          </a:solidFill>
          <a:ln w="12700">
            <a:solidFill>
              <a:schemeClr val="accent1"/>
            </a:solidFill>
            <a:prstDash val="solid"/>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t>Manager, Palliative Care Clinical Network</a:t>
            </a:r>
          </a:p>
        </p:txBody>
      </p:sp>
      <p:cxnSp>
        <p:nvCxnSpPr>
          <p:cNvPr id="204" name="Straight Connector 203"/>
          <p:cNvCxnSpPr>
            <a:stCxn id="214" idx="1"/>
            <a:endCxn id="213" idx="3"/>
          </p:cNvCxnSpPr>
          <p:nvPr/>
        </p:nvCxnSpPr>
        <p:spPr>
          <a:xfrm flipH="1">
            <a:off x="5064368" y="4752541"/>
            <a:ext cx="918907" cy="0"/>
          </a:xfrm>
          <a:prstGeom prst="line">
            <a:avLst/>
          </a:prstGeom>
          <a:ln>
            <a:solidFill>
              <a:schemeClr val="accent1"/>
            </a:solidFill>
            <a:prstDash val="sysDash"/>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a:off x="5523820" y="4245947"/>
            <a:ext cx="0" cy="22616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6" name="Rectangle 16"/>
          <p:cNvSpPr/>
          <p:nvPr/>
        </p:nvSpPr>
        <p:spPr>
          <a:xfrm>
            <a:off x="5199821" y="4356541"/>
            <a:ext cx="648000" cy="79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t>Manager, Cardiac Clinical </a:t>
            </a:r>
            <a:r>
              <a:rPr lang="en-AU" sz="600" dirty="0" smtClean="0"/>
              <a:t>Network</a:t>
            </a:r>
            <a:endParaRPr lang="en-AU" sz="600" dirty="0"/>
          </a:p>
        </p:txBody>
      </p:sp>
      <p:cxnSp>
        <p:nvCxnSpPr>
          <p:cNvPr id="209" name="Elbow Connector 208"/>
          <p:cNvCxnSpPr>
            <a:endCxn id="233" idx="1"/>
          </p:cNvCxnSpPr>
          <p:nvPr/>
        </p:nvCxnSpPr>
        <p:spPr>
          <a:xfrm rot="16200000" flipH="1">
            <a:off x="4954390" y="5486348"/>
            <a:ext cx="771654" cy="130705"/>
          </a:xfrm>
          <a:prstGeom prst="bentConnector2">
            <a:avLst/>
          </a:prstGeom>
          <a:ln>
            <a:solidFill>
              <a:schemeClr val="accent1"/>
            </a:solidFill>
            <a:prstDash val="sysDash"/>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a:off x="6253274" y="4255166"/>
            <a:ext cx="0" cy="22616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a:off x="4794367" y="4253931"/>
            <a:ext cx="0" cy="22616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13" name="Rectangle 212"/>
          <p:cNvSpPr/>
          <p:nvPr/>
        </p:nvSpPr>
        <p:spPr>
          <a:xfrm>
            <a:off x="4524367" y="4356541"/>
            <a:ext cx="540000" cy="792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smtClean="0"/>
              <a:t>Clinical lead</a:t>
            </a:r>
          </a:p>
          <a:p>
            <a:pPr algn="ctr"/>
            <a:r>
              <a:rPr lang="en-AU" sz="600" dirty="0" smtClean="0"/>
              <a:t>ARTHUR NASIS</a:t>
            </a:r>
          </a:p>
        </p:txBody>
      </p:sp>
      <p:sp>
        <p:nvSpPr>
          <p:cNvPr id="214" name="Rectangle 213"/>
          <p:cNvSpPr/>
          <p:nvPr/>
        </p:nvSpPr>
        <p:spPr>
          <a:xfrm>
            <a:off x="5983274" y="4356541"/>
            <a:ext cx="540000" cy="792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smtClean="0"/>
              <a:t>Clinical lead</a:t>
            </a:r>
          </a:p>
          <a:p>
            <a:pPr algn="ctr"/>
            <a:r>
              <a:rPr lang="en-AU" sz="600" dirty="0" smtClean="0"/>
              <a:t>PETER BERGIN</a:t>
            </a:r>
          </a:p>
        </p:txBody>
      </p:sp>
      <p:cxnSp>
        <p:nvCxnSpPr>
          <p:cNvPr id="215" name="Straight Connector 214"/>
          <p:cNvCxnSpPr>
            <a:stCxn id="224" idx="1"/>
            <a:endCxn id="223" idx="3"/>
          </p:cNvCxnSpPr>
          <p:nvPr/>
        </p:nvCxnSpPr>
        <p:spPr>
          <a:xfrm flipH="1">
            <a:off x="7149009" y="4752541"/>
            <a:ext cx="918907" cy="0"/>
          </a:xfrm>
          <a:prstGeom prst="line">
            <a:avLst/>
          </a:prstGeom>
          <a:ln>
            <a:solidFill>
              <a:schemeClr val="accent1"/>
            </a:solidFill>
            <a:prstDash val="sysDash"/>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a:off x="7608461" y="4245947"/>
            <a:ext cx="0" cy="22616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17" name="Rectangle 16"/>
          <p:cNvSpPr/>
          <p:nvPr/>
        </p:nvSpPr>
        <p:spPr>
          <a:xfrm>
            <a:off x="7284462" y="4356541"/>
            <a:ext cx="648000" cy="792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a:t>Manager, Maternity &amp; Newborn Clinical </a:t>
            </a:r>
            <a:r>
              <a:rPr lang="en-AU" sz="600" dirty="0" smtClean="0"/>
              <a:t>Network</a:t>
            </a:r>
          </a:p>
        </p:txBody>
      </p:sp>
      <p:cxnSp>
        <p:nvCxnSpPr>
          <p:cNvPr id="218" name="Elbow Connector 217"/>
          <p:cNvCxnSpPr>
            <a:endCxn id="219" idx="1"/>
          </p:cNvCxnSpPr>
          <p:nvPr/>
        </p:nvCxnSpPr>
        <p:spPr>
          <a:xfrm rot="16200000" flipH="1">
            <a:off x="7262197" y="5263185"/>
            <a:ext cx="325322" cy="130705"/>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19" name="Rectangle 218"/>
          <p:cNvSpPr/>
          <p:nvPr/>
        </p:nvSpPr>
        <p:spPr>
          <a:xfrm>
            <a:off x="7490211" y="5293197"/>
            <a:ext cx="720000" cy="396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a:t>Project </a:t>
            </a:r>
            <a:r>
              <a:rPr lang="en-AU" sz="600" dirty="0" smtClean="0"/>
              <a:t>Officer</a:t>
            </a:r>
          </a:p>
        </p:txBody>
      </p:sp>
      <p:cxnSp>
        <p:nvCxnSpPr>
          <p:cNvPr id="221" name="Straight Connector 220"/>
          <p:cNvCxnSpPr/>
          <p:nvPr/>
        </p:nvCxnSpPr>
        <p:spPr>
          <a:xfrm>
            <a:off x="8337915" y="4255166"/>
            <a:ext cx="0" cy="22616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a:off x="6879008" y="4253931"/>
            <a:ext cx="0" cy="22616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23" name="Rectangle 222"/>
          <p:cNvSpPr/>
          <p:nvPr/>
        </p:nvSpPr>
        <p:spPr>
          <a:xfrm>
            <a:off x="6609008" y="4356541"/>
            <a:ext cx="540000" cy="792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smtClean="0"/>
              <a:t>Clinical lead</a:t>
            </a:r>
          </a:p>
          <a:p>
            <a:pPr algn="ctr"/>
            <a:r>
              <a:rPr lang="en-AU" sz="600" dirty="0" smtClean="0"/>
              <a:t>CHRIS TIPPETT</a:t>
            </a:r>
          </a:p>
        </p:txBody>
      </p:sp>
      <p:sp>
        <p:nvSpPr>
          <p:cNvPr id="224" name="Rectangle 223"/>
          <p:cNvSpPr/>
          <p:nvPr/>
        </p:nvSpPr>
        <p:spPr>
          <a:xfrm>
            <a:off x="8067915" y="4356541"/>
            <a:ext cx="540000" cy="792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smtClean="0"/>
              <a:t>Clinical lead</a:t>
            </a:r>
          </a:p>
          <a:p>
            <a:pPr algn="ctr"/>
            <a:r>
              <a:rPr lang="en-AU" sz="600" dirty="0" smtClean="0"/>
              <a:t>SIMON FRASER</a:t>
            </a:r>
          </a:p>
        </p:txBody>
      </p:sp>
      <p:cxnSp>
        <p:nvCxnSpPr>
          <p:cNvPr id="225" name="Elbow Connector 224"/>
          <p:cNvCxnSpPr>
            <a:endCxn id="226" idx="1"/>
          </p:cNvCxnSpPr>
          <p:nvPr/>
        </p:nvCxnSpPr>
        <p:spPr>
          <a:xfrm rot="16200000" flipH="1">
            <a:off x="-241209" y="5477837"/>
            <a:ext cx="932672" cy="130706"/>
          </a:xfrm>
          <a:prstGeom prst="bentConnector2">
            <a:avLst/>
          </a:prstGeom>
          <a:ln>
            <a:solidFill>
              <a:schemeClr val="accent1"/>
            </a:solidFill>
            <a:prstDash val="sysDash"/>
          </a:ln>
        </p:spPr>
        <p:style>
          <a:lnRef idx="1">
            <a:schemeClr val="accent1"/>
          </a:lnRef>
          <a:fillRef idx="0">
            <a:schemeClr val="accent1"/>
          </a:fillRef>
          <a:effectRef idx="0">
            <a:schemeClr val="accent1"/>
          </a:effectRef>
          <a:fontRef idx="minor">
            <a:schemeClr val="tx1"/>
          </a:fontRef>
        </p:style>
      </p:cxnSp>
      <p:sp>
        <p:nvSpPr>
          <p:cNvPr id="226" name="Rectangle 225"/>
          <p:cNvSpPr/>
          <p:nvPr/>
        </p:nvSpPr>
        <p:spPr>
          <a:xfrm>
            <a:off x="290480" y="5811526"/>
            <a:ext cx="720000" cy="396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smtClean="0"/>
              <a:t>Project Officer</a:t>
            </a:r>
          </a:p>
        </p:txBody>
      </p:sp>
      <p:cxnSp>
        <p:nvCxnSpPr>
          <p:cNvPr id="227" name="Straight Connector 226"/>
          <p:cNvCxnSpPr/>
          <p:nvPr/>
        </p:nvCxnSpPr>
        <p:spPr>
          <a:xfrm flipH="1">
            <a:off x="160646" y="5491197"/>
            <a:ext cx="276001" cy="0"/>
          </a:xfrm>
          <a:prstGeom prst="line">
            <a:avLst/>
          </a:prstGeom>
          <a:ln>
            <a:solidFill>
              <a:schemeClr val="accent1"/>
            </a:solidFill>
            <a:prstDash val="sysDash"/>
          </a:ln>
        </p:spPr>
        <p:style>
          <a:lnRef idx="1">
            <a:schemeClr val="accent1"/>
          </a:lnRef>
          <a:fillRef idx="0">
            <a:schemeClr val="accent1"/>
          </a:fillRef>
          <a:effectRef idx="0">
            <a:schemeClr val="accent1"/>
          </a:effectRef>
          <a:fontRef idx="minor">
            <a:schemeClr val="tx1"/>
          </a:fontRef>
        </p:style>
      </p:cxnSp>
      <p:sp>
        <p:nvSpPr>
          <p:cNvPr id="228" name="Rectangle 227"/>
          <p:cNvSpPr/>
          <p:nvPr/>
        </p:nvSpPr>
        <p:spPr>
          <a:xfrm>
            <a:off x="283186" y="5293197"/>
            <a:ext cx="720000" cy="396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smtClean="0"/>
              <a:t>Principal Project Officer</a:t>
            </a:r>
          </a:p>
        </p:txBody>
      </p:sp>
      <p:sp>
        <p:nvSpPr>
          <p:cNvPr id="229" name="Rectangle 127"/>
          <p:cNvSpPr/>
          <p:nvPr/>
        </p:nvSpPr>
        <p:spPr>
          <a:xfrm>
            <a:off x="3197625" y="5811526"/>
            <a:ext cx="720000" cy="324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smtClean="0">
                <a:solidFill>
                  <a:schemeClr val="tx1"/>
                </a:solidFill>
              </a:rPr>
              <a:t>Administration Support</a:t>
            </a:r>
          </a:p>
        </p:txBody>
      </p:sp>
      <p:cxnSp>
        <p:nvCxnSpPr>
          <p:cNvPr id="230" name="Straight Connector 229"/>
          <p:cNvCxnSpPr/>
          <p:nvPr/>
        </p:nvCxnSpPr>
        <p:spPr>
          <a:xfrm flipH="1">
            <a:off x="3110418" y="5491197"/>
            <a:ext cx="2760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1" name="Rectangle 127"/>
          <p:cNvSpPr/>
          <p:nvPr/>
        </p:nvSpPr>
        <p:spPr>
          <a:xfrm>
            <a:off x="3197625" y="5293197"/>
            <a:ext cx="720000" cy="396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Policy Officer</a:t>
            </a:r>
          </a:p>
        </p:txBody>
      </p:sp>
      <p:sp>
        <p:nvSpPr>
          <p:cNvPr id="232" name="Rectangle 16"/>
          <p:cNvSpPr/>
          <p:nvPr/>
        </p:nvSpPr>
        <p:spPr>
          <a:xfrm>
            <a:off x="72106" y="4352161"/>
            <a:ext cx="648000" cy="792000"/>
          </a:xfrm>
          <a:prstGeom prst="rect">
            <a:avLst/>
          </a:prstGeom>
          <a:solidFill>
            <a:schemeClr val="bg1"/>
          </a:solidFill>
          <a:ln w="12700">
            <a:solidFill>
              <a:schemeClr val="accent1"/>
            </a:solidFill>
            <a:prstDash val="solid"/>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t>Manager, Care of Older Persons</a:t>
            </a:r>
          </a:p>
          <a:p>
            <a:pPr algn="ctr"/>
            <a:r>
              <a:rPr lang="en-AU" sz="600" dirty="0"/>
              <a:t>Clinical Network</a:t>
            </a:r>
          </a:p>
        </p:txBody>
      </p:sp>
      <p:sp>
        <p:nvSpPr>
          <p:cNvPr id="233" name="Rectangle 232"/>
          <p:cNvSpPr/>
          <p:nvPr/>
        </p:nvSpPr>
        <p:spPr>
          <a:xfrm>
            <a:off x="5405570" y="5739527"/>
            <a:ext cx="720000" cy="396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a:t>Manager, Integrated Cardiac Pathways </a:t>
            </a:r>
            <a:r>
              <a:rPr lang="en-AU" sz="600" dirty="0" smtClean="0"/>
              <a:t>Project</a:t>
            </a:r>
          </a:p>
        </p:txBody>
      </p:sp>
      <p:cxnSp>
        <p:nvCxnSpPr>
          <p:cNvPr id="234" name="Straight Connector 233"/>
          <p:cNvCxnSpPr/>
          <p:nvPr/>
        </p:nvCxnSpPr>
        <p:spPr>
          <a:xfrm flipH="1">
            <a:off x="5274865" y="5491197"/>
            <a:ext cx="276001" cy="0"/>
          </a:xfrm>
          <a:prstGeom prst="line">
            <a:avLst/>
          </a:prstGeom>
          <a:ln>
            <a:solidFill>
              <a:schemeClr val="accent1"/>
            </a:solidFill>
            <a:prstDash val="sysDash"/>
          </a:ln>
        </p:spPr>
        <p:style>
          <a:lnRef idx="1">
            <a:schemeClr val="accent1"/>
          </a:lnRef>
          <a:fillRef idx="0">
            <a:schemeClr val="accent1"/>
          </a:fillRef>
          <a:effectRef idx="0">
            <a:schemeClr val="accent1"/>
          </a:effectRef>
          <a:fontRef idx="minor">
            <a:schemeClr val="tx1"/>
          </a:fontRef>
        </p:style>
      </p:cxnSp>
      <p:sp>
        <p:nvSpPr>
          <p:cNvPr id="235" name="Rectangle 234"/>
          <p:cNvSpPr/>
          <p:nvPr/>
        </p:nvSpPr>
        <p:spPr>
          <a:xfrm>
            <a:off x="5405570" y="5293197"/>
            <a:ext cx="720000" cy="396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smtClean="0"/>
              <a:t>Strategic Advisor</a:t>
            </a:r>
          </a:p>
        </p:txBody>
      </p:sp>
      <p:sp>
        <p:nvSpPr>
          <p:cNvPr id="236" name="Rectangle 235"/>
          <p:cNvSpPr/>
          <p:nvPr/>
        </p:nvSpPr>
        <p:spPr>
          <a:xfrm>
            <a:off x="3199998" y="2642052"/>
            <a:ext cx="667748" cy="576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700" dirty="0" smtClean="0"/>
              <a:t>Project Officer</a:t>
            </a:r>
          </a:p>
        </p:txBody>
      </p:sp>
      <p:sp>
        <p:nvSpPr>
          <p:cNvPr id="237" name="Rectangle 236"/>
          <p:cNvSpPr/>
          <p:nvPr/>
        </p:nvSpPr>
        <p:spPr>
          <a:xfrm>
            <a:off x="290480" y="2653300"/>
            <a:ext cx="620302" cy="564752"/>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a:solidFill>
                  <a:schemeClr val="tx1"/>
                </a:solidFill>
              </a:rPr>
              <a:t>Principal Program </a:t>
            </a:r>
            <a:r>
              <a:rPr lang="en-AU" sz="700" dirty="0" smtClean="0">
                <a:solidFill>
                  <a:schemeClr val="tx1"/>
                </a:solidFill>
              </a:rPr>
              <a:t>Analyst</a:t>
            </a:r>
            <a:endParaRPr lang="en-AU" sz="700" dirty="0">
              <a:solidFill>
                <a:schemeClr val="tx1"/>
              </a:solidFill>
            </a:endParaRPr>
          </a:p>
        </p:txBody>
      </p:sp>
      <p:cxnSp>
        <p:nvCxnSpPr>
          <p:cNvPr id="238" name="Straight Connector 237"/>
          <p:cNvCxnSpPr/>
          <p:nvPr/>
        </p:nvCxnSpPr>
        <p:spPr>
          <a:xfrm>
            <a:off x="600631" y="2481548"/>
            <a:ext cx="0" cy="17175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5377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39750" y="247650"/>
            <a:ext cx="6513513" cy="1577975"/>
          </a:xfrm>
        </p:spPr>
        <p:txBody>
          <a:bodyPr/>
          <a:lstStyle/>
          <a:p>
            <a:r>
              <a:rPr lang="en-US" altLang="en-US" dirty="0" smtClean="0">
                <a:latin typeface="Arial" charset="0"/>
                <a:ea typeface="ＭＳ Ｐゴシック" pitchFamily="34" charset="-128"/>
                <a:cs typeface="Arial" charset="0"/>
              </a:rPr>
              <a:t>Health Service Policy and Commissioning</a:t>
            </a:r>
          </a:p>
        </p:txBody>
      </p:sp>
      <p:sp>
        <p:nvSpPr>
          <p:cNvPr id="5123" name="Subtitle 2"/>
          <p:cNvSpPr>
            <a:spLocks noGrp="1"/>
          </p:cNvSpPr>
          <p:nvPr>
            <p:ph type="subTitle" idx="1"/>
          </p:nvPr>
        </p:nvSpPr>
        <p:spPr>
          <a:xfrm>
            <a:off x="539750" y="2292350"/>
            <a:ext cx="7172325" cy="3152775"/>
          </a:xfrm>
        </p:spPr>
        <p:txBody>
          <a:bodyPr/>
          <a:lstStyle/>
          <a:p>
            <a:r>
              <a:rPr lang="en-AU" altLang="en-US" dirty="0" smtClean="0">
                <a:latin typeface="Arial" charset="0"/>
                <a:ea typeface="ＭＳ Ｐゴシック" pitchFamily="34" charset="-128"/>
                <a:cs typeface="Arial" charset="0"/>
              </a:rPr>
              <a:t>Final organisation design</a:t>
            </a:r>
            <a:endParaRPr lang="en-AU" altLang="en-US" dirty="0">
              <a:latin typeface="Arial" charset="0"/>
              <a:ea typeface="ＭＳ Ｐゴシック" pitchFamily="34" charset="-128"/>
              <a:cs typeface="Arial" charset="0"/>
            </a:endParaRPr>
          </a:p>
        </p:txBody>
      </p:sp>
    </p:spTree>
    <p:extLst>
      <p:ext uri="{BB962C8B-B14F-4D97-AF65-F5344CB8AC3E}">
        <p14:creationId xmlns:p14="http://schemas.microsoft.com/office/powerpoint/2010/main" val="37767872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9" name="Object 68" hidden="1"/>
          <p:cNvGraphicFramePr>
            <a:graphicFrameLocks noChangeAspect="1"/>
          </p:cNvGraphicFramePr>
          <p:nvPr>
            <p:custDataLst>
              <p:tags r:id="rId2"/>
            </p:custDataLst>
            <p:extLst>
              <p:ext uri="{D42A27DB-BD31-4B8C-83A1-F6EECF244321}">
                <p14:modId xmlns:p14="http://schemas.microsoft.com/office/powerpoint/2010/main" val="654723396"/>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20496"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cxnSp>
        <p:nvCxnSpPr>
          <p:cNvPr id="8" name="Straight Connector 7"/>
          <p:cNvCxnSpPr/>
          <p:nvPr/>
        </p:nvCxnSpPr>
        <p:spPr>
          <a:xfrm flipH="1">
            <a:off x="3074375" y="4907281"/>
            <a:ext cx="45945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3071622" y="5376627"/>
            <a:ext cx="45945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Elbow Connector 10"/>
          <p:cNvCxnSpPr>
            <a:endCxn id="7" idx="1"/>
          </p:cNvCxnSpPr>
          <p:nvPr/>
        </p:nvCxnSpPr>
        <p:spPr>
          <a:xfrm rot="16200000" flipH="1">
            <a:off x="2178692" y="5291683"/>
            <a:ext cx="1916564" cy="130706"/>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3071621" y="5845973"/>
            <a:ext cx="45945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AU" dirty="0" smtClean="0"/>
              <a:t>Clinical Engagement</a:t>
            </a:r>
            <a:endParaRPr lang="en-AU" dirty="0"/>
          </a:p>
        </p:txBody>
      </p:sp>
      <p:sp>
        <p:nvSpPr>
          <p:cNvPr id="4" name="Slide Number Placeholder 3"/>
          <p:cNvSpPr>
            <a:spLocks noGrp="1"/>
          </p:cNvSpPr>
          <p:nvPr>
            <p:ph type="sldNum" sz="quarter" idx="12"/>
          </p:nvPr>
        </p:nvSpPr>
        <p:spPr/>
        <p:txBody>
          <a:bodyPr/>
          <a:lstStyle/>
          <a:p>
            <a:fld id="{E352B1FB-AE05-4976-BFC5-338198F3B15B}" type="slidenum">
              <a:rPr lang="en-AU" altLang="en-US" sz="1000" smtClean="0"/>
              <a:pPr/>
              <a:t>20</a:t>
            </a:fld>
            <a:endParaRPr lang="en-AU" altLang="en-US" sz="1000" dirty="0"/>
          </a:p>
        </p:txBody>
      </p:sp>
      <p:cxnSp>
        <p:nvCxnSpPr>
          <p:cNvPr id="5" name="Straight Connector 4"/>
          <p:cNvCxnSpPr/>
          <p:nvPr/>
        </p:nvCxnSpPr>
        <p:spPr>
          <a:xfrm flipH="1">
            <a:off x="434881" y="3634480"/>
            <a:ext cx="837190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132910" y="3634480"/>
            <a:ext cx="301970" cy="190"/>
          </a:xfrm>
          <a:prstGeom prst="straightConnector1">
            <a:avLst/>
          </a:prstGeom>
          <a:ln>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202328" y="6117318"/>
            <a:ext cx="774981" cy="396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t>Project Officer</a:t>
            </a:r>
            <a:endParaRPr lang="en-AU" sz="600" dirty="0"/>
          </a:p>
        </p:txBody>
      </p:sp>
      <p:cxnSp>
        <p:nvCxnSpPr>
          <p:cNvPr id="10" name="Straight Connector 9"/>
          <p:cNvCxnSpPr/>
          <p:nvPr/>
        </p:nvCxnSpPr>
        <p:spPr>
          <a:xfrm>
            <a:off x="3320577" y="3637349"/>
            <a:ext cx="0" cy="22616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3202328" y="4697573"/>
            <a:ext cx="774980" cy="407708"/>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smtClean="0"/>
              <a:t>Senior Clinical Advisor</a:t>
            </a:r>
          </a:p>
        </p:txBody>
      </p:sp>
      <p:cxnSp>
        <p:nvCxnSpPr>
          <p:cNvPr id="13" name="Straight Connector 12"/>
          <p:cNvCxnSpPr/>
          <p:nvPr/>
        </p:nvCxnSpPr>
        <p:spPr>
          <a:xfrm>
            <a:off x="2591124" y="3637349"/>
            <a:ext cx="0" cy="22616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271976" y="3750432"/>
            <a:ext cx="612008" cy="792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smtClean="0"/>
              <a:t>Clinical lead / Chair</a:t>
            </a:r>
          </a:p>
          <a:p>
            <a:pPr algn="ctr"/>
            <a:r>
              <a:rPr lang="en-AU" sz="500" dirty="0" smtClean="0"/>
              <a:t>TONY KAMBOURAKIS</a:t>
            </a:r>
          </a:p>
        </p:txBody>
      </p:sp>
      <p:sp>
        <p:nvSpPr>
          <p:cNvPr id="15" name="Rectangle 14"/>
          <p:cNvSpPr/>
          <p:nvPr/>
        </p:nvSpPr>
        <p:spPr>
          <a:xfrm>
            <a:off x="3202328" y="5178627"/>
            <a:ext cx="774981" cy="396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smtClean="0"/>
              <a:t>Clinical Advisor</a:t>
            </a:r>
          </a:p>
        </p:txBody>
      </p:sp>
      <p:sp>
        <p:nvSpPr>
          <p:cNvPr id="17" name="Rectangle 16"/>
          <p:cNvSpPr/>
          <p:nvPr/>
        </p:nvSpPr>
        <p:spPr>
          <a:xfrm>
            <a:off x="3202328" y="5647973"/>
            <a:ext cx="774980" cy="396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a:t>Senior Project </a:t>
            </a:r>
            <a:r>
              <a:rPr lang="en-AU" sz="600" dirty="0" smtClean="0"/>
              <a:t>Officer</a:t>
            </a:r>
            <a:endParaRPr lang="en-AU" sz="600" dirty="0"/>
          </a:p>
        </p:txBody>
      </p:sp>
      <p:cxnSp>
        <p:nvCxnSpPr>
          <p:cNvPr id="18" name="Straight Connector 17"/>
          <p:cNvCxnSpPr>
            <a:stCxn id="19" idx="1"/>
            <a:endCxn id="14" idx="3"/>
          </p:cNvCxnSpPr>
          <p:nvPr/>
        </p:nvCxnSpPr>
        <p:spPr>
          <a:xfrm flipH="1">
            <a:off x="2883985" y="4146432"/>
            <a:ext cx="112594" cy="0"/>
          </a:xfrm>
          <a:prstGeom prst="line">
            <a:avLst/>
          </a:prstGeom>
          <a:ln>
            <a:solidFill>
              <a:schemeClr val="accent1"/>
            </a:solidFill>
            <a:prstDash val="sysDash"/>
          </a:ln>
        </p:spPr>
        <p:style>
          <a:lnRef idx="1">
            <a:schemeClr val="accent1"/>
          </a:lnRef>
          <a:fillRef idx="0">
            <a:schemeClr val="accent1"/>
          </a:fillRef>
          <a:effectRef idx="0">
            <a:schemeClr val="accent1"/>
          </a:effectRef>
          <a:fontRef idx="minor">
            <a:schemeClr val="tx1"/>
          </a:fontRef>
        </p:style>
      </p:cxnSp>
      <p:sp>
        <p:nvSpPr>
          <p:cNvPr id="19" name="Rectangle 16"/>
          <p:cNvSpPr/>
          <p:nvPr/>
        </p:nvSpPr>
        <p:spPr>
          <a:xfrm>
            <a:off x="2996578" y="3750432"/>
            <a:ext cx="648000" cy="79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t>Manager, Emergency Care Clinical </a:t>
            </a:r>
            <a:r>
              <a:rPr lang="en-AU" sz="600" dirty="0" smtClean="0"/>
              <a:t>Network</a:t>
            </a:r>
            <a:endParaRPr lang="en-AU" sz="600" dirty="0"/>
          </a:p>
        </p:txBody>
      </p:sp>
      <p:cxnSp>
        <p:nvCxnSpPr>
          <p:cNvPr id="21" name="Straight Connector 20"/>
          <p:cNvCxnSpPr/>
          <p:nvPr/>
        </p:nvCxnSpPr>
        <p:spPr>
          <a:xfrm>
            <a:off x="4697291" y="3637349"/>
            <a:ext cx="0" cy="22616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967838" y="3637349"/>
            <a:ext cx="0" cy="22616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3758910" y="3748833"/>
            <a:ext cx="478928" cy="792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smtClean="0"/>
              <a:t>Clinical lead </a:t>
            </a:r>
          </a:p>
        </p:txBody>
      </p:sp>
      <p:cxnSp>
        <p:nvCxnSpPr>
          <p:cNvPr id="24" name="Straight Connector 23"/>
          <p:cNvCxnSpPr>
            <a:stCxn id="25" idx="1"/>
            <a:endCxn id="23" idx="3"/>
          </p:cNvCxnSpPr>
          <p:nvPr/>
        </p:nvCxnSpPr>
        <p:spPr>
          <a:xfrm flipH="1">
            <a:off x="4237838" y="4144833"/>
            <a:ext cx="135454" cy="0"/>
          </a:xfrm>
          <a:prstGeom prst="line">
            <a:avLst/>
          </a:prstGeom>
          <a:ln>
            <a:solidFill>
              <a:schemeClr val="accent1"/>
            </a:solidFill>
            <a:prstDash val="sysDash"/>
          </a:ln>
        </p:spPr>
        <p:style>
          <a:lnRef idx="1">
            <a:schemeClr val="accent1"/>
          </a:lnRef>
          <a:fillRef idx="0">
            <a:schemeClr val="accent1"/>
          </a:fillRef>
          <a:effectRef idx="0">
            <a:schemeClr val="accent1"/>
          </a:effectRef>
          <a:fontRef idx="minor">
            <a:schemeClr val="tx1"/>
          </a:fontRef>
        </p:style>
      </p:cxnSp>
      <p:sp>
        <p:nvSpPr>
          <p:cNvPr id="25" name="Rectangle 16"/>
          <p:cNvSpPr/>
          <p:nvPr/>
        </p:nvSpPr>
        <p:spPr>
          <a:xfrm>
            <a:off x="4373292" y="3748833"/>
            <a:ext cx="648000" cy="79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t>Manager, Critical Care Clinical </a:t>
            </a:r>
            <a:r>
              <a:rPr lang="en-AU" sz="600" dirty="0" smtClean="0"/>
              <a:t>Network</a:t>
            </a:r>
            <a:endParaRPr lang="en-AU" sz="600" dirty="0"/>
          </a:p>
        </p:txBody>
      </p:sp>
      <p:cxnSp>
        <p:nvCxnSpPr>
          <p:cNvPr id="26" name="Elbow Connector 25"/>
          <p:cNvCxnSpPr>
            <a:endCxn id="27" idx="1"/>
          </p:cNvCxnSpPr>
          <p:nvPr/>
        </p:nvCxnSpPr>
        <p:spPr>
          <a:xfrm rot="16200000" flipH="1">
            <a:off x="5398184" y="4330059"/>
            <a:ext cx="1013966" cy="94612"/>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5952473" y="4659652"/>
            <a:ext cx="663000" cy="449392"/>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smtClean="0"/>
              <a:t>Senior Project Officer</a:t>
            </a:r>
          </a:p>
        </p:txBody>
      </p:sp>
      <p:cxnSp>
        <p:nvCxnSpPr>
          <p:cNvPr id="28" name="Straight Connector 27"/>
          <p:cNvCxnSpPr/>
          <p:nvPr/>
        </p:nvCxnSpPr>
        <p:spPr>
          <a:xfrm>
            <a:off x="6152321" y="3637349"/>
            <a:ext cx="0" cy="22616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422868" y="3637349"/>
            <a:ext cx="0" cy="22616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5152868" y="3750432"/>
            <a:ext cx="540000" cy="792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smtClean="0"/>
              <a:t>Clinical lead PETER HAND</a:t>
            </a:r>
          </a:p>
        </p:txBody>
      </p:sp>
      <p:cxnSp>
        <p:nvCxnSpPr>
          <p:cNvPr id="31" name="Straight Connector 30"/>
          <p:cNvCxnSpPr>
            <a:stCxn id="32" idx="1"/>
            <a:endCxn id="30" idx="3"/>
          </p:cNvCxnSpPr>
          <p:nvPr/>
        </p:nvCxnSpPr>
        <p:spPr>
          <a:xfrm flipH="1">
            <a:off x="5692868" y="4146432"/>
            <a:ext cx="135454" cy="0"/>
          </a:xfrm>
          <a:prstGeom prst="line">
            <a:avLst/>
          </a:prstGeom>
          <a:ln>
            <a:solidFill>
              <a:schemeClr val="accent1"/>
            </a:solidFill>
            <a:prstDash val="sysDash"/>
          </a:ln>
        </p:spPr>
        <p:style>
          <a:lnRef idx="1">
            <a:schemeClr val="accent1"/>
          </a:lnRef>
          <a:fillRef idx="0">
            <a:schemeClr val="accent1"/>
          </a:fillRef>
          <a:effectRef idx="0">
            <a:schemeClr val="accent1"/>
          </a:effectRef>
          <a:fontRef idx="minor">
            <a:schemeClr val="tx1"/>
          </a:fontRef>
        </p:style>
      </p:cxnSp>
      <p:sp>
        <p:nvSpPr>
          <p:cNvPr id="32" name="Rectangle 16"/>
          <p:cNvSpPr/>
          <p:nvPr/>
        </p:nvSpPr>
        <p:spPr>
          <a:xfrm>
            <a:off x="5828322" y="3750432"/>
            <a:ext cx="648000" cy="79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t>Manager, Stroke Clinical </a:t>
            </a:r>
            <a:r>
              <a:rPr lang="en-AU" sz="600" dirty="0" smtClean="0"/>
              <a:t>Network</a:t>
            </a:r>
            <a:endParaRPr lang="en-AU" sz="600" dirty="0"/>
          </a:p>
        </p:txBody>
      </p:sp>
      <p:cxnSp>
        <p:nvCxnSpPr>
          <p:cNvPr id="33" name="Straight Connector 32"/>
          <p:cNvCxnSpPr/>
          <p:nvPr/>
        </p:nvCxnSpPr>
        <p:spPr>
          <a:xfrm flipH="1">
            <a:off x="918131" y="4895573"/>
            <a:ext cx="45945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915378" y="5363584"/>
            <a:ext cx="45945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42" idx="1"/>
            <a:endCxn id="41" idx="3"/>
          </p:cNvCxnSpPr>
          <p:nvPr/>
        </p:nvCxnSpPr>
        <p:spPr>
          <a:xfrm flipH="1">
            <a:off x="704881" y="4134724"/>
            <a:ext cx="918907" cy="0"/>
          </a:xfrm>
          <a:prstGeom prst="line">
            <a:avLst/>
          </a:prstGeom>
          <a:ln>
            <a:solidFill>
              <a:schemeClr val="accent1"/>
            </a:solidFill>
            <a:prstDash val="sys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164333" y="3637349"/>
            <a:ext cx="0" cy="22616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7" name="Elbow Connector 36"/>
          <p:cNvCxnSpPr>
            <a:endCxn id="44" idx="1"/>
          </p:cNvCxnSpPr>
          <p:nvPr/>
        </p:nvCxnSpPr>
        <p:spPr>
          <a:xfrm rot="16200000" flipH="1">
            <a:off x="201527" y="4967260"/>
            <a:ext cx="1558406" cy="130706"/>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1046083" y="4697573"/>
            <a:ext cx="663000" cy="396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t>Project </a:t>
            </a:r>
            <a:r>
              <a:rPr lang="en-AU" sz="600" dirty="0" smtClean="0"/>
              <a:t>Officer</a:t>
            </a:r>
            <a:endParaRPr lang="en-AU" sz="600" dirty="0"/>
          </a:p>
        </p:txBody>
      </p:sp>
      <p:cxnSp>
        <p:nvCxnSpPr>
          <p:cNvPr id="39" name="Straight Connector 38"/>
          <p:cNvCxnSpPr/>
          <p:nvPr/>
        </p:nvCxnSpPr>
        <p:spPr>
          <a:xfrm>
            <a:off x="1893787" y="3637349"/>
            <a:ext cx="0" cy="22616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34880" y="3637349"/>
            <a:ext cx="0" cy="22616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132910" y="3738724"/>
            <a:ext cx="571970" cy="792000"/>
          </a:xfrm>
          <a:prstGeom prst="rect">
            <a:avLst/>
          </a:prstGeom>
          <a:ln w="12700">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AU" sz="600" dirty="0" smtClean="0"/>
              <a:t>Clinical lead</a:t>
            </a:r>
          </a:p>
          <a:p>
            <a:pPr algn="ctr"/>
            <a:r>
              <a:rPr lang="en-AU" sz="500" dirty="0" smtClean="0"/>
              <a:t>DAVID ARMSTRONG</a:t>
            </a:r>
          </a:p>
        </p:txBody>
      </p:sp>
      <p:sp>
        <p:nvSpPr>
          <p:cNvPr id="42" name="Rectangle 41"/>
          <p:cNvSpPr/>
          <p:nvPr/>
        </p:nvSpPr>
        <p:spPr>
          <a:xfrm>
            <a:off x="1623787" y="3738724"/>
            <a:ext cx="540000" cy="792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smtClean="0"/>
              <a:t>Clinical lead</a:t>
            </a:r>
          </a:p>
          <a:p>
            <a:pPr algn="ctr"/>
            <a:r>
              <a:rPr lang="en-AU" sz="500" dirty="0" smtClean="0"/>
              <a:t>PETER MCDOUGALL</a:t>
            </a:r>
          </a:p>
        </p:txBody>
      </p:sp>
      <p:sp>
        <p:nvSpPr>
          <p:cNvPr id="43" name="Rectangle 42"/>
          <p:cNvSpPr/>
          <p:nvPr/>
        </p:nvSpPr>
        <p:spPr>
          <a:xfrm>
            <a:off x="1046083" y="5155694"/>
            <a:ext cx="663000" cy="396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smtClean="0"/>
              <a:t>Senior Project Officer</a:t>
            </a:r>
          </a:p>
        </p:txBody>
      </p:sp>
      <p:sp>
        <p:nvSpPr>
          <p:cNvPr id="44" name="Rectangle 43"/>
          <p:cNvSpPr/>
          <p:nvPr/>
        </p:nvSpPr>
        <p:spPr>
          <a:xfrm>
            <a:off x="1046083" y="5613816"/>
            <a:ext cx="663000" cy="396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smtClean="0"/>
              <a:t>Quality Lead</a:t>
            </a:r>
          </a:p>
        </p:txBody>
      </p:sp>
      <p:sp>
        <p:nvSpPr>
          <p:cNvPr id="45" name="Rectangle 16"/>
          <p:cNvSpPr/>
          <p:nvPr/>
        </p:nvSpPr>
        <p:spPr>
          <a:xfrm>
            <a:off x="840334" y="3738724"/>
            <a:ext cx="648000" cy="79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t>Manager, Paediatric Clinical </a:t>
            </a:r>
            <a:r>
              <a:rPr lang="en-AU" sz="600" dirty="0" smtClean="0"/>
              <a:t>Network</a:t>
            </a:r>
            <a:endParaRPr lang="en-AU" sz="600" dirty="0"/>
          </a:p>
        </p:txBody>
      </p:sp>
      <p:cxnSp>
        <p:nvCxnSpPr>
          <p:cNvPr id="46" name="Elbow Connector 45"/>
          <p:cNvCxnSpPr>
            <a:endCxn id="53" idx="1"/>
          </p:cNvCxnSpPr>
          <p:nvPr/>
        </p:nvCxnSpPr>
        <p:spPr>
          <a:xfrm rot="16200000" flipH="1">
            <a:off x="6766076" y="4325945"/>
            <a:ext cx="1022192" cy="94614"/>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7524327" y="3637349"/>
            <a:ext cx="0" cy="22616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6826624" y="3637349"/>
            <a:ext cx="0" cy="22616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52" idx="1"/>
          </p:cNvCxnSpPr>
          <p:nvPr/>
        </p:nvCxnSpPr>
        <p:spPr>
          <a:xfrm flipH="1">
            <a:off x="7064874" y="4138209"/>
            <a:ext cx="135454" cy="0"/>
          </a:xfrm>
          <a:prstGeom prst="line">
            <a:avLst/>
          </a:prstGeom>
          <a:ln>
            <a:solidFill>
              <a:schemeClr val="accent1"/>
            </a:solidFill>
            <a:prstDash val="sysDash"/>
          </a:ln>
        </p:spPr>
        <p:style>
          <a:lnRef idx="1">
            <a:schemeClr val="accent1"/>
          </a:lnRef>
          <a:fillRef idx="0">
            <a:schemeClr val="accent1"/>
          </a:fillRef>
          <a:effectRef idx="0">
            <a:schemeClr val="accent1"/>
          </a:effectRef>
          <a:fontRef idx="minor">
            <a:schemeClr val="tx1"/>
          </a:fontRef>
        </p:style>
      </p:cxnSp>
      <p:sp>
        <p:nvSpPr>
          <p:cNvPr id="52" name="Rectangle 16"/>
          <p:cNvSpPr/>
          <p:nvPr/>
        </p:nvSpPr>
        <p:spPr>
          <a:xfrm>
            <a:off x="7200328" y="3742209"/>
            <a:ext cx="648000" cy="79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t>Manager, Renal Health Clinical </a:t>
            </a:r>
            <a:r>
              <a:rPr lang="en-AU" sz="600" dirty="0" smtClean="0"/>
              <a:t>Network</a:t>
            </a:r>
            <a:endParaRPr lang="en-AU" sz="600" dirty="0"/>
          </a:p>
        </p:txBody>
      </p:sp>
      <p:sp>
        <p:nvSpPr>
          <p:cNvPr id="53" name="Rectangle 52"/>
          <p:cNvSpPr/>
          <p:nvPr/>
        </p:nvSpPr>
        <p:spPr>
          <a:xfrm>
            <a:off x="7324479" y="4659653"/>
            <a:ext cx="709629" cy="449391"/>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t>Senior Project </a:t>
            </a:r>
            <a:r>
              <a:rPr lang="en-AU" sz="600" dirty="0" smtClean="0"/>
              <a:t>Officer</a:t>
            </a:r>
            <a:endParaRPr lang="en-AU" sz="600" dirty="0"/>
          </a:p>
        </p:txBody>
      </p:sp>
      <p:cxnSp>
        <p:nvCxnSpPr>
          <p:cNvPr id="54" name="Straight Connector 53"/>
          <p:cNvCxnSpPr/>
          <p:nvPr/>
        </p:nvCxnSpPr>
        <p:spPr>
          <a:xfrm>
            <a:off x="8800432" y="3635750"/>
            <a:ext cx="0" cy="22616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8230968" y="3637349"/>
            <a:ext cx="0" cy="22616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6" name="Rectangle 55"/>
          <p:cNvSpPr/>
          <p:nvPr/>
        </p:nvSpPr>
        <p:spPr>
          <a:xfrm>
            <a:off x="7960968" y="3742209"/>
            <a:ext cx="468000" cy="792000"/>
          </a:xfrm>
          <a:prstGeom prst="rect">
            <a:avLst/>
          </a:prstGeom>
          <a:solidFill>
            <a:schemeClr val="bg1"/>
          </a:solidFill>
          <a:ln w="12700">
            <a:solidFill>
              <a:schemeClr val="accent1"/>
            </a:solidFill>
            <a:prstDash val="solid"/>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t>Clinical lead </a:t>
            </a:r>
            <a:endParaRPr lang="en-AU" sz="600" dirty="0" smtClean="0"/>
          </a:p>
        </p:txBody>
      </p:sp>
      <p:cxnSp>
        <p:nvCxnSpPr>
          <p:cNvPr id="57" name="Straight Connector 56"/>
          <p:cNvCxnSpPr>
            <a:endCxn id="56" idx="3"/>
          </p:cNvCxnSpPr>
          <p:nvPr/>
        </p:nvCxnSpPr>
        <p:spPr>
          <a:xfrm flipH="1">
            <a:off x="8428969" y="4138209"/>
            <a:ext cx="125814" cy="0"/>
          </a:xfrm>
          <a:prstGeom prst="line">
            <a:avLst/>
          </a:prstGeom>
          <a:ln>
            <a:solidFill>
              <a:schemeClr val="accent1"/>
            </a:solidFill>
            <a:prstDash val="sysDash"/>
          </a:ln>
        </p:spPr>
        <p:style>
          <a:lnRef idx="1">
            <a:schemeClr val="accent1"/>
          </a:lnRef>
          <a:fillRef idx="0">
            <a:schemeClr val="accent1"/>
          </a:fillRef>
          <a:effectRef idx="0">
            <a:schemeClr val="accent1"/>
          </a:effectRef>
          <a:fontRef idx="minor">
            <a:schemeClr val="tx1"/>
          </a:fontRef>
        </p:style>
      </p:cxnSp>
      <p:sp>
        <p:nvSpPr>
          <p:cNvPr id="58" name="Rectangle 16"/>
          <p:cNvSpPr/>
          <p:nvPr/>
        </p:nvSpPr>
        <p:spPr>
          <a:xfrm>
            <a:off x="8554782" y="3738724"/>
            <a:ext cx="504000" cy="792000"/>
          </a:xfrm>
          <a:prstGeom prst="rect">
            <a:avLst/>
          </a:prstGeom>
          <a:solidFill>
            <a:schemeClr val="bg1"/>
          </a:solidFill>
          <a:ln w="12700">
            <a:solidFill>
              <a:schemeClr val="accent1"/>
            </a:solidFill>
            <a:prstDash val="solid"/>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t>Manager, Mental Health Clinical Network</a:t>
            </a:r>
          </a:p>
        </p:txBody>
      </p:sp>
      <p:sp>
        <p:nvSpPr>
          <p:cNvPr id="50" name="Rectangle 49"/>
          <p:cNvSpPr/>
          <p:nvPr/>
        </p:nvSpPr>
        <p:spPr>
          <a:xfrm>
            <a:off x="6556624" y="3742209"/>
            <a:ext cx="540000" cy="792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smtClean="0"/>
              <a:t>Clinical lead STEVE HOLT</a:t>
            </a:r>
          </a:p>
        </p:txBody>
      </p:sp>
    </p:spTree>
    <p:extLst>
      <p:ext uri="{BB962C8B-B14F-4D97-AF65-F5344CB8AC3E}">
        <p14:creationId xmlns:p14="http://schemas.microsoft.com/office/powerpoint/2010/main" val="22416855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Object 6" hidden="1"/>
          <p:cNvGraphicFramePr>
            <a:graphicFrameLocks noChangeAspect="1"/>
          </p:cNvGraphicFramePr>
          <p:nvPr>
            <p:custDataLst>
              <p:tags r:id="rId2"/>
            </p:custDataLst>
            <p:extLst>
              <p:ext uri="{D42A27DB-BD31-4B8C-83A1-F6EECF244321}">
                <p14:modId xmlns:p14="http://schemas.microsoft.com/office/powerpoint/2010/main" val="1429383602"/>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21520"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cxnSp>
        <p:nvCxnSpPr>
          <p:cNvPr id="99" name="Straight Connector 98"/>
          <p:cNvCxnSpPr/>
          <p:nvPr/>
        </p:nvCxnSpPr>
        <p:spPr>
          <a:xfrm>
            <a:off x="755548" y="6143841"/>
            <a:ext cx="19544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39751" y="222250"/>
            <a:ext cx="7199313" cy="1079500"/>
          </a:xfrm>
        </p:spPr>
        <p:txBody>
          <a:bodyPr/>
          <a:lstStyle/>
          <a:p>
            <a:r>
              <a:rPr lang="en-AU" dirty="0" smtClean="0"/>
              <a:t>Safety and Quality Support</a:t>
            </a:r>
            <a:endParaRPr lang="en-AU" dirty="0"/>
          </a:p>
        </p:txBody>
      </p:sp>
      <p:sp>
        <p:nvSpPr>
          <p:cNvPr id="338" name="Slide Number Placeholder 337"/>
          <p:cNvSpPr>
            <a:spLocks noGrp="1"/>
          </p:cNvSpPr>
          <p:nvPr>
            <p:ph type="sldNum" sz="quarter" idx="12"/>
          </p:nvPr>
        </p:nvSpPr>
        <p:spPr>
          <a:xfrm>
            <a:off x="8469827" y="6409075"/>
            <a:ext cx="539750" cy="374650"/>
          </a:xfrm>
        </p:spPr>
        <p:txBody>
          <a:bodyPr/>
          <a:lstStyle/>
          <a:p>
            <a:fld id="{E352B1FB-AE05-4976-BFC5-338198F3B15B}" type="slidenum">
              <a:rPr lang="en-AU" altLang="en-US" sz="1000" smtClean="0"/>
              <a:pPr/>
              <a:t>21</a:t>
            </a:fld>
            <a:endParaRPr lang="en-AU" altLang="en-US" sz="650" dirty="0"/>
          </a:p>
        </p:txBody>
      </p:sp>
      <p:cxnSp>
        <p:nvCxnSpPr>
          <p:cNvPr id="71" name="Straight Connector 70"/>
          <p:cNvCxnSpPr/>
          <p:nvPr/>
        </p:nvCxnSpPr>
        <p:spPr>
          <a:xfrm>
            <a:off x="768595" y="0"/>
            <a:ext cx="18041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Elbow Connector 61"/>
          <p:cNvCxnSpPr>
            <a:endCxn id="247" idx="1"/>
          </p:cNvCxnSpPr>
          <p:nvPr/>
        </p:nvCxnSpPr>
        <p:spPr>
          <a:xfrm rot="16200000" flipH="1">
            <a:off x="2543244" y="4477089"/>
            <a:ext cx="3231680" cy="144783"/>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0" name="Straight Connector 60"/>
          <p:cNvCxnSpPr/>
          <p:nvPr/>
        </p:nvCxnSpPr>
        <p:spPr>
          <a:xfrm flipH="1">
            <a:off x="4086694" y="5834362"/>
            <a:ext cx="46260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2" name="Straight Connector 60"/>
          <p:cNvCxnSpPr/>
          <p:nvPr/>
        </p:nvCxnSpPr>
        <p:spPr>
          <a:xfrm flipH="1">
            <a:off x="4086694" y="5172438"/>
            <a:ext cx="46260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3" name="Straight Connector 60"/>
          <p:cNvCxnSpPr/>
          <p:nvPr/>
        </p:nvCxnSpPr>
        <p:spPr>
          <a:xfrm flipH="1">
            <a:off x="4086694" y="4841476"/>
            <a:ext cx="46260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4" name="Straight Connector 60"/>
          <p:cNvCxnSpPr/>
          <p:nvPr/>
        </p:nvCxnSpPr>
        <p:spPr>
          <a:xfrm flipH="1">
            <a:off x="4086694" y="3517628"/>
            <a:ext cx="46260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5" name="Straight Connector 60"/>
          <p:cNvCxnSpPr/>
          <p:nvPr/>
        </p:nvCxnSpPr>
        <p:spPr>
          <a:xfrm flipH="1">
            <a:off x="4086694" y="3150666"/>
            <a:ext cx="46260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6" name="Straight Connector 60"/>
          <p:cNvCxnSpPr/>
          <p:nvPr/>
        </p:nvCxnSpPr>
        <p:spPr>
          <a:xfrm flipH="1">
            <a:off x="4086694" y="4179552"/>
            <a:ext cx="46260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7" name="Straight Connector 60"/>
          <p:cNvCxnSpPr/>
          <p:nvPr/>
        </p:nvCxnSpPr>
        <p:spPr>
          <a:xfrm flipH="1">
            <a:off x="4086694" y="4510514"/>
            <a:ext cx="46260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8" name="Straight Connector 60"/>
          <p:cNvCxnSpPr/>
          <p:nvPr/>
        </p:nvCxnSpPr>
        <p:spPr>
          <a:xfrm flipH="1">
            <a:off x="2295592" y="3221230"/>
            <a:ext cx="46260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9" name="Straight Connector 60"/>
          <p:cNvCxnSpPr/>
          <p:nvPr/>
        </p:nvCxnSpPr>
        <p:spPr>
          <a:xfrm flipH="1">
            <a:off x="2295592" y="3645977"/>
            <a:ext cx="46260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40" name="Rectangle 122"/>
          <p:cNvSpPr/>
          <p:nvPr/>
        </p:nvSpPr>
        <p:spPr>
          <a:xfrm>
            <a:off x="2446690" y="3474708"/>
            <a:ext cx="1112354" cy="334818"/>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650" dirty="0">
                <a:solidFill>
                  <a:schemeClr val="tx1"/>
                </a:solidFill>
              </a:rPr>
              <a:t>Senior </a:t>
            </a:r>
            <a:r>
              <a:rPr lang="en-AU" sz="650" dirty="0" smtClean="0">
                <a:solidFill>
                  <a:schemeClr val="tx1"/>
                </a:solidFill>
              </a:rPr>
              <a:t>Project Officer</a:t>
            </a:r>
            <a:endParaRPr lang="en-AU" sz="650" dirty="0">
              <a:solidFill>
                <a:schemeClr val="tx1"/>
              </a:solidFill>
            </a:endParaRPr>
          </a:p>
        </p:txBody>
      </p:sp>
      <p:sp>
        <p:nvSpPr>
          <p:cNvPr id="141" name="Rectangle 125"/>
          <p:cNvSpPr/>
          <p:nvPr/>
        </p:nvSpPr>
        <p:spPr>
          <a:xfrm>
            <a:off x="2446691" y="3051891"/>
            <a:ext cx="1112354" cy="334818"/>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650" dirty="0" smtClean="0">
                <a:solidFill>
                  <a:schemeClr val="tx1"/>
                </a:solidFill>
              </a:rPr>
              <a:t>Senior Project Officer</a:t>
            </a:r>
          </a:p>
        </p:txBody>
      </p:sp>
      <p:cxnSp>
        <p:nvCxnSpPr>
          <p:cNvPr id="142" name="Elbow Connector 61"/>
          <p:cNvCxnSpPr>
            <a:endCxn id="143" idx="1"/>
          </p:cNvCxnSpPr>
          <p:nvPr/>
        </p:nvCxnSpPr>
        <p:spPr>
          <a:xfrm rot="16200000" flipH="1">
            <a:off x="1587400" y="3628459"/>
            <a:ext cx="1565340" cy="153247"/>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43" name="Rectangle 125"/>
          <p:cNvSpPr/>
          <p:nvPr/>
        </p:nvSpPr>
        <p:spPr>
          <a:xfrm>
            <a:off x="2446694" y="4320343"/>
            <a:ext cx="1112354" cy="334818"/>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650" dirty="0" smtClean="0">
                <a:solidFill>
                  <a:schemeClr val="tx1"/>
                </a:solidFill>
              </a:rPr>
              <a:t>Senior Policy Officer </a:t>
            </a:r>
            <a:endParaRPr lang="en-AU" sz="650" dirty="0">
              <a:solidFill>
                <a:schemeClr val="tx1"/>
              </a:solidFill>
            </a:endParaRPr>
          </a:p>
        </p:txBody>
      </p:sp>
      <p:cxnSp>
        <p:nvCxnSpPr>
          <p:cNvPr id="144" name="Straight Connector 60"/>
          <p:cNvCxnSpPr/>
          <p:nvPr/>
        </p:nvCxnSpPr>
        <p:spPr>
          <a:xfrm flipH="1">
            <a:off x="2295592" y="4064934"/>
            <a:ext cx="46260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45" name="Rectangle 125"/>
          <p:cNvSpPr/>
          <p:nvPr/>
        </p:nvSpPr>
        <p:spPr>
          <a:xfrm>
            <a:off x="2446692" y="3897525"/>
            <a:ext cx="1112354" cy="334818"/>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650" dirty="0" smtClean="0">
                <a:solidFill>
                  <a:schemeClr val="tx1"/>
                </a:solidFill>
              </a:rPr>
              <a:t>Senior Policy Officer</a:t>
            </a:r>
          </a:p>
        </p:txBody>
      </p:sp>
      <p:cxnSp>
        <p:nvCxnSpPr>
          <p:cNvPr id="146" name="Straight Connector 60"/>
          <p:cNvCxnSpPr/>
          <p:nvPr/>
        </p:nvCxnSpPr>
        <p:spPr>
          <a:xfrm flipV="1">
            <a:off x="1088229" y="2520621"/>
            <a:ext cx="0" cy="14726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7" name="Straight Connector 60"/>
          <p:cNvCxnSpPr/>
          <p:nvPr/>
        </p:nvCxnSpPr>
        <p:spPr>
          <a:xfrm>
            <a:off x="1092472" y="2516192"/>
            <a:ext cx="715872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4576385" y="2116732"/>
            <a:ext cx="0" cy="39946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9" name="Straight Connector 60"/>
          <p:cNvCxnSpPr/>
          <p:nvPr/>
        </p:nvCxnSpPr>
        <p:spPr>
          <a:xfrm flipV="1">
            <a:off x="2946753" y="2519946"/>
            <a:ext cx="0" cy="14726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0" name="Straight Connector 60"/>
          <p:cNvCxnSpPr/>
          <p:nvPr/>
        </p:nvCxnSpPr>
        <p:spPr>
          <a:xfrm flipV="1">
            <a:off x="4749353" y="2519946"/>
            <a:ext cx="0" cy="14726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1" name="Straight Connector 60"/>
          <p:cNvCxnSpPr/>
          <p:nvPr/>
        </p:nvCxnSpPr>
        <p:spPr>
          <a:xfrm flipV="1">
            <a:off x="8253687" y="2519946"/>
            <a:ext cx="0" cy="14726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2" name="Straight Connector 60"/>
          <p:cNvCxnSpPr/>
          <p:nvPr/>
        </p:nvCxnSpPr>
        <p:spPr>
          <a:xfrm flipV="1">
            <a:off x="6546590" y="2519946"/>
            <a:ext cx="0" cy="147265"/>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a:off x="952130" y="3150666"/>
            <a:ext cx="19544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a:off x="952130" y="3445023"/>
            <a:ext cx="19544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a:off x="952130" y="3739380"/>
            <a:ext cx="19544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a:off x="952130" y="4328094"/>
            <a:ext cx="19544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a:off x="952130" y="4622451"/>
            <a:ext cx="19544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952130" y="4916808"/>
            <a:ext cx="19544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952130" y="5505522"/>
            <a:ext cx="19544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952130" y="5799879"/>
            <a:ext cx="19544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1" name="Elbow Connector 61"/>
          <p:cNvCxnSpPr>
            <a:endCxn id="208" idx="1"/>
          </p:cNvCxnSpPr>
          <p:nvPr/>
        </p:nvCxnSpPr>
        <p:spPr>
          <a:xfrm rot="16200000" flipH="1">
            <a:off x="-841720" y="4732893"/>
            <a:ext cx="3740782" cy="159332"/>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a:off x="952130" y="6094236"/>
            <a:ext cx="19544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Elbow Connector 61"/>
          <p:cNvCxnSpPr>
            <a:endCxn id="166" idx="1"/>
          </p:cNvCxnSpPr>
          <p:nvPr/>
        </p:nvCxnSpPr>
        <p:spPr>
          <a:xfrm rot="16200000" flipH="1">
            <a:off x="5406447" y="3538617"/>
            <a:ext cx="1390884" cy="178103"/>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66" name="Rectangle 125"/>
          <p:cNvSpPr/>
          <p:nvPr/>
        </p:nvSpPr>
        <p:spPr>
          <a:xfrm>
            <a:off x="6190941" y="4125110"/>
            <a:ext cx="975000" cy="396000"/>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650" dirty="0" smtClean="0">
                <a:solidFill>
                  <a:schemeClr val="tx1"/>
                </a:solidFill>
              </a:rPr>
              <a:t>Senior Policy Adviser </a:t>
            </a:r>
            <a:endParaRPr lang="en-AU" sz="650" dirty="0">
              <a:solidFill>
                <a:schemeClr val="tx1"/>
              </a:solidFill>
            </a:endParaRPr>
          </a:p>
        </p:txBody>
      </p:sp>
      <p:cxnSp>
        <p:nvCxnSpPr>
          <p:cNvPr id="167" name="Straight Connector 60"/>
          <p:cNvCxnSpPr/>
          <p:nvPr/>
        </p:nvCxnSpPr>
        <p:spPr>
          <a:xfrm flipH="1">
            <a:off x="6012840" y="3789210"/>
            <a:ext cx="54714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69" name="Rectangle 127"/>
          <p:cNvSpPr/>
          <p:nvPr/>
        </p:nvSpPr>
        <p:spPr>
          <a:xfrm>
            <a:off x="6190940" y="3589112"/>
            <a:ext cx="975000" cy="396000"/>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650" dirty="0" smtClean="0">
                <a:solidFill>
                  <a:schemeClr val="tx1"/>
                </a:solidFill>
              </a:rPr>
              <a:t>Senior Project Officer</a:t>
            </a:r>
          </a:p>
        </p:txBody>
      </p:sp>
      <p:cxnSp>
        <p:nvCxnSpPr>
          <p:cNvPr id="171" name="Straight Connector 60"/>
          <p:cNvCxnSpPr/>
          <p:nvPr/>
        </p:nvCxnSpPr>
        <p:spPr>
          <a:xfrm flipH="1">
            <a:off x="6012841" y="3246800"/>
            <a:ext cx="54714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72" name="Rectangle 122"/>
          <p:cNvSpPr/>
          <p:nvPr/>
        </p:nvSpPr>
        <p:spPr>
          <a:xfrm>
            <a:off x="6190940" y="3053113"/>
            <a:ext cx="975000" cy="396000"/>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650" dirty="0">
                <a:solidFill>
                  <a:schemeClr val="tx1"/>
                </a:solidFill>
              </a:rPr>
              <a:t>Senior Project </a:t>
            </a:r>
            <a:r>
              <a:rPr lang="en-AU" sz="650" dirty="0" smtClean="0">
                <a:solidFill>
                  <a:schemeClr val="tx1"/>
                </a:solidFill>
              </a:rPr>
              <a:t>Officer</a:t>
            </a:r>
            <a:endParaRPr lang="en-AU" sz="650" dirty="0">
              <a:solidFill>
                <a:schemeClr val="tx1"/>
              </a:solidFill>
            </a:endParaRPr>
          </a:p>
        </p:txBody>
      </p:sp>
      <p:cxnSp>
        <p:nvCxnSpPr>
          <p:cNvPr id="173" name="Elbow Connector 61"/>
          <p:cNvCxnSpPr>
            <a:endCxn id="174" idx="1"/>
          </p:cNvCxnSpPr>
          <p:nvPr/>
        </p:nvCxnSpPr>
        <p:spPr>
          <a:xfrm rot="16200000" flipH="1">
            <a:off x="7046211" y="3518309"/>
            <a:ext cx="1400697" cy="208904"/>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74" name="Rectangle 125"/>
          <p:cNvSpPr/>
          <p:nvPr/>
        </p:nvSpPr>
        <p:spPr>
          <a:xfrm>
            <a:off x="7851011" y="4125110"/>
            <a:ext cx="975000" cy="396000"/>
          </a:xfrm>
          <a:prstGeom prst="rect">
            <a:avLst/>
          </a:prstGeom>
          <a:solidFill>
            <a:schemeClr val="bg1"/>
          </a:solidFill>
          <a:ln w="12700">
            <a:solidFill>
              <a:schemeClr val="accent1"/>
            </a:solid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650" dirty="0" smtClean="0">
                <a:solidFill>
                  <a:schemeClr val="tx1"/>
                </a:solidFill>
              </a:rPr>
              <a:t>Senior Project Officer</a:t>
            </a:r>
          </a:p>
        </p:txBody>
      </p:sp>
      <p:cxnSp>
        <p:nvCxnSpPr>
          <p:cNvPr id="175" name="Straight Connector 60"/>
          <p:cNvCxnSpPr/>
          <p:nvPr/>
        </p:nvCxnSpPr>
        <p:spPr>
          <a:xfrm flipH="1">
            <a:off x="7642106" y="3801994"/>
            <a:ext cx="54714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76" name="Rectangle 127"/>
          <p:cNvSpPr/>
          <p:nvPr/>
        </p:nvSpPr>
        <p:spPr>
          <a:xfrm>
            <a:off x="7837433" y="3589112"/>
            <a:ext cx="975000" cy="396000"/>
          </a:xfrm>
          <a:prstGeom prst="rect">
            <a:avLst/>
          </a:prstGeom>
          <a:solidFill>
            <a:schemeClr val="bg1"/>
          </a:solidFill>
          <a:ln w="12700">
            <a:solidFill>
              <a:schemeClr val="accent1"/>
            </a:solid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650" dirty="0" smtClean="0">
                <a:solidFill>
                  <a:schemeClr val="tx1"/>
                </a:solidFill>
              </a:rPr>
              <a:t>Senior Data Analyst</a:t>
            </a:r>
          </a:p>
        </p:txBody>
      </p:sp>
      <p:cxnSp>
        <p:nvCxnSpPr>
          <p:cNvPr id="177" name="Straight Connector 60"/>
          <p:cNvCxnSpPr/>
          <p:nvPr/>
        </p:nvCxnSpPr>
        <p:spPr>
          <a:xfrm flipH="1">
            <a:off x="7642107" y="3259584"/>
            <a:ext cx="54714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78" name="Rectangle 122"/>
          <p:cNvSpPr/>
          <p:nvPr/>
        </p:nvSpPr>
        <p:spPr>
          <a:xfrm>
            <a:off x="7837433" y="3053113"/>
            <a:ext cx="975000" cy="396000"/>
          </a:xfrm>
          <a:prstGeom prst="rect">
            <a:avLst/>
          </a:prstGeom>
          <a:solidFill>
            <a:schemeClr val="bg1"/>
          </a:solidFill>
          <a:ln w="12700">
            <a:solidFill>
              <a:schemeClr val="accent1"/>
            </a:solid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650" dirty="0">
                <a:solidFill>
                  <a:schemeClr val="tx1"/>
                </a:solidFill>
              </a:rPr>
              <a:t>Senior </a:t>
            </a:r>
            <a:r>
              <a:rPr lang="en-AU" sz="650" dirty="0" smtClean="0">
                <a:solidFill>
                  <a:schemeClr val="tx1"/>
                </a:solidFill>
              </a:rPr>
              <a:t>Data Analyst</a:t>
            </a:r>
            <a:endParaRPr lang="en-AU" sz="650" dirty="0">
              <a:solidFill>
                <a:schemeClr val="tx1"/>
              </a:solidFill>
            </a:endParaRPr>
          </a:p>
        </p:txBody>
      </p:sp>
      <p:cxnSp>
        <p:nvCxnSpPr>
          <p:cNvPr id="180" name="Straight Connector 179"/>
          <p:cNvCxnSpPr/>
          <p:nvPr/>
        </p:nvCxnSpPr>
        <p:spPr>
          <a:xfrm>
            <a:off x="753458" y="6517650"/>
            <a:ext cx="19544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952130" y="6381152"/>
            <a:ext cx="19544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4" name="Straight Connector 60"/>
          <p:cNvCxnSpPr/>
          <p:nvPr/>
        </p:nvCxnSpPr>
        <p:spPr>
          <a:xfrm flipH="1">
            <a:off x="4086694" y="5503400"/>
            <a:ext cx="46260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5" name="Straight Connector 60"/>
          <p:cNvCxnSpPr/>
          <p:nvPr/>
        </p:nvCxnSpPr>
        <p:spPr>
          <a:xfrm flipH="1">
            <a:off x="952131" y="5211165"/>
            <a:ext cx="46260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87" name="Rectangle 122"/>
          <p:cNvSpPr/>
          <p:nvPr/>
        </p:nvSpPr>
        <p:spPr>
          <a:xfrm>
            <a:off x="4231475" y="4697476"/>
            <a:ext cx="1204621"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Senior </a:t>
            </a:r>
            <a:r>
              <a:rPr lang="en-AU" sz="600" dirty="0" smtClean="0">
                <a:solidFill>
                  <a:schemeClr val="tx1"/>
                </a:solidFill>
              </a:rPr>
              <a:t>Program Adviser</a:t>
            </a:r>
            <a:endParaRPr lang="en-AU" sz="600" dirty="0">
              <a:solidFill>
                <a:schemeClr val="tx1"/>
              </a:solidFill>
            </a:endParaRPr>
          </a:p>
        </p:txBody>
      </p:sp>
      <p:sp>
        <p:nvSpPr>
          <p:cNvPr id="188" name="Rectangle 125"/>
          <p:cNvSpPr/>
          <p:nvPr/>
        </p:nvSpPr>
        <p:spPr>
          <a:xfrm>
            <a:off x="4231475" y="4366514"/>
            <a:ext cx="1204621"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sp>
        <p:nvSpPr>
          <p:cNvPr id="189" name="Rectangle 125"/>
          <p:cNvSpPr/>
          <p:nvPr/>
        </p:nvSpPr>
        <p:spPr>
          <a:xfrm>
            <a:off x="4231475" y="5359400"/>
            <a:ext cx="1204621"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sp>
        <p:nvSpPr>
          <p:cNvPr id="190" name="Rectangle 127"/>
          <p:cNvSpPr/>
          <p:nvPr/>
        </p:nvSpPr>
        <p:spPr>
          <a:xfrm>
            <a:off x="4231475" y="5028438"/>
            <a:ext cx="1204621"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sp>
        <p:nvSpPr>
          <p:cNvPr id="191" name="Rectangle 127"/>
          <p:cNvSpPr/>
          <p:nvPr/>
        </p:nvSpPr>
        <p:spPr>
          <a:xfrm>
            <a:off x="4231475" y="4035552"/>
            <a:ext cx="1204621"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sp>
        <p:nvSpPr>
          <p:cNvPr id="192" name="Rectangle 125"/>
          <p:cNvSpPr/>
          <p:nvPr/>
        </p:nvSpPr>
        <p:spPr>
          <a:xfrm>
            <a:off x="4231475" y="3373628"/>
            <a:ext cx="1204621"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Program Manager</a:t>
            </a:r>
          </a:p>
        </p:txBody>
      </p:sp>
      <p:sp>
        <p:nvSpPr>
          <p:cNvPr id="193" name="Rectangle 125"/>
          <p:cNvSpPr/>
          <p:nvPr/>
        </p:nvSpPr>
        <p:spPr>
          <a:xfrm>
            <a:off x="4231475" y="3042666"/>
            <a:ext cx="1204621"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Program Manager</a:t>
            </a:r>
          </a:p>
        </p:txBody>
      </p:sp>
      <p:sp>
        <p:nvSpPr>
          <p:cNvPr id="195" name="Rectangle 194"/>
          <p:cNvSpPr/>
          <p:nvPr/>
        </p:nvSpPr>
        <p:spPr>
          <a:xfrm>
            <a:off x="1108338" y="5085165"/>
            <a:ext cx="1057665"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t>Senior Project Officer</a:t>
            </a:r>
          </a:p>
        </p:txBody>
      </p:sp>
      <p:sp>
        <p:nvSpPr>
          <p:cNvPr id="196" name="Rectangle 195"/>
          <p:cNvSpPr/>
          <p:nvPr/>
        </p:nvSpPr>
        <p:spPr>
          <a:xfrm>
            <a:off x="1108338" y="6262593"/>
            <a:ext cx="1057665"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t>Administration Officer</a:t>
            </a:r>
          </a:p>
        </p:txBody>
      </p:sp>
      <p:sp>
        <p:nvSpPr>
          <p:cNvPr id="197" name="Rectangle 196"/>
          <p:cNvSpPr/>
          <p:nvPr/>
        </p:nvSpPr>
        <p:spPr>
          <a:xfrm>
            <a:off x="1108338" y="5379522"/>
            <a:ext cx="1057665"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t>Project Officer</a:t>
            </a:r>
          </a:p>
        </p:txBody>
      </p:sp>
      <p:sp>
        <p:nvSpPr>
          <p:cNvPr id="200" name="Rectangle 199"/>
          <p:cNvSpPr/>
          <p:nvPr/>
        </p:nvSpPr>
        <p:spPr>
          <a:xfrm>
            <a:off x="1108338" y="3613380"/>
            <a:ext cx="1057665"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t>Senior Epidemiologist</a:t>
            </a:r>
          </a:p>
        </p:txBody>
      </p:sp>
      <p:sp>
        <p:nvSpPr>
          <p:cNvPr id="202" name="Rectangle 201"/>
          <p:cNvSpPr/>
          <p:nvPr/>
        </p:nvSpPr>
        <p:spPr>
          <a:xfrm>
            <a:off x="1108338" y="4202094"/>
            <a:ext cx="1057665"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t>Liaison Midwife</a:t>
            </a:r>
          </a:p>
        </p:txBody>
      </p:sp>
      <p:sp>
        <p:nvSpPr>
          <p:cNvPr id="204" name="Rectangle 203"/>
          <p:cNvSpPr/>
          <p:nvPr/>
        </p:nvSpPr>
        <p:spPr>
          <a:xfrm>
            <a:off x="1108338" y="5968236"/>
            <a:ext cx="1057665"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t>Information Data Officer</a:t>
            </a:r>
          </a:p>
        </p:txBody>
      </p:sp>
      <p:sp>
        <p:nvSpPr>
          <p:cNvPr id="205" name="Rectangle 204"/>
          <p:cNvSpPr/>
          <p:nvPr/>
        </p:nvSpPr>
        <p:spPr>
          <a:xfrm>
            <a:off x="1108338" y="3024666"/>
            <a:ext cx="1057665" cy="252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smtClean="0"/>
              <a:t>Senior Epidemiologist</a:t>
            </a:r>
          </a:p>
        </p:txBody>
      </p:sp>
      <p:sp>
        <p:nvSpPr>
          <p:cNvPr id="206" name="Rectangle 205"/>
          <p:cNvSpPr/>
          <p:nvPr/>
        </p:nvSpPr>
        <p:spPr>
          <a:xfrm>
            <a:off x="1108338" y="4496451"/>
            <a:ext cx="1057665" cy="252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smtClean="0"/>
              <a:t>Senior Project Officer</a:t>
            </a:r>
          </a:p>
        </p:txBody>
      </p:sp>
      <p:sp>
        <p:nvSpPr>
          <p:cNvPr id="207" name="Rectangle 206"/>
          <p:cNvSpPr/>
          <p:nvPr/>
        </p:nvSpPr>
        <p:spPr>
          <a:xfrm>
            <a:off x="1108338" y="3319023"/>
            <a:ext cx="1057665" cy="252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smtClean="0"/>
              <a:t>Senior Epidemiologist</a:t>
            </a:r>
          </a:p>
        </p:txBody>
      </p:sp>
      <p:sp>
        <p:nvSpPr>
          <p:cNvPr id="208" name="Rectangle 207"/>
          <p:cNvSpPr/>
          <p:nvPr/>
        </p:nvSpPr>
        <p:spPr>
          <a:xfrm>
            <a:off x="1108338" y="6556950"/>
            <a:ext cx="1057665" cy="252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smtClean="0"/>
              <a:t>Researcher</a:t>
            </a:r>
          </a:p>
        </p:txBody>
      </p:sp>
      <p:sp>
        <p:nvSpPr>
          <p:cNvPr id="209" name="Rectangle 208"/>
          <p:cNvSpPr/>
          <p:nvPr/>
        </p:nvSpPr>
        <p:spPr>
          <a:xfrm>
            <a:off x="1108338" y="4790808"/>
            <a:ext cx="1057665"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t>Senior Project Officer</a:t>
            </a:r>
          </a:p>
        </p:txBody>
      </p:sp>
      <p:sp>
        <p:nvSpPr>
          <p:cNvPr id="210" name="Rectangle 209"/>
          <p:cNvSpPr/>
          <p:nvPr/>
        </p:nvSpPr>
        <p:spPr>
          <a:xfrm>
            <a:off x="1108338" y="5673879"/>
            <a:ext cx="1057665"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t>Project Officer</a:t>
            </a:r>
          </a:p>
        </p:txBody>
      </p:sp>
      <p:sp>
        <p:nvSpPr>
          <p:cNvPr id="221" name="Rectangle 70"/>
          <p:cNvSpPr/>
          <p:nvPr/>
        </p:nvSpPr>
        <p:spPr>
          <a:xfrm>
            <a:off x="3443233" y="1818759"/>
            <a:ext cx="2266305" cy="324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t>Director</a:t>
            </a:r>
            <a:r>
              <a:rPr lang="en-AU" sz="700" dirty="0"/>
              <a:t>, </a:t>
            </a:r>
            <a:r>
              <a:rPr lang="en-AU" sz="700" dirty="0" smtClean="0"/>
              <a:t>Safety and Quality Support</a:t>
            </a:r>
          </a:p>
          <a:p>
            <a:pPr algn="ctr"/>
            <a:r>
              <a:rPr lang="en-AU" sz="700" dirty="0" smtClean="0"/>
              <a:t>GLENDA GORRIE</a:t>
            </a:r>
            <a:endParaRPr lang="en-AU" sz="700" dirty="0"/>
          </a:p>
        </p:txBody>
      </p:sp>
      <p:sp>
        <p:nvSpPr>
          <p:cNvPr id="223" name="Rectangle 222"/>
          <p:cNvSpPr/>
          <p:nvPr/>
        </p:nvSpPr>
        <p:spPr>
          <a:xfrm>
            <a:off x="166050" y="6381360"/>
            <a:ext cx="68400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t>Project Officer</a:t>
            </a:r>
          </a:p>
        </p:txBody>
      </p:sp>
      <p:cxnSp>
        <p:nvCxnSpPr>
          <p:cNvPr id="224" name="Straight Connector 223"/>
          <p:cNvCxnSpPr/>
          <p:nvPr/>
        </p:nvCxnSpPr>
        <p:spPr>
          <a:xfrm>
            <a:off x="952130" y="4033737"/>
            <a:ext cx="19544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26" name="Rectangle 225"/>
          <p:cNvSpPr/>
          <p:nvPr/>
        </p:nvSpPr>
        <p:spPr>
          <a:xfrm>
            <a:off x="1108338" y="3907737"/>
            <a:ext cx="1057665"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t>Senior Epidemiologist</a:t>
            </a:r>
          </a:p>
        </p:txBody>
      </p:sp>
      <p:cxnSp>
        <p:nvCxnSpPr>
          <p:cNvPr id="236" name="Straight Connector 60"/>
          <p:cNvCxnSpPr/>
          <p:nvPr/>
        </p:nvCxnSpPr>
        <p:spPr>
          <a:xfrm flipH="1">
            <a:off x="4581328" y="2334877"/>
            <a:ext cx="46260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7" name="Rectangle 236"/>
          <p:cNvSpPr/>
          <p:nvPr/>
        </p:nvSpPr>
        <p:spPr>
          <a:xfrm>
            <a:off x="4802553" y="2208877"/>
            <a:ext cx="1057665" cy="252000"/>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500" dirty="0" smtClean="0"/>
              <a:t>Executive Assistant</a:t>
            </a:r>
          </a:p>
        </p:txBody>
      </p:sp>
      <p:cxnSp>
        <p:nvCxnSpPr>
          <p:cNvPr id="239" name="Straight Connector 60"/>
          <p:cNvCxnSpPr/>
          <p:nvPr/>
        </p:nvCxnSpPr>
        <p:spPr>
          <a:xfrm flipV="1">
            <a:off x="1088229" y="2090922"/>
            <a:ext cx="0" cy="629497"/>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sp>
        <p:nvSpPr>
          <p:cNvPr id="241" name="Rectangle 125"/>
          <p:cNvSpPr/>
          <p:nvPr/>
        </p:nvSpPr>
        <p:spPr>
          <a:xfrm>
            <a:off x="4231475" y="5690362"/>
            <a:ext cx="1204621"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cxnSp>
        <p:nvCxnSpPr>
          <p:cNvPr id="245" name="Straight Connector 60"/>
          <p:cNvCxnSpPr/>
          <p:nvPr/>
        </p:nvCxnSpPr>
        <p:spPr>
          <a:xfrm flipH="1">
            <a:off x="4086694" y="3848590"/>
            <a:ext cx="46260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7" name="Rectangle 246"/>
          <p:cNvSpPr/>
          <p:nvPr/>
        </p:nvSpPr>
        <p:spPr>
          <a:xfrm>
            <a:off x="4231475" y="6021320"/>
            <a:ext cx="1204619"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t>Principal Policy Officer</a:t>
            </a:r>
          </a:p>
        </p:txBody>
      </p:sp>
      <p:sp>
        <p:nvSpPr>
          <p:cNvPr id="186" name="Rectangle 122"/>
          <p:cNvSpPr/>
          <p:nvPr/>
        </p:nvSpPr>
        <p:spPr>
          <a:xfrm>
            <a:off x="4231475" y="3704590"/>
            <a:ext cx="1204621"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Senior </a:t>
            </a:r>
            <a:r>
              <a:rPr lang="en-AU" sz="600" dirty="0" smtClean="0">
                <a:solidFill>
                  <a:schemeClr val="tx1"/>
                </a:solidFill>
              </a:rPr>
              <a:t>Project Officer</a:t>
            </a:r>
            <a:endParaRPr lang="en-AU" sz="600" dirty="0">
              <a:solidFill>
                <a:schemeClr val="tx1"/>
              </a:solidFill>
            </a:endParaRPr>
          </a:p>
        </p:txBody>
      </p:sp>
      <p:sp>
        <p:nvSpPr>
          <p:cNvPr id="164" name="Rectangle 116"/>
          <p:cNvSpPr/>
          <p:nvPr/>
        </p:nvSpPr>
        <p:spPr>
          <a:xfrm>
            <a:off x="5875795" y="2628977"/>
            <a:ext cx="1404000" cy="324000"/>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Manager, Incident Response</a:t>
            </a:r>
          </a:p>
        </p:txBody>
      </p:sp>
      <p:sp>
        <p:nvSpPr>
          <p:cNvPr id="179" name="Rectangle 116"/>
          <p:cNvSpPr/>
          <p:nvPr/>
        </p:nvSpPr>
        <p:spPr>
          <a:xfrm>
            <a:off x="7559512" y="2628977"/>
            <a:ext cx="1404000" cy="324000"/>
          </a:xfrm>
          <a:prstGeom prst="rect">
            <a:avLst/>
          </a:prstGeom>
          <a:solidFill>
            <a:schemeClr val="bg1"/>
          </a:solidFill>
          <a:ln w="12700">
            <a:solidFill>
              <a:schemeClr val="accent1"/>
            </a:solid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700" dirty="0" smtClean="0">
                <a:solidFill>
                  <a:schemeClr val="tx1"/>
                </a:solidFill>
              </a:rPr>
              <a:t>Manager, Analytics</a:t>
            </a:r>
          </a:p>
        </p:txBody>
      </p:sp>
      <p:sp>
        <p:nvSpPr>
          <p:cNvPr id="194" name="Rectangle 116"/>
          <p:cNvSpPr/>
          <p:nvPr/>
        </p:nvSpPr>
        <p:spPr>
          <a:xfrm>
            <a:off x="3898761" y="2628977"/>
            <a:ext cx="1537336" cy="324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t>Manager</a:t>
            </a:r>
            <a:r>
              <a:rPr lang="en-AU" sz="700" dirty="0" smtClean="0">
                <a:solidFill>
                  <a:schemeClr val="tx1"/>
                </a:solidFill>
              </a:rPr>
              <a:t>, System Safety and Strategy</a:t>
            </a:r>
            <a:endParaRPr lang="en-AU" sz="700" dirty="0">
              <a:solidFill>
                <a:schemeClr val="tx1"/>
              </a:solidFill>
            </a:endParaRPr>
          </a:p>
        </p:txBody>
      </p:sp>
      <p:sp>
        <p:nvSpPr>
          <p:cNvPr id="211" name="Rectangle 116"/>
          <p:cNvSpPr/>
          <p:nvPr/>
        </p:nvSpPr>
        <p:spPr>
          <a:xfrm>
            <a:off x="2218912" y="2628977"/>
            <a:ext cx="1404000" cy="324000"/>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Manager, Clinical Guidelines </a:t>
            </a:r>
          </a:p>
        </p:txBody>
      </p:sp>
      <p:sp>
        <p:nvSpPr>
          <p:cNvPr id="162" name="Rectangle 116"/>
          <p:cNvSpPr/>
          <p:nvPr/>
        </p:nvSpPr>
        <p:spPr>
          <a:xfrm>
            <a:off x="386229" y="2628977"/>
            <a:ext cx="1404000" cy="324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t>Manager, Clinical Councils</a:t>
            </a:r>
          </a:p>
        </p:txBody>
      </p:sp>
      <p:sp>
        <p:nvSpPr>
          <p:cNvPr id="266" name="Rectangle 70"/>
          <p:cNvSpPr/>
          <p:nvPr/>
        </p:nvSpPr>
        <p:spPr>
          <a:xfrm>
            <a:off x="132793" y="1672476"/>
            <a:ext cx="2313902" cy="661069"/>
          </a:xfrm>
          <a:prstGeom prst="rect">
            <a:avLst/>
          </a:prstGeom>
          <a:solidFill>
            <a:schemeClr val="tx2">
              <a:lumMod val="20000"/>
              <a:lumOff val="80000"/>
            </a:schemeClr>
          </a:solidFill>
          <a:ln w="12700">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sz="1050" dirty="0"/>
          </a:p>
        </p:txBody>
      </p:sp>
      <p:sp>
        <p:nvSpPr>
          <p:cNvPr id="267" name="Rectangle 70"/>
          <p:cNvSpPr/>
          <p:nvPr/>
        </p:nvSpPr>
        <p:spPr>
          <a:xfrm>
            <a:off x="132793" y="1528042"/>
            <a:ext cx="2313902" cy="144000"/>
          </a:xfrm>
          <a:prstGeom prst="rect">
            <a:avLst/>
          </a:prstGeom>
          <a:solidFill>
            <a:schemeClr val="tx2"/>
          </a:solidFill>
          <a:ln w="12700">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700" b="1" dirty="0" smtClean="0"/>
              <a:t>Victorian Consultative Councils</a:t>
            </a:r>
            <a:endParaRPr lang="en-AU" sz="700" b="1" dirty="0"/>
          </a:p>
        </p:txBody>
      </p:sp>
      <p:sp>
        <p:nvSpPr>
          <p:cNvPr id="268" name="Rectangle 267"/>
          <p:cNvSpPr/>
          <p:nvPr/>
        </p:nvSpPr>
        <p:spPr>
          <a:xfrm>
            <a:off x="174566" y="1713271"/>
            <a:ext cx="2232000" cy="180000"/>
          </a:xfrm>
          <a:prstGeom prst="rect">
            <a:avLst/>
          </a:prstGeom>
          <a:solidFill>
            <a:schemeClr val="bg1"/>
          </a:solidFill>
          <a:ln w="12700">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AU"/>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AU" sz="500" dirty="0" smtClean="0">
                <a:solidFill>
                  <a:schemeClr val="tx1"/>
                </a:solidFill>
              </a:rPr>
              <a:t>Victorian </a:t>
            </a:r>
            <a:r>
              <a:rPr lang="en-AU" sz="500" dirty="0">
                <a:solidFill>
                  <a:schemeClr val="tx1"/>
                </a:solidFill>
              </a:rPr>
              <a:t>Consultative Council on </a:t>
            </a:r>
            <a:r>
              <a:rPr lang="en-AU" sz="500" dirty="0" smtClean="0">
                <a:solidFill>
                  <a:schemeClr val="tx1"/>
                </a:solidFill>
              </a:rPr>
              <a:t>Anaesthetic Mortality </a:t>
            </a:r>
            <a:r>
              <a:rPr lang="en-AU" sz="500" dirty="0">
                <a:solidFill>
                  <a:schemeClr val="tx1"/>
                </a:solidFill>
              </a:rPr>
              <a:t>and </a:t>
            </a:r>
            <a:r>
              <a:rPr lang="en-AU" sz="500" dirty="0" smtClean="0">
                <a:solidFill>
                  <a:schemeClr val="tx1"/>
                </a:solidFill>
              </a:rPr>
              <a:t>Morbidity </a:t>
            </a:r>
            <a:endParaRPr lang="en-AU" sz="500" dirty="0">
              <a:solidFill>
                <a:schemeClr val="tx1"/>
              </a:solidFill>
            </a:endParaRPr>
          </a:p>
        </p:txBody>
      </p:sp>
      <p:sp>
        <p:nvSpPr>
          <p:cNvPr id="269" name="Rectangle 268"/>
          <p:cNvSpPr/>
          <p:nvPr/>
        </p:nvSpPr>
        <p:spPr>
          <a:xfrm>
            <a:off x="174566" y="1921257"/>
            <a:ext cx="2232000" cy="180000"/>
          </a:xfrm>
          <a:prstGeom prst="rect">
            <a:avLst/>
          </a:prstGeom>
          <a:solidFill>
            <a:schemeClr val="bg1"/>
          </a:solidFill>
          <a:ln w="12700">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AU"/>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AU" sz="500" dirty="0" smtClean="0">
                <a:solidFill>
                  <a:schemeClr val="tx1"/>
                </a:solidFill>
              </a:rPr>
              <a:t>Victorian Surgical Consultative Council</a:t>
            </a:r>
            <a:endParaRPr lang="en-AU" sz="500" dirty="0">
              <a:solidFill>
                <a:schemeClr val="tx1"/>
              </a:solidFill>
            </a:endParaRPr>
          </a:p>
        </p:txBody>
      </p:sp>
      <p:sp>
        <p:nvSpPr>
          <p:cNvPr id="270" name="Rectangle 269"/>
          <p:cNvSpPr/>
          <p:nvPr/>
        </p:nvSpPr>
        <p:spPr>
          <a:xfrm>
            <a:off x="174566" y="2129244"/>
            <a:ext cx="2232000" cy="180000"/>
          </a:xfrm>
          <a:prstGeom prst="rect">
            <a:avLst/>
          </a:prstGeom>
          <a:solidFill>
            <a:schemeClr val="bg1"/>
          </a:solidFill>
          <a:ln w="12700">
            <a:solidFill>
              <a:schemeClr val="accent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AU"/>
            </a:defPPr>
            <a:lvl1pPr algn="l" defTabSz="457200" rtl="0" eaLnBrk="0" fontAlgn="base" hangingPunct="0">
              <a:spcBef>
                <a:spcPct val="0"/>
              </a:spcBef>
              <a:spcAft>
                <a:spcPct val="0"/>
              </a:spcAft>
              <a:defRPr kern="1200">
                <a:solidFill>
                  <a:schemeClr val="lt1"/>
                </a:solidFill>
                <a:latin typeface="+mn-lt"/>
                <a:ea typeface="+mn-ea"/>
                <a:cs typeface="+mn-cs"/>
              </a:defRPr>
            </a:lvl1pPr>
            <a:lvl2pPr marL="457200" algn="l" defTabSz="457200" rtl="0" eaLnBrk="0" fontAlgn="base" hangingPunct="0">
              <a:spcBef>
                <a:spcPct val="0"/>
              </a:spcBef>
              <a:spcAft>
                <a:spcPct val="0"/>
              </a:spcAft>
              <a:defRPr kern="1200">
                <a:solidFill>
                  <a:schemeClr val="lt1"/>
                </a:solidFill>
                <a:latin typeface="+mn-lt"/>
                <a:ea typeface="+mn-ea"/>
                <a:cs typeface="+mn-cs"/>
              </a:defRPr>
            </a:lvl2pPr>
            <a:lvl3pPr marL="914400" algn="l" defTabSz="457200" rtl="0" eaLnBrk="0" fontAlgn="base" hangingPunct="0">
              <a:spcBef>
                <a:spcPct val="0"/>
              </a:spcBef>
              <a:spcAft>
                <a:spcPct val="0"/>
              </a:spcAft>
              <a:defRPr kern="1200">
                <a:solidFill>
                  <a:schemeClr val="lt1"/>
                </a:solidFill>
                <a:latin typeface="+mn-lt"/>
                <a:ea typeface="+mn-ea"/>
                <a:cs typeface="+mn-cs"/>
              </a:defRPr>
            </a:lvl3pPr>
            <a:lvl4pPr marL="1371600" algn="l" defTabSz="457200" rtl="0" eaLnBrk="0" fontAlgn="base" hangingPunct="0">
              <a:spcBef>
                <a:spcPct val="0"/>
              </a:spcBef>
              <a:spcAft>
                <a:spcPct val="0"/>
              </a:spcAft>
              <a:defRPr kern="1200">
                <a:solidFill>
                  <a:schemeClr val="lt1"/>
                </a:solidFill>
                <a:latin typeface="+mn-lt"/>
                <a:ea typeface="+mn-ea"/>
                <a:cs typeface="+mn-cs"/>
              </a:defRPr>
            </a:lvl4pPr>
            <a:lvl5pPr marL="1828800" algn="l" defTabSz="457200"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r>
              <a:rPr lang="en-AU" sz="500" dirty="0" smtClean="0">
                <a:solidFill>
                  <a:schemeClr val="tx1"/>
                </a:solidFill>
              </a:rPr>
              <a:t>Consultative </a:t>
            </a:r>
            <a:r>
              <a:rPr lang="en-AU" sz="500" dirty="0">
                <a:solidFill>
                  <a:schemeClr val="tx1"/>
                </a:solidFill>
              </a:rPr>
              <a:t>Council of Obstetric and Paediatrics  Morbidity and Mortality </a:t>
            </a:r>
          </a:p>
        </p:txBody>
      </p:sp>
      <p:sp>
        <p:nvSpPr>
          <p:cNvPr id="98" name="Rectangle 97"/>
          <p:cNvSpPr/>
          <p:nvPr/>
        </p:nvSpPr>
        <p:spPr>
          <a:xfrm>
            <a:off x="156877" y="5978362"/>
            <a:ext cx="685232" cy="330958"/>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t>Senior Research </a:t>
            </a:r>
            <a:r>
              <a:rPr lang="en-AU" sz="600" dirty="0" smtClean="0"/>
              <a:t>Officer</a:t>
            </a:r>
            <a:endParaRPr lang="en-AU" sz="600" dirty="0"/>
          </a:p>
        </p:txBody>
      </p:sp>
    </p:spTree>
    <p:extLst>
      <p:ext uri="{BB962C8B-B14F-4D97-AF65-F5344CB8AC3E}">
        <p14:creationId xmlns:p14="http://schemas.microsoft.com/office/powerpoint/2010/main" val="21907395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Object 7" hidden="1"/>
          <p:cNvGraphicFramePr>
            <a:graphicFrameLocks noChangeAspect="1"/>
          </p:cNvGraphicFramePr>
          <p:nvPr>
            <p:custDataLst>
              <p:tags r:id="rId2"/>
            </p:custDataLst>
            <p:extLst>
              <p:ext uri="{D42A27DB-BD31-4B8C-83A1-F6EECF244321}">
                <p14:modId xmlns:p14="http://schemas.microsoft.com/office/powerpoint/2010/main" val="2995119795"/>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22544"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cxnSp>
        <p:nvCxnSpPr>
          <p:cNvPr id="106" name="Elbow Connector 61"/>
          <p:cNvCxnSpPr>
            <a:stCxn id="31" idx="2"/>
            <a:endCxn id="129" idx="3"/>
          </p:cNvCxnSpPr>
          <p:nvPr/>
        </p:nvCxnSpPr>
        <p:spPr>
          <a:xfrm rot="5400000">
            <a:off x="2557649" y="3882636"/>
            <a:ext cx="2973988" cy="392237"/>
          </a:xfrm>
          <a:prstGeom prst="bentConnector2">
            <a:avLst/>
          </a:prstGeom>
          <a:ln>
            <a:solidFill>
              <a:schemeClr val="accent1"/>
            </a:solidFill>
            <a:prstDash val="solid"/>
          </a:ln>
        </p:spPr>
        <p:style>
          <a:lnRef idx="1">
            <a:schemeClr val="dk1"/>
          </a:lnRef>
          <a:fillRef idx="0">
            <a:schemeClr val="dk1"/>
          </a:fillRef>
          <a:effectRef idx="0">
            <a:schemeClr val="dk1"/>
          </a:effectRef>
          <a:fontRef idx="minor">
            <a:schemeClr val="tx1"/>
          </a:fontRef>
        </p:style>
      </p:cxnSp>
      <p:sp>
        <p:nvSpPr>
          <p:cNvPr id="2" name="Title 1"/>
          <p:cNvSpPr>
            <a:spLocks noGrp="1"/>
          </p:cNvSpPr>
          <p:nvPr>
            <p:ph type="title"/>
          </p:nvPr>
        </p:nvSpPr>
        <p:spPr/>
        <p:txBody>
          <a:bodyPr/>
          <a:lstStyle/>
          <a:p>
            <a:r>
              <a:rPr lang="en-AU" dirty="0"/>
              <a:t>Evidence and </a:t>
            </a:r>
            <a:r>
              <a:rPr lang="en-AU" dirty="0" smtClean="0"/>
              <a:t>Research</a:t>
            </a:r>
            <a:endParaRPr lang="en-AU" dirty="0"/>
          </a:p>
        </p:txBody>
      </p:sp>
      <p:sp>
        <p:nvSpPr>
          <p:cNvPr id="26" name="Slide Number Placeholder 25"/>
          <p:cNvSpPr>
            <a:spLocks noGrp="1"/>
          </p:cNvSpPr>
          <p:nvPr>
            <p:ph type="sldNum" sz="quarter" idx="12"/>
          </p:nvPr>
        </p:nvSpPr>
        <p:spPr/>
        <p:txBody>
          <a:bodyPr/>
          <a:lstStyle/>
          <a:p>
            <a:fld id="{E352B1FB-AE05-4976-BFC5-338198F3B15B}" type="slidenum">
              <a:rPr lang="en-AU" altLang="en-US" smtClean="0"/>
              <a:pPr/>
              <a:t>22</a:t>
            </a:fld>
            <a:endParaRPr lang="en-AU" altLang="en-US" dirty="0"/>
          </a:p>
        </p:txBody>
      </p:sp>
      <p:sp>
        <p:nvSpPr>
          <p:cNvPr id="31" name="Rectangle 70"/>
          <p:cNvSpPr/>
          <p:nvPr/>
        </p:nvSpPr>
        <p:spPr>
          <a:xfrm>
            <a:off x="3340761" y="2123758"/>
            <a:ext cx="1800000" cy="468000"/>
          </a:xfrm>
          <a:prstGeom prst="rect">
            <a:avLst/>
          </a:prstGeom>
          <a:solidFill>
            <a:schemeClr val="bg1"/>
          </a:solidFill>
          <a:ln w="12700">
            <a:solidFill>
              <a:schemeClr val="accent1"/>
            </a:solid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800" dirty="0" smtClean="0">
                <a:solidFill>
                  <a:schemeClr val="tx1"/>
                </a:solidFill>
              </a:rPr>
              <a:t>Manager, Evidence and Research</a:t>
            </a:r>
          </a:p>
        </p:txBody>
      </p:sp>
      <p:cxnSp>
        <p:nvCxnSpPr>
          <p:cNvPr id="107" name="Straight Connector 60"/>
          <p:cNvCxnSpPr>
            <a:stCxn id="109" idx="1"/>
            <a:endCxn id="54" idx="3"/>
          </p:cNvCxnSpPr>
          <p:nvPr/>
        </p:nvCxnSpPr>
        <p:spPr>
          <a:xfrm flipH="1" flipV="1">
            <a:off x="3848524" y="3596909"/>
            <a:ext cx="778890" cy="299"/>
          </a:xfrm>
          <a:prstGeom prst="line">
            <a:avLst/>
          </a:prstGeom>
          <a:ln>
            <a:solidFill>
              <a:schemeClr val="accent1"/>
            </a:solidFill>
            <a:prstDash val="solid"/>
          </a:ln>
        </p:spPr>
        <p:style>
          <a:lnRef idx="1">
            <a:schemeClr val="dk1"/>
          </a:lnRef>
          <a:fillRef idx="0">
            <a:schemeClr val="dk1"/>
          </a:fillRef>
          <a:effectRef idx="0">
            <a:schemeClr val="dk1"/>
          </a:effectRef>
          <a:fontRef idx="minor">
            <a:schemeClr val="tx1"/>
          </a:fontRef>
        </p:style>
      </p:cxnSp>
      <p:sp>
        <p:nvSpPr>
          <p:cNvPr id="109" name="Rectangle 127"/>
          <p:cNvSpPr/>
          <p:nvPr/>
        </p:nvSpPr>
        <p:spPr>
          <a:xfrm>
            <a:off x="4627415" y="3417206"/>
            <a:ext cx="1063701" cy="360000"/>
          </a:xfrm>
          <a:prstGeom prst="rect">
            <a:avLst/>
          </a:prstGeom>
          <a:solidFill>
            <a:schemeClr val="bg1"/>
          </a:solidFill>
          <a:ln w="12700">
            <a:solidFill>
              <a:schemeClr val="accent1"/>
            </a:solid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700" dirty="0">
                <a:solidFill>
                  <a:schemeClr val="tx1"/>
                </a:solidFill>
              </a:rPr>
              <a:t>Senior Data </a:t>
            </a:r>
            <a:r>
              <a:rPr lang="en-AU" sz="700" dirty="0" smtClean="0">
                <a:solidFill>
                  <a:schemeClr val="tx1"/>
                </a:solidFill>
              </a:rPr>
              <a:t>Analyst</a:t>
            </a:r>
            <a:endParaRPr lang="en-AU" sz="700" dirty="0">
              <a:solidFill>
                <a:schemeClr val="tx1"/>
              </a:solidFill>
            </a:endParaRPr>
          </a:p>
        </p:txBody>
      </p:sp>
      <p:cxnSp>
        <p:nvCxnSpPr>
          <p:cNvPr id="110" name="Straight Connector 60"/>
          <p:cNvCxnSpPr>
            <a:stCxn id="112" idx="1"/>
            <a:endCxn id="130" idx="3"/>
          </p:cNvCxnSpPr>
          <p:nvPr/>
        </p:nvCxnSpPr>
        <p:spPr>
          <a:xfrm flipH="1">
            <a:off x="3848524" y="3111714"/>
            <a:ext cx="778890" cy="0"/>
          </a:xfrm>
          <a:prstGeom prst="line">
            <a:avLst/>
          </a:prstGeom>
          <a:ln>
            <a:solidFill>
              <a:schemeClr val="accent1"/>
            </a:solidFill>
            <a:prstDash val="solid"/>
          </a:ln>
        </p:spPr>
        <p:style>
          <a:lnRef idx="1">
            <a:schemeClr val="dk1"/>
          </a:lnRef>
          <a:fillRef idx="0">
            <a:schemeClr val="dk1"/>
          </a:fillRef>
          <a:effectRef idx="0">
            <a:schemeClr val="dk1"/>
          </a:effectRef>
          <a:fontRef idx="minor">
            <a:schemeClr val="tx1"/>
          </a:fontRef>
        </p:style>
      </p:cxnSp>
      <p:sp>
        <p:nvSpPr>
          <p:cNvPr id="112" name="Rectangle 122"/>
          <p:cNvSpPr/>
          <p:nvPr/>
        </p:nvSpPr>
        <p:spPr>
          <a:xfrm>
            <a:off x="4627415" y="2931714"/>
            <a:ext cx="1063701" cy="360000"/>
          </a:xfrm>
          <a:prstGeom prst="rect">
            <a:avLst/>
          </a:prstGeom>
          <a:solidFill>
            <a:schemeClr val="bg1"/>
          </a:solidFill>
          <a:ln w="12700">
            <a:solidFill>
              <a:schemeClr val="accent1"/>
            </a:solid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700" dirty="0">
                <a:solidFill>
                  <a:schemeClr val="tx1"/>
                </a:solidFill>
              </a:rPr>
              <a:t>Senior Data </a:t>
            </a:r>
            <a:r>
              <a:rPr lang="en-AU" sz="700" dirty="0" smtClean="0">
                <a:solidFill>
                  <a:schemeClr val="tx1"/>
                </a:solidFill>
              </a:rPr>
              <a:t>Analyst </a:t>
            </a:r>
            <a:endParaRPr lang="en-AU" sz="700" dirty="0">
              <a:solidFill>
                <a:schemeClr val="tx1"/>
              </a:solidFill>
            </a:endParaRPr>
          </a:p>
        </p:txBody>
      </p:sp>
      <p:cxnSp>
        <p:nvCxnSpPr>
          <p:cNvPr id="119" name="Straight Connector 60"/>
          <p:cNvCxnSpPr>
            <a:stCxn id="127" idx="1"/>
            <a:endCxn id="56" idx="3"/>
          </p:cNvCxnSpPr>
          <p:nvPr/>
        </p:nvCxnSpPr>
        <p:spPr>
          <a:xfrm flipH="1">
            <a:off x="3848524" y="4081653"/>
            <a:ext cx="778890" cy="449"/>
          </a:xfrm>
          <a:prstGeom prst="line">
            <a:avLst/>
          </a:prstGeom>
          <a:ln>
            <a:solidFill>
              <a:schemeClr val="accent1"/>
            </a:solidFill>
            <a:prstDash val="solid"/>
          </a:ln>
        </p:spPr>
        <p:style>
          <a:lnRef idx="1">
            <a:schemeClr val="dk1"/>
          </a:lnRef>
          <a:fillRef idx="0">
            <a:schemeClr val="dk1"/>
          </a:fillRef>
          <a:effectRef idx="0">
            <a:schemeClr val="dk1"/>
          </a:effectRef>
          <a:fontRef idx="minor">
            <a:schemeClr val="tx1"/>
          </a:fontRef>
        </p:style>
      </p:cxnSp>
      <p:cxnSp>
        <p:nvCxnSpPr>
          <p:cNvPr id="120" name="Straight Connector 60"/>
          <p:cNvCxnSpPr>
            <a:stCxn id="128" idx="1"/>
            <a:endCxn id="55" idx="3"/>
          </p:cNvCxnSpPr>
          <p:nvPr/>
        </p:nvCxnSpPr>
        <p:spPr>
          <a:xfrm flipH="1">
            <a:off x="3848525" y="4597448"/>
            <a:ext cx="795895" cy="0"/>
          </a:xfrm>
          <a:prstGeom prst="line">
            <a:avLst/>
          </a:prstGeom>
          <a:ln>
            <a:solidFill>
              <a:schemeClr val="accent1"/>
            </a:solidFill>
            <a:prstDash val="solid"/>
          </a:ln>
        </p:spPr>
        <p:style>
          <a:lnRef idx="1">
            <a:schemeClr val="dk1"/>
          </a:lnRef>
          <a:fillRef idx="0">
            <a:schemeClr val="dk1"/>
          </a:fillRef>
          <a:effectRef idx="0">
            <a:schemeClr val="dk1"/>
          </a:effectRef>
          <a:fontRef idx="minor">
            <a:schemeClr val="tx1"/>
          </a:fontRef>
        </p:style>
      </p:cxnSp>
      <p:sp>
        <p:nvSpPr>
          <p:cNvPr id="127" name="Rectangle 125"/>
          <p:cNvSpPr/>
          <p:nvPr/>
        </p:nvSpPr>
        <p:spPr>
          <a:xfrm>
            <a:off x="4627415" y="3901651"/>
            <a:ext cx="1063701" cy="360000"/>
          </a:xfrm>
          <a:prstGeom prst="rect">
            <a:avLst/>
          </a:prstGeom>
          <a:solidFill>
            <a:schemeClr val="bg1"/>
          </a:solidFill>
          <a:ln w="12700">
            <a:solidFill>
              <a:schemeClr val="accent1"/>
            </a:solid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700" dirty="0" smtClean="0">
                <a:solidFill>
                  <a:schemeClr val="tx1"/>
                </a:solidFill>
              </a:rPr>
              <a:t>Researcher</a:t>
            </a:r>
          </a:p>
        </p:txBody>
      </p:sp>
      <p:sp>
        <p:nvSpPr>
          <p:cNvPr id="128" name="Rectangle 125"/>
          <p:cNvSpPr/>
          <p:nvPr/>
        </p:nvSpPr>
        <p:spPr>
          <a:xfrm>
            <a:off x="4644420" y="4417448"/>
            <a:ext cx="1063701" cy="360000"/>
          </a:xfrm>
          <a:prstGeom prst="rect">
            <a:avLst/>
          </a:prstGeom>
          <a:solidFill>
            <a:schemeClr val="bg1"/>
          </a:solidFill>
          <a:ln w="12700">
            <a:solidFill>
              <a:schemeClr val="accent1"/>
            </a:solid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700" dirty="0" smtClean="0">
                <a:solidFill>
                  <a:schemeClr val="tx1"/>
                </a:solidFill>
              </a:rPr>
              <a:t>Researcher</a:t>
            </a:r>
          </a:p>
        </p:txBody>
      </p:sp>
      <p:sp>
        <p:nvSpPr>
          <p:cNvPr id="129" name="Rectangle 125"/>
          <p:cNvSpPr/>
          <p:nvPr/>
        </p:nvSpPr>
        <p:spPr>
          <a:xfrm>
            <a:off x="2784824" y="5385746"/>
            <a:ext cx="1063701" cy="360000"/>
          </a:xfrm>
          <a:prstGeom prst="rect">
            <a:avLst/>
          </a:prstGeom>
          <a:solidFill>
            <a:schemeClr val="bg1"/>
          </a:solidFill>
          <a:ln w="12700">
            <a:solidFill>
              <a:schemeClr val="accent1"/>
            </a:solid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700" dirty="0" smtClean="0">
                <a:solidFill>
                  <a:schemeClr val="tx1"/>
                </a:solidFill>
              </a:rPr>
              <a:t>Senior Project Officer</a:t>
            </a:r>
          </a:p>
        </p:txBody>
      </p:sp>
      <p:sp>
        <p:nvSpPr>
          <p:cNvPr id="130" name="Rectangle 125"/>
          <p:cNvSpPr/>
          <p:nvPr/>
        </p:nvSpPr>
        <p:spPr>
          <a:xfrm>
            <a:off x="2784824" y="2931714"/>
            <a:ext cx="1063701" cy="360000"/>
          </a:xfrm>
          <a:prstGeom prst="rect">
            <a:avLst/>
          </a:prstGeom>
          <a:solidFill>
            <a:schemeClr val="bg1"/>
          </a:solidFill>
          <a:ln w="12700">
            <a:solidFill>
              <a:schemeClr val="accent1"/>
            </a:solid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700" dirty="0">
                <a:solidFill>
                  <a:schemeClr val="tx1"/>
                </a:solidFill>
              </a:rPr>
              <a:t>Senior Project </a:t>
            </a:r>
            <a:r>
              <a:rPr lang="en-AU" sz="700" dirty="0" smtClean="0">
                <a:solidFill>
                  <a:schemeClr val="tx1"/>
                </a:solidFill>
              </a:rPr>
              <a:t>Officer</a:t>
            </a:r>
            <a:endParaRPr lang="en-AU" sz="700" dirty="0">
              <a:solidFill>
                <a:schemeClr val="tx1"/>
              </a:solidFill>
            </a:endParaRPr>
          </a:p>
        </p:txBody>
      </p:sp>
      <p:sp>
        <p:nvSpPr>
          <p:cNvPr id="54" name="Rectangle 125"/>
          <p:cNvSpPr/>
          <p:nvPr/>
        </p:nvSpPr>
        <p:spPr>
          <a:xfrm>
            <a:off x="2784824" y="3416907"/>
            <a:ext cx="1063701" cy="360000"/>
          </a:xfrm>
          <a:prstGeom prst="rect">
            <a:avLst/>
          </a:prstGeom>
          <a:solidFill>
            <a:schemeClr val="bg1"/>
          </a:solidFill>
          <a:ln w="12700">
            <a:solidFill>
              <a:schemeClr val="accent1"/>
            </a:solid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700" dirty="0">
                <a:solidFill>
                  <a:schemeClr val="tx1"/>
                </a:solidFill>
              </a:rPr>
              <a:t>Senior Project </a:t>
            </a:r>
            <a:r>
              <a:rPr lang="en-AU" sz="700" dirty="0" smtClean="0">
                <a:solidFill>
                  <a:schemeClr val="tx1"/>
                </a:solidFill>
              </a:rPr>
              <a:t>Officer </a:t>
            </a:r>
            <a:endParaRPr lang="en-AU" sz="700" dirty="0">
              <a:solidFill>
                <a:schemeClr val="tx1"/>
              </a:solidFill>
            </a:endParaRPr>
          </a:p>
        </p:txBody>
      </p:sp>
      <p:sp>
        <p:nvSpPr>
          <p:cNvPr id="55" name="Rectangle 125"/>
          <p:cNvSpPr/>
          <p:nvPr/>
        </p:nvSpPr>
        <p:spPr>
          <a:xfrm>
            <a:off x="2784824" y="4417448"/>
            <a:ext cx="1063701" cy="360000"/>
          </a:xfrm>
          <a:prstGeom prst="rect">
            <a:avLst/>
          </a:prstGeom>
          <a:solidFill>
            <a:schemeClr val="bg1"/>
          </a:solidFill>
          <a:ln w="12700">
            <a:solidFill>
              <a:schemeClr val="accent1"/>
            </a:solid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700" dirty="0">
                <a:solidFill>
                  <a:schemeClr val="tx1"/>
                </a:solidFill>
              </a:rPr>
              <a:t>Senior Project </a:t>
            </a:r>
            <a:r>
              <a:rPr lang="en-AU" sz="700" dirty="0" smtClean="0">
                <a:solidFill>
                  <a:schemeClr val="tx1"/>
                </a:solidFill>
              </a:rPr>
              <a:t>Officer</a:t>
            </a:r>
            <a:endParaRPr lang="en-AU" sz="700" dirty="0">
              <a:solidFill>
                <a:schemeClr val="tx1"/>
              </a:solidFill>
            </a:endParaRPr>
          </a:p>
        </p:txBody>
      </p:sp>
      <p:sp>
        <p:nvSpPr>
          <p:cNvPr id="56" name="Rectangle 125"/>
          <p:cNvSpPr/>
          <p:nvPr/>
        </p:nvSpPr>
        <p:spPr>
          <a:xfrm>
            <a:off x="2784824" y="3902100"/>
            <a:ext cx="1063701" cy="360000"/>
          </a:xfrm>
          <a:prstGeom prst="rect">
            <a:avLst/>
          </a:prstGeom>
          <a:solidFill>
            <a:schemeClr val="bg1"/>
          </a:solidFill>
          <a:ln w="12700">
            <a:solidFill>
              <a:schemeClr val="accent1"/>
            </a:solid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700" dirty="0">
                <a:solidFill>
                  <a:schemeClr val="tx1"/>
                </a:solidFill>
              </a:rPr>
              <a:t>Senior Project </a:t>
            </a:r>
            <a:r>
              <a:rPr lang="en-AU" sz="700" dirty="0" smtClean="0">
                <a:solidFill>
                  <a:schemeClr val="tx1"/>
                </a:solidFill>
              </a:rPr>
              <a:t>Officer</a:t>
            </a:r>
            <a:endParaRPr lang="en-AU" sz="700" dirty="0">
              <a:solidFill>
                <a:schemeClr val="tx1"/>
              </a:solidFill>
            </a:endParaRPr>
          </a:p>
        </p:txBody>
      </p:sp>
      <p:sp>
        <p:nvSpPr>
          <p:cNvPr id="57" name="Rectangle 125"/>
          <p:cNvSpPr/>
          <p:nvPr/>
        </p:nvSpPr>
        <p:spPr>
          <a:xfrm>
            <a:off x="2784824" y="4900553"/>
            <a:ext cx="1063701" cy="360000"/>
          </a:xfrm>
          <a:prstGeom prst="rect">
            <a:avLst/>
          </a:prstGeom>
          <a:solidFill>
            <a:schemeClr val="bg1"/>
          </a:solidFill>
          <a:ln w="12700">
            <a:solidFill>
              <a:schemeClr val="accent1"/>
            </a:solidFill>
            <a:prstDash val="solid"/>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700" dirty="0">
                <a:solidFill>
                  <a:schemeClr val="tx1"/>
                </a:solidFill>
              </a:rPr>
              <a:t>Senior Project </a:t>
            </a:r>
            <a:r>
              <a:rPr lang="en-AU" sz="700" dirty="0" smtClean="0">
                <a:solidFill>
                  <a:schemeClr val="tx1"/>
                </a:solidFill>
              </a:rPr>
              <a:t>Officer</a:t>
            </a:r>
            <a:endParaRPr lang="en-AU" sz="700" dirty="0">
              <a:solidFill>
                <a:schemeClr val="tx1"/>
              </a:solidFill>
            </a:endParaRPr>
          </a:p>
        </p:txBody>
      </p:sp>
      <p:cxnSp>
        <p:nvCxnSpPr>
          <p:cNvPr id="68" name="Straight Connector 60"/>
          <p:cNvCxnSpPr>
            <a:endCxn id="57" idx="3"/>
          </p:cNvCxnSpPr>
          <p:nvPr/>
        </p:nvCxnSpPr>
        <p:spPr>
          <a:xfrm flipH="1">
            <a:off x="3848525" y="5080553"/>
            <a:ext cx="397947" cy="0"/>
          </a:xfrm>
          <a:prstGeom prst="line">
            <a:avLst/>
          </a:prstGeom>
          <a:ln>
            <a:solidFill>
              <a:schemeClr val="accent1"/>
            </a:solidFill>
            <a:prstDash val="soli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362424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Object 7" hidden="1"/>
          <p:cNvGraphicFramePr>
            <a:graphicFrameLocks noChangeAspect="1"/>
          </p:cNvGraphicFramePr>
          <p:nvPr>
            <p:custDataLst>
              <p:tags r:id="rId2"/>
            </p:custDataLst>
            <p:extLst>
              <p:ext uri="{D42A27DB-BD31-4B8C-83A1-F6EECF244321}">
                <p14:modId xmlns:p14="http://schemas.microsoft.com/office/powerpoint/2010/main" val="3976149342"/>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23568"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AU" dirty="0" smtClean="0"/>
              <a:t>Better Care Victoria Secretariat</a:t>
            </a:r>
            <a:endParaRPr lang="en-AU" dirty="0"/>
          </a:p>
        </p:txBody>
      </p:sp>
      <p:sp>
        <p:nvSpPr>
          <p:cNvPr id="3" name="Slide Number Placeholder 2"/>
          <p:cNvSpPr>
            <a:spLocks noGrp="1"/>
          </p:cNvSpPr>
          <p:nvPr>
            <p:ph type="sldNum" sz="quarter" idx="12"/>
          </p:nvPr>
        </p:nvSpPr>
        <p:spPr/>
        <p:txBody>
          <a:bodyPr/>
          <a:lstStyle/>
          <a:p>
            <a:fld id="{E352B1FB-AE05-4976-BFC5-338198F3B15B}" type="slidenum">
              <a:rPr lang="en-AU" altLang="en-US" smtClean="0"/>
              <a:pPr/>
              <a:t>23</a:t>
            </a:fld>
            <a:endParaRPr lang="en-AU" altLang="en-US" dirty="0"/>
          </a:p>
        </p:txBody>
      </p:sp>
      <p:sp>
        <p:nvSpPr>
          <p:cNvPr id="43" name="Rectangle 191"/>
          <p:cNvSpPr/>
          <p:nvPr/>
        </p:nvSpPr>
        <p:spPr>
          <a:xfrm>
            <a:off x="6614079" y="4626580"/>
            <a:ext cx="1240661" cy="43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t>Project Officer</a:t>
            </a:r>
          </a:p>
        </p:txBody>
      </p:sp>
      <p:sp>
        <p:nvSpPr>
          <p:cNvPr id="45" name="Rectangle 191"/>
          <p:cNvSpPr/>
          <p:nvPr/>
        </p:nvSpPr>
        <p:spPr>
          <a:xfrm>
            <a:off x="4995907" y="4626435"/>
            <a:ext cx="1148684" cy="432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700" dirty="0" smtClean="0"/>
              <a:t>Senior Project Officer</a:t>
            </a:r>
          </a:p>
        </p:txBody>
      </p:sp>
      <p:cxnSp>
        <p:nvCxnSpPr>
          <p:cNvPr id="46" name="Elbow Connector 45"/>
          <p:cNvCxnSpPr>
            <a:stCxn id="90" idx="1"/>
          </p:cNvCxnSpPr>
          <p:nvPr/>
        </p:nvCxnSpPr>
        <p:spPr>
          <a:xfrm rot="10800000">
            <a:off x="3460250" y="3110057"/>
            <a:ext cx="197636" cy="659058"/>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9" name="Elbow Connector 48"/>
          <p:cNvCxnSpPr>
            <a:stCxn id="96" idx="1"/>
          </p:cNvCxnSpPr>
          <p:nvPr/>
        </p:nvCxnSpPr>
        <p:spPr>
          <a:xfrm rot="10800000">
            <a:off x="1750851" y="3414672"/>
            <a:ext cx="151237" cy="1776795"/>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H="1">
            <a:off x="1750849" y="3751115"/>
            <a:ext cx="26169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Elbow Connector 67"/>
          <p:cNvCxnSpPr>
            <a:stCxn id="43" idx="1"/>
          </p:cNvCxnSpPr>
          <p:nvPr/>
        </p:nvCxnSpPr>
        <p:spPr>
          <a:xfrm rot="10800000">
            <a:off x="6483563" y="3316440"/>
            <a:ext cx="130517" cy="1526140"/>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a:off x="6483231" y="4293157"/>
            <a:ext cx="26169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H="1">
            <a:off x="3484789" y="2245587"/>
            <a:ext cx="26169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V="1">
            <a:off x="3955726" y="2823586"/>
            <a:ext cx="0" cy="19017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V="1">
            <a:off x="2374303" y="2823708"/>
            <a:ext cx="0" cy="19017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V="1">
            <a:off x="5481482" y="2823586"/>
            <a:ext cx="0" cy="19017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a:off x="2374305" y="2823586"/>
            <a:ext cx="463293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82" name="Rectangle 191"/>
          <p:cNvSpPr/>
          <p:nvPr/>
        </p:nvSpPr>
        <p:spPr>
          <a:xfrm>
            <a:off x="3292617" y="2982670"/>
            <a:ext cx="1326219" cy="432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700" dirty="0" smtClean="0"/>
              <a:t>Manager, Innovation Projects</a:t>
            </a:r>
            <a:endParaRPr lang="en-AU" sz="700" dirty="0"/>
          </a:p>
        </p:txBody>
      </p:sp>
      <p:sp>
        <p:nvSpPr>
          <p:cNvPr id="84" name="Rectangle 191"/>
          <p:cNvSpPr/>
          <p:nvPr/>
        </p:nvSpPr>
        <p:spPr>
          <a:xfrm>
            <a:off x="1655527" y="2982670"/>
            <a:ext cx="1437553" cy="43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t>Manager, Capability and Enablement</a:t>
            </a:r>
            <a:endParaRPr lang="en-AU" sz="700" dirty="0"/>
          </a:p>
        </p:txBody>
      </p:sp>
      <p:cxnSp>
        <p:nvCxnSpPr>
          <p:cNvPr id="85" name="Straight Connector 84"/>
          <p:cNvCxnSpPr/>
          <p:nvPr/>
        </p:nvCxnSpPr>
        <p:spPr>
          <a:xfrm flipV="1">
            <a:off x="4489429" y="2207466"/>
            <a:ext cx="0" cy="61612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86" name="Rectangle 190"/>
          <p:cNvSpPr/>
          <p:nvPr/>
        </p:nvSpPr>
        <p:spPr>
          <a:xfrm>
            <a:off x="3746479" y="1960153"/>
            <a:ext cx="1485899" cy="567366"/>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t>Director</a:t>
            </a:r>
            <a:r>
              <a:rPr lang="en-AU" sz="700" dirty="0"/>
              <a:t>, BCV</a:t>
            </a:r>
          </a:p>
          <a:p>
            <a:pPr algn="ctr"/>
            <a:r>
              <a:rPr lang="en-AU" sz="700" dirty="0" smtClean="0"/>
              <a:t>REBECCA MCTERNAN</a:t>
            </a:r>
            <a:endParaRPr lang="en-AU" sz="700" dirty="0"/>
          </a:p>
        </p:txBody>
      </p:sp>
      <p:sp>
        <p:nvSpPr>
          <p:cNvPr id="87" name="Rectangle 191"/>
          <p:cNvSpPr/>
          <p:nvPr/>
        </p:nvSpPr>
        <p:spPr>
          <a:xfrm>
            <a:off x="1937497" y="2063836"/>
            <a:ext cx="1539044" cy="360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700" dirty="0" smtClean="0"/>
              <a:t>Office Co-Ordinator</a:t>
            </a:r>
            <a:endParaRPr lang="en-AU" sz="700" dirty="0"/>
          </a:p>
        </p:txBody>
      </p:sp>
      <p:sp>
        <p:nvSpPr>
          <p:cNvPr id="88" name="Rectangle 191"/>
          <p:cNvSpPr/>
          <p:nvPr/>
        </p:nvSpPr>
        <p:spPr>
          <a:xfrm>
            <a:off x="6614076" y="4077157"/>
            <a:ext cx="1240663" cy="43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t>Project Officer, Secretariat and Sector Engagement</a:t>
            </a:r>
            <a:endParaRPr lang="en-AU" sz="700" dirty="0"/>
          </a:p>
        </p:txBody>
      </p:sp>
      <p:sp>
        <p:nvSpPr>
          <p:cNvPr id="90" name="Rectangle 191"/>
          <p:cNvSpPr/>
          <p:nvPr/>
        </p:nvSpPr>
        <p:spPr>
          <a:xfrm>
            <a:off x="3657887" y="3553115"/>
            <a:ext cx="960950" cy="43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t>Senior Project Officer</a:t>
            </a:r>
            <a:endParaRPr lang="en-AU" sz="700" dirty="0"/>
          </a:p>
        </p:txBody>
      </p:sp>
      <p:cxnSp>
        <p:nvCxnSpPr>
          <p:cNvPr id="91" name="Straight Connector 90"/>
          <p:cNvCxnSpPr/>
          <p:nvPr/>
        </p:nvCxnSpPr>
        <p:spPr>
          <a:xfrm flipV="1">
            <a:off x="7006327" y="2823586"/>
            <a:ext cx="0" cy="19017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92" name="Rectangle 191"/>
          <p:cNvSpPr/>
          <p:nvPr/>
        </p:nvSpPr>
        <p:spPr>
          <a:xfrm>
            <a:off x="6344130" y="2982670"/>
            <a:ext cx="1326219" cy="43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t>Manager, Strategy</a:t>
            </a:r>
            <a:endParaRPr lang="en-AU" sz="700" dirty="0"/>
          </a:p>
        </p:txBody>
      </p:sp>
      <p:cxnSp>
        <p:nvCxnSpPr>
          <p:cNvPr id="95" name="Elbow Connector 94"/>
          <p:cNvCxnSpPr>
            <a:stCxn id="45" idx="1"/>
          </p:cNvCxnSpPr>
          <p:nvPr/>
        </p:nvCxnSpPr>
        <p:spPr>
          <a:xfrm rot="10800000">
            <a:off x="4892042" y="3316441"/>
            <a:ext cx="103867" cy="1525995"/>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96" name="Rectangle 191"/>
          <p:cNvSpPr/>
          <p:nvPr/>
        </p:nvSpPr>
        <p:spPr>
          <a:xfrm>
            <a:off x="1902086" y="4993466"/>
            <a:ext cx="1190994" cy="396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t>Graduate Project Officer</a:t>
            </a:r>
            <a:endParaRPr lang="en-AU" sz="700" dirty="0"/>
          </a:p>
        </p:txBody>
      </p:sp>
      <p:sp>
        <p:nvSpPr>
          <p:cNvPr id="52" name="Rectangle 190"/>
          <p:cNvSpPr/>
          <p:nvPr/>
        </p:nvSpPr>
        <p:spPr>
          <a:xfrm>
            <a:off x="5636041" y="2063836"/>
            <a:ext cx="1485899" cy="360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700" dirty="0" smtClean="0"/>
              <a:t>Chair, BCV</a:t>
            </a:r>
          </a:p>
          <a:p>
            <a:pPr algn="ctr"/>
            <a:r>
              <a:rPr lang="en-AU" sz="700" dirty="0" smtClean="0"/>
              <a:t>DOUGLAS TRAVIS</a:t>
            </a:r>
            <a:endParaRPr lang="en-AU" sz="700" dirty="0"/>
          </a:p>
        </p:txBody>
      </p:sp>
      <p:cxnSp>
        <p:nvCxnSpPr>
          <p:cNvPr id="53" name="Straight Connector 52"/>
          <p:cNvCxnSpPr>
            <a:stCxn id="52" idx="1"/>
          </p:cNvCxnSpPr>
          <p:nvPr/>
        </p:nvCxnSpPr>
        <p:spPr>
          <a:xfrm flipH="1" flipV="1">
            <a:off x="5232379" y="2242088"/>
            <a:ext cx="403662" cy="1749"/>
          </a:xfrm>
          <a:prstGeom prst="line">
            <a:avLst/>
          </a:prstGeom>
          <a:ln>
            <a:solidFill>
              <a:schemeClr val="accent1"/>
            </a:solidFill>
            <a:prstDash val="sys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a:off x="1750849" y="4231232"/>
            <a:ext cx="26169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H="1">
            <a:off x="1750849" y="4711349"/>
            <a:ext cx="26169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4" name="Rectangle 191"/>
          <p:cNvSpPr/>
          <p:nvPr/>
        </p:nvSpPr>
        <p:spPr>
          <a:xfrm>
            <a:off x="1893828" y="3553115"/>
            <a:ext cx="1199252" cy="396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700" dirty="0" smtClean="0"/>
              <a:t>Senior Project Officer</a:t>
            </a:r>
            <a:endParaRPr lang="en-AU" sz="700" dirty="0"/>
          </a:p>
        </p:txBody>
      </p:sp>
      <p:sp>
        <p:nvSpPr>
          <p:cNvPr id="93" name="Rectangle 191"/>
          <p:cNvSpPr/>
          <p:nvPr/>
        </p:nvSpPr>
        <p:spPr>
          <a:xfrm>
            <a:off x="1893828" y="4033232"/>
            <a:ext cx="1199252" cy="396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t>Senior Project Officer</a:t>
            </a:r>
            <a:endParaRPr lang="en-AU" sz="700" dirty="0"/>
          </a:p>
        </p:txBody>
      </p:sp>
      <p:sp>
        <p:nvSpPr>
          <p:cNvPr id="94" name="Rectangle 191"/>
          <p:cNvSpPr/>
          <p:nvPr/>
        </p:nvSpPr>
        <p:spPr>
          <a:xfrm>
            <a:off x="1902084" y="4513349"/>
            <a:ext cx="1190996" cy="396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t>Project Officer</a:t>
            </a:r>
          </a:p>
        </p:txBody>
      </p:sp>
      <p:cxnSp>
        <p:nvCxnSpPr>
          <p:cNvPr id="70" name="Straight Connector 69"/>
          <p:cNvCxnSpPr/>
          <p:nvPr/>
        </p:nvCxnSpPr>
        <p:spPr>
          <a:xfrm flipH="1">
            <a:off x="4892040" y="4287732"/>
            <a:ext cx="26169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4892040" y="3769115"/>
            <a:ext cx="26169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83" name="Rectangle 191"/>
          <p:cNvSpPr/>
          <p:nvPr/>
        </p:nvSpPr>
        <p:spPr>
          <a:xfrm>
            <a:off x="4818373" y="2982670"/>
            <a:ext cx="1326219" cy="432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700" dirty="0"/>
              <a:t>Manager, </a:t>
            </a:r>
            <a:r>
              <a:rPr lang="en-AU" sz="700" dirty="0" smtClean="0"/>
              <a:t>ED Collaborative</a:t>
            </a:r>
            <a:endParaRPr lang="en-AU" sz="700" dirty="0"/>
          </a:p>
        </p:txBody>
      </p:sp>
      <p:sp>
        <p:nvSpPr>
          <p:cNvPr id="66" name="Rectangle 191"/>
          <p:cNvSpPr/>
          <p:nvPr/>
        </p:nvSpPr>
        <p:spPr>
          <a:xfrm>
            <a:off x="4995907" y="3553115"/>
            <a:ext cx="1148684" cy="432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700" dirty="0" smtClean="0"/>
              <a:t>Innovator in Residence</a:t>
            </a:r>
          </a:p>
        </p:txBody>
      </p:sp>
      <p:sp>
        <p:nvSpPr>
          <p:cNvPr id="67" name="Rectangle 191"/>
          <p:cNvSpPr/>
          <p:nvPr/>
        </p:nvSpPr>
        <p:spPr>
          <a:xfrm>
            <a:off x="4995907" y="4071732"/>
            <a:ext cx="1148684" cy="432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700" dirty="0" smtClean="0"/>
              <a:t>Innovator in Residence</a:t>
            </a:r>
          </a:p>
        </p:txBody>
      </p:sp>
      <p:cxnSp>
        <p:nvCxnSpPr>
          <p:cNvPr id="72" name="Straight Connector 71"/>
          <p:cNvCxnSpPr/>
          <p:nvPr/>
        </p:nvCxnSpPr>
        <p:spPr>
          <a:xfrm flipH="1">
            <a:off x="6483231" y="3727290"/>
            <a:ext cx="26169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98" name="Rectangle 191"/>
          <p:cNvSpPr/>
          <p:nvPr/>
        </p:nvSpPr>
        <p:spPr>
          <a:xfrm>
            <a:off x="6614078" y="3511290"/>
            <a:ext cx="1240661" cy="432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700" dirty="0" smtClean="0"/>
              <a:t>Senior Project Officer</a:t>
            </a:r>
            <a:endParaRPr lang="en-AU" sz="700" dirty="0"/>
          </a:p>
        </p:txBody>
      </p:sp>
    </p:spTree>
    <p:extLst>
      <p:ext uri="{BB962C8B-B14F-4D97-AF65-F5344CB8AC3E}">
        <p14:creationId xmlns:p14="http://schemas.microsoft.com/office/powerpoint/2010/main" val="38613748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539750" y="247650"/>
            <a:ext cx="6513513" cy="1577975"/>
          </a:xfrm>
        </p:spPr>
        <p:txBody>
          <a:bodyPr/>
          <a:lstStyle/>
          <a:p>
            <a:r>
              <a:rPr lang="en-US" altLang="en-US" dirty="0" smtClean="0">
                <a:latin typeface="Arial" charset="0"/>
                <a:ea typeface="ＭＳ Ｐゴシック" pitchFamily="34" charset="-128"/>
                <a:cs typeface="Arial" charset="0"/>
              </a:rPr>
              <a:t>Victorian Agency for Health Information</a:t>
            </a:r>
          </a:p>
        </p:txBody>
      </p:sp>
      <p:sp>
        <p:nvSpPr>
          <p:cNvPr id="5123" name="Subtitle 2"/>
          <p:cNvSpPr>
            <a:spLocks noGrp="1"/>
          </p:cNvSpPr>
          <p:nvPr>
            <p:ph type="subTitle" idx="1"/>
          </p:nvPr>
        </p:nvSpPr>
        <p:spPr>
          <a:xfrm>
            <a:off x="539750" y="2292350"/>
            <a:ext cx="7172325" cy="3152775"/>
          </a:xfrm>
        </p:spPr>
        <p:txBody>
          <a:bodyPr/>
          <a:lstStyle/>
          <a:p>
            <a:r>
              <a:rPr lang="en-AU" altLang="en-US" dirty="0" smtClean="0">
                <a:latin typeface="Arial" charset="0"/>
                <a:ea typeface="ＭＳ Ｐゴシック" pitchFamily="34" charset="-128"/>
                <a:cs typeface="Arial" charset="0"/>
              </a:rPr>
              <a:t>Final organisation design</a:t>
            </a:r>
            <a:endParaRPr lang="en-AU" altLang="en-US" dirty="0">
              <a:latin typeface="Arial" charset="0"/>
              <a:ea typeface="ＭＳ Ｐゴシック" pitchFamily="34" charset="-128"/>
              <a:cs typeface="Arial" charset="0"/>
            </a:endParaRPr>
          </a:p>
        </p:txBody>
      </p:sp>
    </p:spTree>
    <p:extLst>
      <p:ext uri="{BB962C8B-B14F-4D97-AF65-F5344CB8AC3E}">
        <p14:creationId xmlns:p14="http://schemas.microsoft.com/office/powerpoint/2010/main" val="7554078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Object 2" hidden="1"/>
          <p:cNvGraphicFramePr>
            <a:graphicFrameLocks noChangeAspect="1"/>
          </p:cNvGraphicFramePr>
          <p:nvPr>
            <p:custDataLst>
              <p:tags r:id="rId2"/>
            </p:custDataLst>
            <p:extLst>
              <p:ext uri="{D42A27DB-BD31-4B8C-83A1-F6EECF244321}">
                <p14:modId xmlns:p14="http://schemas.microsoft.com/office/powerpoint/2010/main" val="3375959687"/>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24592"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AU" dirty="0"/>
              <a:t>High level structure of the </a:t>
            </a:r>
            <a:r>
              <a:rPr lang="en-AU" dirty="0">
                <a:solidFill>
                  <a:schemeClr val="bg1"/>
                </a:solidFill>
              </a:rPr>
              <a:t>Victorian Agency for Health </a:t>
            </a:r>
            <a:r>
              <a:rPr lang="en-AU" dirty="0" smtClean="0">
                <a:solidFill>
                  <a:schemeClr val="bg1"/>
                </a:solidFill>
              </a:rPr>
              <a:t>Information</a:t>
            </a:r>
            <a:endParaRPr lang="en-AU" dirty="0"/>
          </a:p>
        </p:txBody>
      </p:sp>
      <p:sp>
        <p:nvSpPr>
          <p:cNvPr id="3" name="Slide Number Placeholder 2"/>
          <p:cNvSpPr>
            <a:spLocks noGrp="1"/>
          </p:cNvSpPr>
          <p:nvPr>
            <p:ph type="sldNum" sz="quarter" idx="12"/>
          </p:nvPr>
        </p:nvSpPr>
        <p:spPr/>
        <p:txBody>
          <a:bodyPr/>
          <a:lstStyle/>
          <a:p>
            <a:fld id="{E352B1FB-AE05-4976-BFC5-338198F3B15B}" type="slidenum">
              <a:rPr lang="en-AU" altLang="en-US" smtClean="0"/>
              <a:pPr/>
              <a:t>25</a:t>
            </a:fld>
            <a:endParaRPr lang="en-AU" altLang="en-US" dirty="0"/>
          </a:p>
        </p:txBody>
      </p:sp>
      <p:sp>
        <p:nvSpPr>
          <p:cNvPr id="44" name="Rectangle 43"/>
          <p:cNvSpPr/>
          <p:nvPr/>
        </p:nvSpPr>
        <p:spPr>
          <a:xfrm>
            <a:off x="4668079" y="69820"/>
            <a:ext cx="3233879" cy="400110"/>
          </a:xfrm>
          <a:prstGeom prst="rect">
            <a:avLst/>
          </a:prstGeom>
        </p:spPr>
        <p:txBody>
          <a:bodyPr wrap="square">
            <a:spAutoFit/>
          </a:bodyPr>
          <a:lstStyle/>
          <a:p>
            <a:pPr algn="r"/>
            <a:endParaRPr lang="en-US" altLang="en-US" sz="1000" dirty="0">
              <a:solidFill>
                <a:schemeClr val="bg1"/>
              </a:solidFill>
              <a:cs typeface="Arial" charset="0"/>
            </a:endParaRPr>
          </a:p>
          <a:p>
            <a:pPr algn="r"/>
            <a:endParaRPr lang="en-US" altLang="en-US" sz="1000" dirty="0">
              <a:solidFill>
                <a:schemeClr val="bg1"/>
              </a:solidFill>
              <a:cs typeface="Arial" charset="0"/>
            </a:endParaRPr>
          </a:p>
        </p:txBody>
      </p:sp>
      <p:cxnSp>
        <p:nvCxnSpPr>
          <p:cNvPr id="33" name="Straight Connector 32"/>
          <p:cNvCxnSpPr/>
          <p:nvPr/>
        </p:nvCxnSpPr>
        <p:spPr>
          <a:xfrm flipV="1">
            <a:off x="1202163" y="3576437"/>
            <a:ext cx="0" cy="32400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cxnSp>
        <p:nvCxnSpPr>
          <p:cNvPr id="34" name="Straight Connector 33"/>
          <p:cNvCxnSpPr/>
          <p:nvPr/>
        </p:nvCxnSpPr>
        <p:spPr>
          <a:xfrm flipV="1">
            <a:off x="2572802" y="3576437"/>
            <a:ext cx="0" cy="32400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cxnSp>
        <p:nvCxnSpPr>
          <p:cNvPr id="35" name="Straight Connector 34"/>
          <p:cNvCxnSpPr/>
          <p:nvPr/>
        </p:nvCxnSpPr>
        <p:spPr>
          <a:xfrm flipV="1">
            <a:off x="5314080" y="3576437"/>
            <a:ext cx="0" cy="32400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cxnSp>
        <p:nvCxnSpPr>
          <p:cNvPr id="36" name="Straight Connector 41"/>
          <p:cNvCxnSpPr/>
          <p:nvPr/>
        </p:nvCxnSpPr>
        <p:spPr>
          <a:xfrm flipV="1">
            <a:off x="6684719" y="3576437"/>
            <a:ext cx="0" cy="32400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cxnSp>
        <p:nvCxnSpPr>
          <p:cNvPr id="37" name="Straight Connector 36"/>
          <p:cNvCxnSpPr/>
          <p:nvPr/>
        </p:nvCxnSpPr>
        <p:spPr>
          <a:xfrm flipV="1">
            <a:off x="3943441" y="3576437"/>
            <a:ext cx="0" cy="32400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cxnSp>
        <p:nvCxnSpPr>
          <p:cNvPr id="38" name="Straight Connector 37"/>
          <p:cNvCxnSpPr/>
          <p:nvPr/>
        </p:nvCxnSpPr>
        <p:spPr>
          <a:xfrm>
            <a:off x="4572000" y="3071820"/>
            <a:ext cx="0" cy="503638"/>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cxnSp>
        <p:nvCxnSpPr>
          <p:cNvPr id="41" name="Straight Connector 75"/>
          <p:cNvCxnSpPr/>
          <p:nvPr/>
        </p:nvCxnSpPr>
        <p:spPr>
          <a:xfrm flipH="1">
            <a:off x="1202163" y="3576437"/>
            <a:ext cx="6853196" cy="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cxnSp>
        <p:nvCxnSpPr>
          <p:cNvPr id="22" name="Straight Connector 41"/>
          <p:cNvCxnSpPr/>
          <p:nvPr/>
        </p:nvCxnSpPr>
        <p:spPr>
          <a:xfrm flipV="1">
            <a:off x="8055358" y="3576437"/>
            <a:ext cx="0" cy="32400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sp>
        <p:nvSpPr>
          <p:cNvPr id="45" name="Rectangle 44"/>
          <p:cNvSpPr/>
          <p:nvPr/>
        </p:nvSpPr>
        <p:spPr>
          <a:xfrm>
            <a:off x="4684080" y="3839644"/>
            <a:ext cx="1260000" cy="748458"/>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1000" dirty="0" smtClean="0"/>
              <a:t>Public and Board Reporting</a:t>
            </a:r>
            <a:endParaRPr lang="en-AU" sz="1000" dirty="0"/>
          </a:p>
        </p:txBody>
      </p:sp>
      <p:sp>
        <p:nvSpPr>
          <p:cNvPr id="57" name="Rectangle 32"/>
          <p:cNvSpPr/>
          <p:nvPr/>
        </p:nvSpPr>
        <p:spPr>
          <a:xfrm>
            <a:off x="6054719" y="3839644"/>
            <a:ext cx="1260000" cy="748458"/>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1000" dirty="0" smtClean="0"/>
              <a:t>Information Management and Standards</a:t>
            </a:r>
            <a:endParaRPr lang="en-AU" sz="1000" dirty="0"/>
          </a:p>
        </p:txBody>
      </p:sp>
      <p:sp>
        <p:nvSpPr>
          <p:cNvPr id="60" name="Rectangle 32"/>
          <p:cNvSpPr/>
          <p:nvPr/>
        </p:nvSpPr>
        <p:spPr>
          <a:xfrm>
            <a:off x="7425358" y="3839644"/>
            <a:ext cx="1260000" cy="748458"/>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1000" dirty="0" smtClean="0"/>
              <a:t>Strategy, Planning and Communications</a:t>
            </a:r>
            <a:endParaRPr lang="en-AU" sz="1000" dirty="0"/>
          </a:p>
        </p:txBody>
      </p:sp>
      <p:sp>
        <p:nvSpPr>
          <p:cNvPr id="23" name="Rectangle 22"/>
          <p:cNvSpPr/>
          <p:nvPr/>
        </p:nvSpPr>
        <p:spPr>
          <a:xfrm>
            <a:off x="572163" y="3839644"/>
            <a:ext cx="1260000" cy="748458"/>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1000" dirty="0" smtClean="0"/>
              <a:t>Clinical Outcomes Research</a:t>
            </a:r>
            <a:endParaRPr lang="en-AU" sz="1000" dirty="0"/>
          </a:p>
        </p:txBody>
      </p:sp>
      <p:sp>
        <p:nvSpPr>
          <p:cNvPr id="24" name="Rectangle 23"/>
          <p:cNvSpPr/>
          <p:nvPr/>
        </p:nvSpPr>
        <p:spPr>
          <a:xfrm>
            <a:off x="3313441" y="3839644"/>
            <a:ext cx="1260000" cy="748458"/>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1000" dirty="0" smtClean="0"/>
              <a:t>Management Reporting and Information Systems</a:t>
            </a:r>
            <a:endParaRPr lang="en-AU" sz="1000" dirty="0"/>
          </a:p>
        </p:txBody>
      </p:sp>
      <p:sp>
        <p:nvSpPr>
          <p:cNvPr id="19" name="Rectangle 18"/>
          <p:cNvSpPr/>
          <p:nvPr/>
        </p:nvSpPr>
        <p:spPr>
          <a:xfrm>
            <a:off x="1942802" y="3839644"/>
            <a:ext cx="1260000" cy="748458"/>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1000" dirty="0" smtClean="0"/>
              <a:t>Clinical Analytics </a:t>
            </a:r>
            <a:endParaRPr lang="en-AU" sz="1000" dirty="0"/>
          </a:p>
        </p:txBody>
      </p:sp>
      <p:sp>
        <p:nvSpPr>
          <p:cNvPr id="25" name="Rectangle 24"/>
          <p:cNvSpPr/>
          <p:nvPr/>
        </p:nvSpPr>
        <p:spPr>
          <a:xfrm>
            <a:off x="3942000" y="2332887"/>
            <a:ext cx="1260000" cy="748458"/>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1000" dirty="0" smtClean="0"/>
              <a:t>Chief Executive Officer</a:t>
            </a:r>
            <a:endParaRPr lang="en-AU" sz="1000" dirty="0"/>
          </a:p>
        </p:txBody>
      </p:sp>
    </p:spTree>
    <p:extLst>
      <p:ext uri="{BB962C8B-B14F-4D97-AF65-F5344CB8AC3E}">
        <p14:creationId xmlns:p14="http://schemas.microsoft.com/office/powerpoint/2010/main" val="35551487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Object 3" hidden="1"/>
          <p:cNvGraphicFramePr>
            <a:graphicFrameLocks noChangeAspect="1"/>
          </p:cNvGraphicFramePr>
          <p:nvPr>
            <p:custDataLst>
              <p:tags r:id="rId2"/>
            </p:custDataLst>
            <p:extLst>
              <p:ext uri="{D42A27DB-BD31-4B8C-83A1-F6EECF244321}">
                <p14:modId xmlns:p14="http://schemas.microsoft.com/office/powerpoint/2010/main" val="2279829775"/>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25616"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9" y="1590"/>
                        <a:ext cx="1587" cy="1587"/>
                      </a:xfrm>
                      <a:prstGeom prst="rect">
                        <a:avLst/>
                      </a:prstGeom>
                    </p:spPr>
                  </p:pic>
                </p:oleObj>
              </mc:Fallback>
            </mc:AlternateContent>
          </a:graphicData>
        </a:graphic>
      </p:graphicFrame>
      <p:sp>
        <p:nvSpPr>
          <p:cNvPr id="55" name="Rectangle 70"/>
          <p:cNvSpPr/>
          <p:nvPr/>
        </p:nvSpPr>
        <p:spPr>
          <a:xfrm>
            <a:off x="314651" y="3729191"/>
            <a:ext cx="1656000" cy="2859398"/>
          </a:xfrm>
          <a:prstGeom prst="rect">
            <a:avLst/>
          </a:prstGeom>
          <a:solidFill>
            <a:schemeClr val="tx2">
              <a:lumMod val="20000"/>
              <a:lumOff val="80000"/>
            </a:schemeClr>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sz="1050" dirty="0"/>
          </a:p>
        </p:txBody>
      </p:sp>
      <p:sp>
        <p:nvSpPr>
          <p:cNvPr id="49" name="Rectangle 70"/>
          <p:cNvSpPr/>
          <p:nvPr/>
        </p:nvSpPr>
        <p:spPr>
          <a:xfrm>
            <a:off x="7296028" y="3729191"/>
            <a:ext cx="1656000" cy="2841366"/>
          </a:xfrm>
          <a:prstGeom prst="rect">
            <a:avLst/>
          </a:prstGeom>
          <a:solidFill>
            <a:schemeClr val="tx2">
              <a:lumMod val="20000"/>
              <a:lumOff val="80000"/>
            </a:schemeClr>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sz="1050" dirty="0"/>
          </a:p>
        </p:txBody>
      </p:sp>
      <p:sp>
        <p:nvSpPr>
          <p:cNvPr id="37" name="Rectangle 70"/>
          <p:cNvSpPr/>
          <p:nvPr/>
        </p:nvSpPr>
        <p:spPr>
          <a:xfrm>
            <a:off x="2059859" y="3729191"/>
            <a:ext cx="1656000" cy="2859398"/>
          </a:xfrm>
          <a:prstGeom prst="rect">
            <a:avLst/>
          </a:prstGeom>
          <a:solidFill>
            <a:schemeClr val="tx2">
              <a:lumMod val="20000"/>
              <a:lumOff val="80000"/>
            </a:schemeClr>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sz="1050" dirty="0"/>
          </a:p>
        </p:txBody>
      </p:sp>
      <p:sp>
        <p:nvSpPr>
          <p:cNvPr id="53" name="Rectangle 70"/>
          <p:cNvSpPr/>
          <p:nvPr/>
        </p:nvSpPr>
        <p:spPr>
          <a:xfrm>
            <a:off x="5550101" y="3722855"/>
            <a:ext cx="1656000" cy="2859398"/>
          </a:xfrm>
          <a:prstGeom prst="rect">
            <a:avLst/>
          </a:prstGeom>
          <a:solidFill>
            <a:schemeClr val="tx2">
              <a:lumMod val="20000"/>
              <a:lumOff val="80000"/>
            </a:schemeClr>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sz="800" dirty="0"/>
          </a:p>
        </p:txBody>
      </p:sp>
      <p:sp>
        <p:nvSpPr>
          <p:cNvPr id="75" name="Rectangle 70"/>
          <p:cNvSpPr/>
          <p:nvPr/>
        </p:nvSpPr>
        <p:spPr>
          <a:xfrm>
            <a:off x="3804951" y="3688829"/>
            <a:ext cx="1656000" cy="2899761"/>
          </a:xfrm>
          <a:prstGeom prst="rect">
            <a:avLst/>
          </a:prstGeom>
          <a:solidFill>
            <a:schemeClr val="tx2">
              <a:lumMod val="20000"/>
              <a:lumOff val="80000"/>
            </a:schemeClr>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sz="1050" dirty="0"/>
          </a:p>
        </p:txBody>
      </p:sp>
      <p:cxnSp>
        <p:nvCxnSpPr>
          <p:cNvPr id="71" name="Straight Connector 70"/>
          <p:cNvCxnSpPr/>
          <p:nvPr/>
        </p:nvCxnSpPr>
        <p:spPr>
          <a:xfrm flipH="1" flipV="1">
            <a:off x="8123498" y="3056688"/>
            <a:ext cx="1060" cy="25200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p:txBody>
          <a:bodyPr/>
          <a:lstStyle/>
          <a:p>
            <a:r>
              <a:rPr lang="en-AU" dirty="0"/>
              <a:t>Structure of the Victorian Agency for Health Information with key functions</a:t>
            </a:r>
            <a:endParaRPr lang="en-AU" dirty="0">
              <a:solidFill>
                <a:srgbClr val="FF0000"/>
              </a:solidFill>
            </a:endParaRPr>
          </a:p>
        </p:txBody>
      </p:sp>
      <p:sp>
        <p:nvSpPr>
          <p:cNvPr id="3" name="Slide Number Placeholder 2"/>
          <p:cNvSpPr>
            <a:spLocks noGrp="1"/>
          </p:cNvSpPr>
          <p:nvPr>
            <p:ph type="sldNum" sz="quarter" idx="12"/>
          </p:nvPr>
        </p:nvSpPr>
        <p:spPr>
          <a:xfrm>
            <a:off x="8513763" y="6635160"/>
            <a:ext cx="539750" cy="374650"/>
          </a:xfrm>
        </p:spPr>
        <p:txBody>
          <a:bodyPr/>
          <a:lstStyle/>
          <a:p>
            <a:fld id="{E352B1FB-AE05-4976-BFC5-338198F3B15B}" type="slidenum">
              <a:rPr lang="en-AU" altLang="en-US" smtClean="0"/>
              <a:pPr/>
              <a:t>26</a:t>
            </a:fld>
            <a:endParaRPr lang="en-AU" altLang="en-US" dirty="0"/>
          </a:p>
        </p:txBody>
      </p:sp>
      <p:cxnSp>
        <p:nvCxnSpPr>
          <p:cNvPr id="5" name="Straight Connector 4"/>
          <p:cNvCxnSpPr/>
          <p:nvPr/>
        </p:nvCxnSpPr>
        <p:spPr>
          <a:xfrm>
            <a:off x="4617906" y="1934490"/>
            <a:ext cx="0" cy="1122198"/>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sp>
        <p:nvSpPr>
          <p:cNvPr id="7" name="Rectangle 6"/>
          <p:cNvSpPr/>
          <p:nvPr/>
        </p:nvSpPr>
        <p:spPr>
          <a:xfrm>
            <a:off x="3792990" y="1515142"/>
            <a:ext cx="1656184" cy="432048"/>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1050" b="1" dirty="0"/>
              <a:t>Chief Executive Officer</a:t>
            </a:r>
            <a:endParaRPr lang="en-AU" sz="1050" dirty="0"/>
          </a:p>
        </p:txBody>
      </p:sp>
      <p:cxnSp>
        <p:nvCxnSpPr>
          <p:cNvPr id="19" name="Straight Connector 75"/>
          <p:cNvCxnSpPr/>
          <p:nvPr/>
        </p:nvCxnSpPr>
        <p:spPr>
          <a:xfrm>
            <a:off x="4651941" y="2637456"/>
            <a:ext cx="0" cy="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sp>
        <p:nvSpPr>
          <p:cNvPr id="11" name="Rectangle 70"/>
          <p:cNvSpPr/>
          <p:nvPr/>
        </p:nvSpPr>
        <p:spPr>
          <a:xfrm>
            <a:off x="5693634" y="1728093"/>
            <a:ext cx="1260000" cy="437968"/>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900" b="1" dirty="0" smtClean="0"/>
              <a:t>Strategy, Planning </a:t>
            </a:r>
            <a:r>
              <a:rPr lang="en-AU" sz="900" b="1" smtClean="0"/>
              <a:t>and Communications</a:t>
            </a:r>
            <a:endParaRPr lang="en-AU" sz="900" b="1" dirty="0"/>
          </a:p>
        </p:txBody>
      </p:sp>
      <p:sp>
        <p:nvSpPr>
          <p:cNvPr id="45" name="Rectangle 70"/>
          <p:cNvSpPr/>
          <p:nvPr/>
        </p:nvSpPr>
        <p:spPr>
          <a:xfrm>
            <a:off x="5693634" y="2158271"/>
            <a:ext cx="1260000" cy="792000"/>
          </a:xfrm>
          <a:prstGeom prst="rect">
            <a:avLst/>
          </a:prstGeom>
          <a:solidFill>
            <a:schemeClr val="tx2">
              <a:lumMod val="20000"/>
              <a:lumOff val="80000"/>
            </a:schemeClr>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sz="1050" dirty="0"/>
          </a:p>
        </p:txBody>
      </p:sp>
      <p:sp>
        <p:nvSpPr>
          <p:cNvPr id="46" name="Rectangle 29"/>
          <p:cNvSpPr/>
          <p:nvPr/>
        </p:nvSpPr>
        <p:spPr>
          <a:xfrm>
            <a:off x="5741534" y="2475577"/>
            <a:ext cx="1164203" cy="18000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Communications</a:t>
            </a:r>
            <a:endParaRPr lang="en-AU" sz="700" dirty="0"/>
          </a:p>
        </p:txBody>
      </p:sp>
      <p:sp>
        <p:nvSpPr>
          <p:cNvPr id="47" name="Rectangle 33"/>
          <p:cNvSpPr/>
          <p:nvPr/>
        </p:nvSpPr>
        <p:spPr>
          <a:xfrm>
            <a:off x="5741534" y="2218581"/>
            <a:ext cx="1164203" cy="209188"/>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Strategy and Strategic Partnerships</a:t>
            </a:r>
            <a:endParaRPr lang="en-AU" sz="700" dirty="0"/>
          </a:p>
        </p:txBody>
      </p:sp>
      <p:sp>
        <p:nvSpPr>
          <p:cNvPr id="48" name="Rectangle 49"/>
          <p:cNvSpPr/>
          <p:nvPr/>
        </p:nvSpPr>
        <p:spPr>
          <a:xfrm>
            <a:off x="5741534" y="2703385"/>
            <a:ext cx="1164203" cy="18000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Project Officer</a:t>
            </a:r>
            <a:endParaRPr lang="en-AU" sz="700" dirty="0"/>
          </a:p>
        </p:txBody>
      </p:sp>
      <p:cxnSp>
        <p:nvCxnSpPr>
          <p:cNvPr id="9" name="Straight Connector 8"/>
          <p:cNvCxnSpPr/>
          <p:nvPr/>
        </p:nvCxnSpPr>
        <p:spPr>
          <a:xfrm flipV="1">
            <a:off x="6378101" y="3056688"/>
            <a:ext cx="0" cy="25200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sp>
        <p:nvSpPr>
          <p:cNvPr id="68" name="Rectangle 67"/>
          <p:cNvSpPr/>
          <p:nvPr/>
        </p:nvSpPr>
        <p:spPr>
          <a:xfrm>
            <a:off x="4668079" y="69820"/>
            <a:ext cx="3233879" cy="400110"/>
          </a:xfrm>
          <a:prstGeom prst="rect">
            <a:avLst/>
          </a:prstGeom>
        </p:spPr>
        <p:txBody>
          <a:bodyPr wrap="square">
            <a:spAutoFit/>
          </a:bodyPr>
          <a:lstStyle/>
          <a:p>
            <a:pPr algn="r"/>
            <a:endParaRPr lang="en-US" altLang="en-US" sz="1000" dirty="0">
              <a:solidFill>
                <a:schemeClr val="bg1"/>
              </a:solidFill>
              <a:cs typeface="Arial" charset="0"/>
            </a:endParaRPr>
          </a:p>
          <a:p>
            <a:pPr algn="r"/>
            <a:endParaRPr lang="en-US" altLang="en-US" sz="1000" dirty="0">
              <a:solidFill>
                <a:schemeClr val="bg1"/>
              </a:solidFill>
              <a:cs typeface="Arial" charset="0"/>
            </a:endParaRPr>
          </a:p>
        </p:txBody>
      </p:sp>
      <p:cxnSp>
        <p:nvCxnSpPr>
          <p:cNvPr id="54" name="Straight Connector 53"/>
          <p:cNvCxnSpPr/>
          <p:nvPr/>
        </p:nvCxnSpPr>
        <p:spPr>
          <a:xfrm flipV="1">
            <a:off x="2887859" y="3056166"/>
            <a:ext cx="0" cy="25200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cxnSp>
        <p:nvCxnSpPr>
          <p:cNvPr id="62" name="Straight Connector 75"/>
          <p:cNvCxnSpPr/>
          <p:nvPr/>
        </p:nvCxnSpPr>
        <p:spPr>
          <a:xfrm flipH="1">
            <a:off x="1144190" y="3056166"/>
            <a:ext cx="6984000" cy="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cxnSp>
        <p:nvCxnSpPr>
          <p:cNvPr id="63" name="Straight Connector 62"/>
          <p:cNvCxnSpPr/>
          <p:nvPr/>
        </p:nvCxnSpPr>
        <p:spPr>
          <a:xfrm flipV="1">
            <a:off x="4614954" y="3056166"/>
            <a:ext cx="0" cy="25200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cxnSp>
        <p:nvCxnSpPr>
          <p:cNvPr id="65" name="Straight Connector 75"/>
          <p:cNvCxnSpPr/>
          <p:nvPr/>
        </p:nvCxnSpPr>
        <p:spPr>
          <a:xfrm flipH="1">
            <a:off x="4611556" y="2139781"/>
            <a:ext cx="1080000" cy="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sp>
        <p:nvSpPr>
          <p:cNvPr id="58" name="Rectangle 57"/>
          <p:cNvSpPr/>
          <p:nvPr/>
        </p:nvSpPr>
        <p:spPr>
          <a:xfrm>
            <a:off x="395668" y="3794333"/>
            <a:ext cx="1502705" cy="79259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New, one-off state-wide research and reports in areas of high priority (e.g. </a:t>
            </a:r>
            <a:r>
              <a:rPr lang="en-AU" sz="700" dirty="0" err="1" smtClean="0"/>
              <a:t>CHADx</a:t>
            </a:r>
            <a:r>
              <a:rPr lang="en-AU" sz="700" dirty="0" smtClean="0"/>
              <a:t>, VLADs, PROMs, complications). These might be at the request of the CEO Safer Care Victoria, CEO VAHI or the Minister.</a:t>
            </a:r>
          </a:p>
        </p:txBody>
      </p:sp>
      <p:sp>
        <p:nvSpPr>
          <p:cNvPr id="60" name="Rectangle 59"/>
          <p:cNvSpPr/>
          <p:nvPr/>
        </p:nvSpPr>
        <p:spPr>
          <a:xfrm>
            <a:off x="391299" y="4644111"/>
            <a:ext cx="1502705" cy="50475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Conducts, and collaborates to support, research on factors that drive quality and safety, including variation in outcomes. </a:t>
            </a:r>
            <a:endParaRPr lang="en-AU" sz="700" dirty="0"/>
          </a:p>
        </p:txBody>
      </p:sp>
      <p:sp>
        <p:nvSpPr>
          <p:cNvPr id="61" name="Rectangle 60"/>
          <p:cNvSpPr/>
          <p:nvPr/>
        </p:nvSpPr>
        <p:spPr>
          <a:xfrm>
            <a:off x="2172869" y="3817998"/>
            <a:ext cx="1449407" cy="496269"/>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Principal customer is Safer Care Victoria – to meet its day-to-day and routine information needs. </a:t>
            </a:r>
            <a:endParaRPr lang="en-AU" sz="700" dirty="0"/>
          </a:p>
        </p:txBody>
      </p:sp>
      <p:sp>
        <p:nvSpPr>
          <p:cNvPr id="66" name="Rectangle 114"/>
          <p:cNvSpPr/>
          <p:nvPr/>
        </p:nvSpPr>
        <p:spPr>
          <a:xfrm>
            <a:off x="397409" y="5221851"/>
            <a:ext cx="1496595" cy="572912"/>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Strategy and meaningful use of Patient Reported Outcomes, clinical registries and data from researchers to support improvements in health care.</a:t>
            </a:r>
            <a:endParaRPr lang="en-AU" sz="700" dirty="0"/>
          </a:p>
        </p:txBody>
      </p:sp>
      <p:sp>
        <p:nvSpPr>
          <p:cNvPr id="67" name="Rectangle 90"/>
          <p:cNvSpPr/>
          <p:nvPr/>
        </p:nvSpPr>
        <p:spPr>
          <a:xfrm>
            <a:off x="2194681" y="4385531"/>
            <a:ext cx="1427595" cy="1695344"/>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Development and meaningful use of datasets with Safer Care Victoria, including ad-hoc analysis to address that organisation’s day-to-day needs. This includes, for example, data on patient incidents and experiences. </a:t>
            </a:r>
          </a:p>
          <a:p>
            <a:pPr algn="ctr"/>
            <a:endParaRPr lang="en-AU" sz="700" dirty="0"/>
          </a:p>
          <a:p>
            <a:pPr algn="ctr"/>
            <a:r>
              <a:rPr lang="en-AU" sz="700" dirty="0" smtClean="0"/>
              <a:t>Safer Care Victoria will have real-time access to routine quality and safety surveillance reports made available from the </a:t>
            </a:r>
            <a:r>
              <a:rPr lang="en-AU" sz="700" dirty="0"/>
              <a:t>M</a:t>
            </a:r>
            <a:r>
              <a:rPr lang="en-AU" sz="700" dirty="0" smtClean="0"/>
              <a:t>anagement </a:t>
            </a:r>
            <a:r>
              <a:rPr lang="en-AU" sz="700" dirty="0"/>
              <a:t>R</a:t>
            </a:r>
            <a:r>
              <a:rPr lang="en-AU" sz="700" dirty="0" smtClean="0"/>
              <a:t>eporting and Information Systems team.</a:t>
            </a:r>
          </a:p>
        </p:txBody>
      </p:sp>
      <p:sp>
        <p:nvSpPr>
          <p:cNvPr id="72" name="Rectangle 114"/>
          <p:cNvSpPr/>
          <p:nvPr/>
        </p:nvSpPr>
        <p:spPr>
          <a:xfrm>
            <a:off x="3881194" y="3826799"/>
            <a:ext cx="1503515" cy="379945"/>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Routine reporting to health service executives and </a:t>
            </a:r>
            <a:r>
              <a:rPr lang="en-AU" sz="700" smtClean="0"/>
              <a:t>community services</a:t>
            </a:r>
            <a:endParaRPr lang="en-AU" sz="700" dirty="0"/>
          </a:p>
        </p:txBody>
      </p:sp>
      <p:sp>
        <p:nvSpPr>
          <p:cNvPr id="73" name="Rectangle 114"/>
          <p:cNvSpPr/>
          <p:nvPr/>
        </p:nvSpPr>
        <p:spPr>
          <a:xfrm>
            <a:off x="3881834" y="5645758"/>
            <a:ext cx="1502234" cy="40160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Routine reporting to government entities and fulfilling data requests (e.g. AIHW, Treasury)</a:t>
            </a:r>
            <a:endParaRPr lang="en-AU" sz="700" dirty="0"/>
          </a:p>
        </p:txBody>
      </p:sp>
      <p:sp>
        <p:nvSpPr>
          <p:cNvPr id="74" name="Rectangle 114"/>
          <p:cNvSpPr/>
          <p:nvPr/>
        </p:nvSpPr>
        <p:spPr>
          <a:xfrm>
            <a:off x="3879210" y="4259182"/>
            <a:ext cx="1507482" cy="819713"/>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i="1" dirty="0" smtClean="0"/>
              <a:t>Routine</a:t>
            </a:r>
            <a:r>
              <a:rPr lang="en-AU" sz="700" dirty="0" smtClean="0"/>
              <a:t> reporting to clinical leaders through interactive experiences (e.g. clinical portals) including monitoring indicators (i.e. Statement of Priorities) and surveillance information identified as priority by Safer Care Victoria </a:t>
            </a:r>
            <a:endParaRPr lang="en-AU" sz="700" dirty="0"/>
          </a:p>
        </p:txBody>
      </p:sp>
      <p:sp>
        <p:nvSpPr>
          <p:cNvPr id="76" name="Rectangle 114"/>
          <p:cNvSpPr/>
          <p:nvPr/>
        </p:nvSpPr>
        <p:spPr>
          <a:xfrm>
            <a:off x="3877230" y="5131235"/>
            <a:ext cx="1511445" cy="458549"/>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Provide routine calculations and infographics to Public and Board Reporting branch for its print/  online products</a:t>
            </a:r>
            <a:endParaRPr lang="en-AU" sz="700" dirty="0"/>
          </a:p>
        </p:txBody>
      </p:sp>
      <p:sp>
        <p:nvSpPr>
          <p:cNvPr id="84" name="Rectangle 114"/>
          <p:cNvSpPr/>
          <p:nvPr/>
        </p:nvSpPr>
        <p:spPr>
          <a:xfrm>
            <a:off x="5611967" y="3812634"/>
            <a:ext cx="1532271" cy="28800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Regular public and board reporting</a:t>
            </a:r>
            <a:endParaRPr lang="en-AU" sz="700" dirty="0"/>
          </a:p>
        </p:txBody>
      </p:sp>
      <p:sp>
        <p:nvSpPr>
          <p:cNvPr id="85" name="Rectangle 114"/>
          <p:cNvSpPr/>
          <p:nvPr/>
        </p:nvSpPr>
        <p:spPr>
          <a:xfrm>
            <a:off x="5616173" y="4634069"/>
            <a:ext cx="1523856" cy="280996"/>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Public reporting on state-wide and bespoke priority topics</a:t>
            </a:r>
            <a:endParaRPr lang="en-AU" sz="700" dirty="0"/>
          </a:p>
        </p:txBody>
      </p:sp>
      <p:sp>
        <p:nvSpPr>
          <p:cNvPr id="87" name="Rectangle 114"/>
          <p:cNvSpPr/>
          <p:nvPr/>
        </p:nvSpPr>
        <p:spPr>
          <a:xfrm>
            <a:off x="5611967" y="5775203"/>
            <a:ext cx="1532271" cy="54431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Support the agency in addressing any requirements under proposed Transparency in Government legislation</a:t>
            </a:r>
            <a:endParaRPr lang="en-AU" sz="700" dirty="0"/>
          </a:p>
        </p:txBody>
      </p:sp>
      <p:sp>
        <p:nvSpPr>
          <p:cNvPr id="88" name="Rectangle 87"/>
          <p:cNvSpPr/>
          <p:nvPr/>
        </p:nvSpPr>
        <p:spPr>
          <a:xfrm>
            <a:off x="7360898" y="5317927"/>
            <a:ext cx="1527815" cy="30450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Data administrator</a:t>
            </a:r>
            <a:endParaRPr lang="en-AU" sz="700" dirty="0"/>
          </a:p>
        </p:txBody>
      </p:sp>
      <p:sp>
        <p:nvSpPr>
          <p:cNvPr id="93" name="Rectangle 92"/>
          <p:cNvSpPr/>
          <p:nvPr/>
        </p:nvSpPr>
        <p:spPr>
          <a:xfrm>
            <a:off x="7360898" y="4947224"/>
            <a:ext cx="1527815" cy="30450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Privacy, security and confidentiality</a:t>
            </a:r>
            <a:endParaRPr lang="en-AU" sz="700" dirty="0"/>
          </a:p>
        </p:txBody>
      </p:sp>
      <p:sp>
        <p:nvSpPr>
          <p:cNvPr id="96" name="Rectangle 95"/>
          <p:cNvSpPr/>
          <p:nvPr/>
        </p:nvSpPr>
        <p:spPr>
          <a:xfrm>
            <a:off x="7353419" y="4161618"/>
            <a:ext cx="1527815" cy="369127"/>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Make and manage data requests and support data quality assurance processes</a:t>
            </a:r>
            <a:endParaRPr lang="en-AU" sz="700" dirty="0"/>
          </a:p>
        </p:txBody>
      </p:sp>
      <p:sp>
        <p:nvSpPr>
          <p:cNvPr id="99" name="Rectangle 98"/>
          <p:cNvSpPr/>
          <p:nvPr/>
        </p:nvSpPr>
        <p:spPr>
          <a:xfrm>
            <a:off x="7360898" y="4580485"/>
            <a:ext cx="1527815" cy="30450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Health information, classification, coding </a:t>
            </a:r>
            <a:r>
              <a:rPr lang="en-AU" sz="700" dirty="0"/>
              <a:t>a</a:t>
            </a:r>
            <a:r>
              <a:rPr lang="en-AU" sz="700" dirty="0" smtClean="0"/>
              <a:t>nd integrity</a:t>
            </a:r>
            <a:endParaRPr lang="en-AU" sz="700" dirty="0"/>
          </a:p>
        </p:txBody>
      </p:sp>
      <p:sp>
        <p:nvSpPr>
          <p:cNvPr id="100" name="Rectangle 99"/>
          <p:cNvSpPr/>
          <p:nvPr/>
        </p:nvSpPr>
        <p:spPr>
          <a:xfrm>
            <a:off x="7353420" y="3810984"/>
            <a:ext cx="1527815" cy="30089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Information policy and standards</a:t>
            </a:r>
            <a:endParaRPr lang="en-AU" sz="700" dirty="0"/>
          </a:p>
        </p:txBody>
      </p:sp>
      <p:cxnSp>
        <p:nvCxnSpPr>
          <p:cNvPr id="64" name="Straight Connector 63"/>
          <p:cNvCxnSpPr/>
          <p:nvPr/>
        </p:nvCxnSpPr>
        <p:spPr>
          <a:xfrm flipV="1">
            <a:off x="1142651" y="3056166"/>
            <a:ext cx="0" cy="25200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sp>
        <p:nvSpPr>
          <p:cNvPr id="56" name="Rectangle 114"/>
          <p:cNvSpPr/>
          <p:nvPr/>
        </p:nvSpPr>
        <p:spPr>
          <a:xfrm>
            <a:off x="395669" y="5867755"/>
            <a:ext cx="1511445" cy="614753"/>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Provide bespoke calculations and infographics to Public and Board Reporting branch if results are to be included in a print and online products for public audiences.</a:t>
            </a:r>
            <a:endParaRPr lang="en-AU" sz="700" dirty="0"/>
          </a:p>
        </p:txBody>
      </p:sp>
      <p:sp>
        <p:nvSpPr>
          <p:cNvPr id="57" name="Rectangle 114"/>
          <p:cNvSpPr/>
          <p:nvPr/>
        </p:nvSpPr>
        <p:spPr>
          <a:xfrm>
            <a:off x="3876752" y="6096992"/>
            <a:ext cx="1512399" cy="461254"/>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smtClean="0"/>
              <a:t>Maintain integrated</a:t>
            </a:r>
            <a:r>
              <a:rPr lang="en-AU" sz="700" dirty="0" smtClean="0"/>
              <a:t>, automated and reliable information systems to </a:t>
            </a:r>
            <a:r>
              <a:rPr lang="en-AU" sz="700" smtClean="0"/>
              <a:t>support data </a:t>
            </a:r>
            <a:r>
              <a:rPr lang="en-AU" sz="700" dirty="0" smtClean="0"/>
              <a:t>storage, visualisation and reporting</a:t>
            </a:r>
            <a:endParaRPr lang="en-AU" sz="700" dirty="0"/>
          </a:p>
        </p:txBody>
      </p:sp>
      <p:sp>
        <p:nvSpPr>
          <p:cNvPr id="59" name="Rectangle 114"/>
          <p:cNvSpPr/>
          <p:nvPr/>
        </p:nvSpPr>
        <p:spPr>
          <a:xfrm>
            <a:off x="5611967" y="4977692"/>
            <a:ext cx="1532271" cy="736922"/>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Liaise with Clinical Analytics &amp; Outcomes Research and Management Reporting &amp; Information Systems to get calculations and infographics to include in print/ online products </a:t>
            </a:r>
            <a:endParaRPr lang="en-AU" sz="700" dirty="0"/>
          </a:p>
        </p:txBody>
      </p:sp>
      <p:sp>
        <p:nvSpPr>
          <p:cNvPr id="79" name="Rectangle 114"/>
          <p:cNvSpPr/>
          <p:nvPr/>
        </p:nvSpPr>
        <p:spPr>
          <a:xfrm>
            <a:off x="5611967" y="4155289"/>
            <a:ext cx="1532271" cy="436426"/>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Liaise with DHHS and stakeholders to ensure that board reports </a:t>
            </a:r>
            <a:r>
              <a:rPr lang="en-AU" sz="700" smtClean="0"/>
              <a:t>meet evolving </a:t>
            </a:r>
            <a:r>
              <a:rPr lang="en-AU" sz="700" dirty="0" smtClean="0"/>
              <a:t>needs</a:t>
            </a:r>
            <a:endParaRPr lang="en-AU" sz="700" dirty="0"/>
          </a:p>
        </p:txBody>
      </p:sp>
      <p:sp>
        <p:nvSpPr>
          <p:cNvPr id="18" name="Rectangle 17"/>
          <p:cNvSpPr/>
          <p:nvPr/>
        </p:nvSpPr>
        <p:spPr>
          <a:xfrm>
            <a:off x="314651" y="3177939"/>
            <a:ext cx="1656000" cy="559366"/>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900" b="1" dirty="0"/>
              <a:t>Clinical Outcomes Research</a:t>
            </a:r>
          </a:p>
        </p:txBody>
      </p:sp>
      <p:sp>
        <p:nvSpPr>
          <p:cNvPr id="14" name="Rectangle 13"/>
          <p:cNvSpPr/>
          <p:nvPr/>
        </p:nvSpPr>
        <p:spPr>
          <a:xfrm>
            <a:off x="7296028" y="3177939"/>
            <a:ext cx="1656000" cy="557366"/>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900" b="1" dirty="0"/>
              <a:t>Information Management </a:t>
            </a:r>
          </a:p>
          <a:p>
            <a:pPr algn="ctr"/>
            <a:r>
              <a:rPr lang="en-AU" sz="900" b="1" dirty="0"/>
              <a:t>and </a:t>
            </a:r>
            <a:r>
              <a:rPr lang="en-AU" sz="900" b="1" dirty="0" smtClean="0"/>
              <a:t>Standards</a:t>
            </a:r>
            <a:endParaRPr lang="en-AU" sz="900" b="1" dirty="0"/>
          </a:p>
        </p:txBody>
      </p:sp>
      <p:sp>
        <p:nvSpPr>
          <p:cNvPr id="17" name="Rectangle 16"/>
          <p:cNvSpPr/>
          <p:nvPr/>
        </p:nvSpPr>
        <p:spPr>
          <a:xfrm>
            <a:off x="5550101" y="3177939"/>
            <a:ext cx="1656000" cy="557366"/>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900" b="1" dirty="0"/>
              <a:t>Public </a:t>
            </a:r>
            <a:r>
              <a:rPr lang="en-AU" sz="900" b="1" dirty="0" smtClean="0"/>
              <a:t>and Board Reporting</a:t>
            </a:r>
            <a:endParaRPr lang="en-AU" sz="900" b="1" dirty="0"/>
          </a:p>
        </p:txBody>
      </p:sp>
      <p:cxnSp>
        <p:nvCxnSpPr>
          <p:cNvPr id="33" name="Straight Connector 32"/>
          <p:cNvCxnSpPr/>
          <p:nvPr/>
        </p:nvCxnSpPr>
        <p:spPr>
          <a:xfrm flipV="1">
            <a:off x="4619123" y="3177939"/>
            <a:ext cx="0" cy="216024"/>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sp>
        <p:nvSpPr>
          <p:cNvPr id="77" name="Rectangle 76"/>
          <p:cNvSpPr/>
          <p:nvPr/>
        </p:nvSpPr>
        <p:spPr>
          <a:xfrm>
            <a:off x="2059859" y="3169825"/>
            <a:ext cx="1656000" cy="559366"/>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900" b="1" dirty="0"/>
              <a:t>Clinical Analytics </a:t>
            </a:r>
          </a:p>
        </p:txBody>
      </p:sp>
      <p:sp>
        <p:nvSpPr>
          <p:cNvPr id="15" name="Rectangle 14"/>
          <p:cNvSpPr/>
          <p:nvPr/>
        </p:nvSpPr>
        <p:spPr>
          <a:xfrm>
            <a:off x="3804951" y="3177939"/>
            <a:ext cx="1656000" cy="557366"/>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900" b="1" dirty="0" smtClean="0"/>
              <a:t>Management Reporting and Information Systems</a:t>
            </a:r>
            <a:endParaRPr lang="en-AU" sz="900" b="1" dirty="0"/>
          </a:p>
        </p:txBody>
      </p:sp>
    </p:spTree>
    <p:extLst>
      <p:ext uri="{BB962C8B-B14F-4D97-AF65-F5344CB8AC3E}">
        <p14:creationId xmlns:p14="http://schemas.microsoft.com/office/powerpoint/2010/main" val="28645003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Object 21" hidden="1"/>
          <p:cNvGraphicFramePr>
            <a:graphicFrameLocks noChangeAspect="1"/>
          </p:cNvGraphicFramePr>
          <p:nvPr>
            <p:custDataLst>
              <p:tags r:id="rId2"/>
            </p:custDataLst>
            <p:extLst>
              <p:ext uri="{D42A27DB-BD31-4B8C-83A1-F6EECF244321}">
                <p14:modId xmlns:p14="http://schemas.microsoft.com/office/powerpoint/2010/main" val="1768423114"/>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26639"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cxnSp>
        <p:nvCxnSpPr>
          <p:cNvPr id="61" name="Straight Connector 60"/>
          <p:cNvCxnSpPr/>
          <p:nvPr/>
        </p:nvCxnSpPr>
        <p:spPr>
          <a:xfrm flipH="1">
            <a:off x="4576619" y="2429135"/>
            <a:ext cx="1442" cy="316388"/>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AU" dirty="0" smtClean="0"/>
              <a:t>Strategy, Planning and Communications</a:t>
            </a:r>
            <a:endParaRPr lang="en-AU" dirty="0"/>
          </a:p>
        </p:txBody>
      </p:sp>
      <p:sp>
        <p:nvSpPr>
          <p:cNvPr id="14" name="Slide Number Placeholder 13"/>
          <p:cNvSpPr>
            <a:spLocks noGrp="1"/>
          </p:cNvSpPr>
          <p:nvPr>
            <p:ph type="sldNum" sz="quarter" idx="12"/>
          </p:nvPr>
        </p:nvSpPr>
        <p:spPr/>
        <p:txBody>
          <a:bodyPr/>
          <a:lstStyle/>
          <a:p>
            <a:fld id="{E352B1FB-AE05-4976-BFC5-338198F3B15B}" type="slidenum">
              <a:rPr lang="en-AU" altLang="en-US" smtClean="0"/>
              <a:pPr/>
              <a:t>27</a:t>
            </a:fld>
            <a:endParaRPr lang="en-AU" altLang="en-US" dirty="0"/>
          </a:p>
        </p:txBody>
      </p:sp>
      <p:sp>
        <p:nvSpPr>
          <p:cNvPr id="31" name="Rectangle 30"/>
          <p:cNvSpPr/>
          <p:nvPr/>
        </p:nvSpPr>
        <p:spPr>
          <a:xfrm>
            <a:off x="4668079" y="69820"/>
            <a:ext cx="3233879" cy="400110"/>
          </a:xfrm>
          <a:prstGeom prst="rect">
            <a:avLst/>
          </a:prstGeom>
        </p:spPr>
        <p:txBody>
          <a:bodyPr wrap="square">
            <a:spAutoFit/>
          </a:bodyPr>
          <a:lstStyle/>
          <a:p>
            <a:pPr algn="r"/>
            <a:endParaRPr lang="en-US" altLang="en-US" sz="1000" dirty="0">
              <a:solidFill>
                <a:schemeClr val="bg1"/>
              </a:solidFill>
              <a:cs typeface="Arial" charset="0"/>
            </a:endParaRPr>
          </a:p>
          <a:p>
            <a:pPr algn="r"/>
            <a:endParaRPr lang="en-US" altLang="en-US" sz="1000" dirty="0">
              <a:solidFill>
                <a:schemeClr val="bg1"/>
              </a:solidFill>
              <a:cs typeface="Arial" charset="0"/>
            </a:endParaRPr>
          </a:p>
        </p:txBody>
      </p:sp>
      <p:sp>
        <p:nvSpPr>
          <p:cNvPr id="25" name="Rectangle 24"/>
          <p:cNvSpPr/>
          <p:nvPr/>
        </p:nvSpPr>
        <p:spPr>
          <a:xfrm>
            <a:off x="870109" y="5259948"/>
            <a:ext cx="936000" cy="533701"/>
          </a:xfrm>
          <a:prstGeom prst="rect">
            <a:avLst/>
          </a:prstGeom>
          <a:ln w="12700">
            <a:solidFill>
              <a:schemeClr val="accent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Designer, Public and Board Reporting</a:t>
            </a:r>
          </a:p>
        </p:txBody>
      </p:sp>
      <p:cxnSp>
        <p:nvCxnSpPr>
          <p:cNvPr id="16" name="Straight Connector 15"/>
          <p:cNvCxnSpPr/>
          <p:nvPr/>
        </p:nvCxnSpPr>
        <p:spPr>
          <a:xfrm flipH="1">
            <a:off x="3186249" y="4594013"/>
            <a:ext cx="488001"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4590442" y="3155562"/>
            <a:ext cx="1442" cy="316388"/>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763071" y="2633545"/>
            <a:ext cx="1656185" cy="644175"/>
          </a:xfrm>
          <a:prstGeom prst="rect">
            <a:avLst/>
          </a:prstGeom>
          <a:ln w="12700">
            <a:solidFill>
              <a:schemeClr val="accent1"/>
            </a:solidFill>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r>
              <a:rPr lang="en-AU" sz="900" dirty="0" smtClean="0"/>
              <a:t>Director, Strategy, Planning and Communications </a:t>
            </a:r>
          </a:p>
        </p:txBody>
      </p:sp>
      <p:cxnSp>
        <p:nvCxnSpPr>
          <p:cNvPr id="5" name="Elbow Connector 4"/>
          <p:cNvCxnSpPr>
            <a:stCxn id="25" idx="1"/>
          </p:cNvCxnSpPr>
          <p:nvPr/>
        </p:nvCxnSpPr>
        <p:spPr>
          <a:xfrm rot="10800000">
            <a:off x="742395" y="4981355"/>
            <a:ext cx="127715" cy="545445"/>
          </a:xfrm>
          <a:prstGeom prst="bentConnector2">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2442575" y="4771257"/>
            <a:ext cx="488001"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34" name="Elbow Connector 33"/>
          <p:cNvCxnSpPr>
            <a:stCxn id="62" idx="1"/>
          </p:cNvCxnSpPr>
          <p:nvPr/>
        </p:nvCxnSpPr>
        <p:spPr>
          <a:xfrm rot="10800000">
            <a:off x="3186260" y="4113000"/>
            <a:ext cx="165825" cy="1478992"/>
          </a:xfrm>
          <a:prstGeom prst="bentConnector2">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748874" y="3480578"/>
            <a:ext cx="0" cy="906055"/>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2380221" y="4386631"/>
            <a:ext cx="1442" cy="316388"/>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3713868" y="3480576"/>
            <a:ext cx="1442" cy="316388"/>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5078373" y="3485332"/>
            <a:ext cx="1442" cy="316388"/>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6336548" y="3479538"/>
            <a:ext cx="1442" cy="316388"/>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a:off x="7499424" y="3479063"/>
            <a:ext cx="1442" cy="316388"/>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a:off x="1747171" y="3476713"/>
            <a:ext cx="5748923"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1170303" y="3638770"/>
            <a:ext cx="1155700" cy="604844"/>
          </a:xfrm>
          <a:prstGeom prst="rect">
            <a:avLst/>
          </a:prstGeom>
          <a:ln w="12700">
            <a:solidFill>
              <a:schemeClr val="accent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Principal Officer, Communications and Media</a:t>
            </a:r>
          </a:p>
        </p:txBody>
      </p:sp>
      <p:sp>
        <p:nvSpPr>
          <p:cNvPr id="26" name="Rectangle 25"/>
          <p:cNvSpPr/>
          <p:nvPr/>
        </p:nvSpPr>
        <p:spPr>
          <a:xfrm>
            <a:off x="3153991" y="3638770"/>
            <a:ext cx="1155700" cy="604844"/>
          </a:xfrm>
          <a:prstGeom prst="rect">
            <a:avLst/>
          </a:prstGeom>
          <a:ln w="12700">
            <a:solidFill>
              <a:schemeClr val="accent1"/>
            </a:solidFill>
            <a:prstDash val="solid"/>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700" dirty="0" smtClean="0">
                <a:solidFill>
                  <a:schemeClr val="tx1"/>
                </a:solidFill>
              </a:rPr>
              <a:t>Principal Officer, Strategy, Governance and Planning</a:t>
            </a:r>
          </a:p>
        </p:txBody>
      </p:sp>
      <p:sp>
        <p:nvSpPr>
          <p:cNvPr id="29" name="Rectangle 28"/>
          <p:cNvSpPr/>
          <p:nvPr/>
        </p:nvSpPr>
        <p:spPr>
          <a:xfrm>
            <a:off x="4501244" y="3638770"/>
            <a:ext cx="1155700" cy="604844"/>
          </a:xfrm>
          <a:prstGeom prst="rect">
            <a:avLst/>
          </a:prstGeom>
          <a:ln w="12700">
            <a:solidFill>
              <a:schemeClr val="accent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Executive Assistant to the CEO </a:t>
            </a:r>
          </a:p>
        </p:txBody>
      </p:sp>
      <p:sp>
        <p:nvSpPr>
          <p:cNvPr id="30" name="Rectangle 29"/>
          <p:cNvSpPr/>
          <p:nvPr/>
        </p:nvSpPr>
        <p:spPr>
          <a:xfrm>
            <a:off x="5759420" y="3638770"/>
            <a:ext cx="1051335" cy="604844"/>
          </a:xfrm>
          <a:prstGeom prst="rect">
            <a:avLst/>
          </a:prstGeom>
          <a:ln w="12700">
            <a:solidFill>
              <a:schemeClr val="accent1"/>
            </a:solidFill>
            <a:prstDash val="solid"/>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700" dirty="0" smtClean="0">
                <a:solidFill>
                  <a:schemeClr val="tx1"/>
                </a:solidFill>
              </a:rPr>
              <a:t>Executive Assistant</a:t>
            </a:r>
          </a:p>
        </p:txBody>
      </p:sp>
      <p:sp>
        <p:nvSpPr>
          <p:cNvPr id="32" name="Rectangle 31"/>
          <p:cNvSpPr/>
          <p:nvPr/>
        </p:nvSpPr>
        <p:spPr>
          <a:xfrm>
            <a:off x="6922295" y="3640365"/>
            <a:ext cx="1155700" cy="604844"/>
          </a:xfrm>
          <a:prstGeom prst="rect">
            <a:avLst/>
          </a:prstGeom>
          <a:ln w="12700">
            <a:solidFill>
              <a:schemeClr val="accent1"/>
            </a:solidFill>
            <a:prstDash val="solid"/>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700" dirty="0" smtClean="0">
                <a:solidFill>
                  <a:schemeClr val="tx1"/>
                </a:solidFill>
              </a:rPr>
              <a:t>Project Manager – Health Operations</a:t>
            </a:r>
          </a:p>
        </p:txBody>
      </p:sp>
      <p:cxnSp>
        <p:nvCxnSpPr>
          <p:cNvPr id="57" name="Straight Connector 56"/>
          <p:cNvCxnSpPr/>
          <p:nvPr/>
        </p:nvCxnSpPr>
        <p:spPr>
          <a:xfrm flipH="1">
            <a:off x="1126733" y="4386631"/>
            <a:ext cx="1442" cy="316388"/>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715788" y="4513863"/>
            <a:ext cx="988387" cy="576000"/>
          </a:xfrm>
          <a:prstGeom prst="rect">
            <a:avLst/>
          </a:prstGeom>
          <a:ln w="12700">
            <a:solidFill>
              <a:schemeClr val="accent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Senior Designer</a:t>
            </a:r>
          </a:p>
        </p:txBody>
      </p:sp>
      <p:sp>
        <p:nvSpPr>
          <p:cNvPr id="22" name="Rectangle 21"/>
          <p:cNvSpPr/>
          <p:nvPr/>
        </p:nvSpPr>
        <p:spPr>
          <a:xfrm>
            <a:off x="1806109" y="4513863"/>
            <a:ext cx="1152000" cy="576000"/>
          </a:xfrm>
          <a:prstGeom prst="rect">
            <a:avLst/>
          </a:prstGeom>
          <a:ln w="12700">
            <a:solidFill>
              <a:schemeClr val="accent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Senior Officer, Publications and Web Content</a:t>
            </a:r>
          </a:p>
        </p:txBody>
      </p:sp>
      <p:cxnSp>
        <p:nvCxnSpPr>
          <p:cNvPr id="58" name="Straight Connector 57"/>
          <p:cNvCxnSpPr/>
          <p:nvPr/>
        </p:nvCxnSpPr>
        <p:spPr>
          <a:xfrm flipH="1">
            <a:off x="1128177" y="4386631"/>
            <a:ext cx="1253933" cy="756"/>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3352083" y="4396013"/>
            <a:ext cx="936000" cy="396000"/>
          </a:xfrm>
          <a:prstGeom prst="rect">
            <a:avLst/>
          </a:prstGeom>
          <a:ln w="12700">
            <a:solidFill>
              <a:schemeClr val="accent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Senior Project Officer</a:t>
            </a:r>
          </a:p>
        </p:txBody>
      </p:sp>
      <p:sp>
        <p:nvSpPr>
          <p:cNvPr id="62" name="Rectangle 61"/>
          <p:cNvSpPr/>
          <p:nvPr/>
        </p:nvSpPr>
        <p:spPr>
          <a:xfrm>
            <a:off x="3352083" y="5393992"/>
            <a:ext cx="936000" cy="396000"/>
          </a:xfrm>
          <a:prstGeom prst="rect">
            <a:avLst/>
          </a:prstGeom>
          <a:ln w="12700">
            <a:solidFill>
              <a:schemeClr val="accent1"/>
            </a:solidFill>
            <a:prstDash val="solid"/>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700" dirty="0" smtClean="0">
                <a:solidFill>
                  <a:schemeClr val="tx1"/>
                </a:solidFill>
              </a:rPr>
              <a:t>Senior Project Officer</a:t>
            </a:r>
            <a:endParaRPr lang="en-AU" sz="700" dirty="0">
              <a:solidFill>
                <a:schemeClr val="tx1"/>
              </a:solidFill>
            </a:endParaRPr>
          </a:p>
        </p:txBody>
      </p:sp>
      <p:cxnSp>
        <p:nvCxnSpPr>
          <p:cNvPr id="63" name="Straight Connector 62"/>
          <p:cNvCxnSpPr/>
          <p:nvPr/>
        </p:nvCxnSpPr>
        <p:spPr>
          <a:xfrm flipH="1">
            <a:off x="3186258" y="5098683"/>
            <a:ext cx="488001"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3352083" y="4900683"/>
            <a:ext cx="936000" cy="396000"/>
          </a:xfrm>
          <a:prstGeom prst="rect">
            <a:avLst/>
          </a:prstGeom>
          <a:ln w="12700">
            <a:solidFill>
              <a:schemeClr val="accent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Senior Project Officer</a:t>
            </a:r>
          </a:p>
        </p:txBody>
      </p:sp>
      <p:sp>
        <p:nvSpPr>
          <p:cNvPr id="60" name="Rectangle 59"/>
          <p:cNvSpPr/>
          <p:nvPr/>
        </p:nvSpPr>
        <p:spPr>
          <a:xfrm>
            <a:off x="3743908" y="1793907"/>
            <a:ext cx="1656185" cy="644175"/>
          </a:xfrm>
          <a:prstGeom prst="rect">
            <a:avLst/>
          </a:prstGeom>
          <a:ln w="12700">
            <a:solidFill>
              <a:schemeClr val="accent1"/>
            </a:solidFill>
            <a:prstDash val="solid"/>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900" dirty="0" smtClean="0"/>
              <a:t>Chief Executive Officer</a:t>
            </a:r>
            <a:br>
              <a:rPr lang="en-AU" sz="900" dirty="0" smtClean="0"/>
            </a:br>
            <a:r>
              <a:rPr lang="en-AU" sz="900" dirty="0" smtClean="0"/>
              <a:t>DIANE WATSON</a:t>
            </a:r>
          </a:p>
        </p:txBody>
      </p:sp>
    </p:spTree>
    <p:extLst>
      <p:ext uri="{BB962C8B-B14F-4D97-AF65-F5344CB8AC3E}">
        <p14:creationId xmlns:p14="http://schemas.microsoft.com/office/powerpoint/2010/main" val="25195850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Object 9" hidden="1"/>
          <p:cNvGraphicFramePr>
            <a:graphicFrameLocks noChangeAspect="1"/>
          </p:cNvGraphicFramePr>
          <p:nvPr>
            <p:custDataLst>
              <p:tags r:id="rId2"/>
            </p:custDataLst>
            <p:extLst>
              <p:ext uri="{D42A27DB-BD31-4B8C-83A1-F6EECF244321}">
                <p14:modId xmlns:p14="http://schemas.microsoft.com/office/powerpoint/2010/main" val="3648134772"/>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27663"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AU" dirty="0" smtClean="0"/>
              <a:t>Clinical Outcomes Research</a:t>
            </a:r>
            <a:endParaRPr lang="en-AU" dirty="0"/>
          </a:p>
        </p:txBody>
      </p:sp>
      <p:sp>
        <p:nvSpPr>
          <p:cNvPr id="3" name="Slide Number Placeholder 2"/>
          <p:cNvSpPr>
            <a:spLocks noGrp="1"/>
          </p:cNvSpPr>
          <p:nvPr>
            <p:ph type="sldNum" sz="quarter" idx="12"/>
          </p:nvPr>
        </p:nvSpPr>
        <p:spPr/>
        <p:txBody>
          <a:bodyPr/>
          <a:lstStyle/>
          <a:p>
            <a:fld id="{E352B1FB-AE05-4976-BFC5-338198F3B15B}" type="slidenum">
              <a:rPr lang="en-AU" altLang="en-US" smtClean="0"/>
              <a:pPr/>
              <a:t>28</a:t>
            </a:fld>
            <a:endParaRPr lang="en-AU" altLang="en-US" dirty="0"/>
          </a:p>
        </p:txBody>
      </p:sp>
      <p:sp>
        <p:nvSpPr>
          <p:cNvPr id="45" name="Rectangle 44"/>
          <p:cNvSpPr/>
          <p:nvPr/>
        </p:nvSpPr>
        <p:spPr>
          <a:xfrm>
            <a:off x="4668079" y="69820"/>
            <a:ext cx="3233879" cy="400110"/>
          </a:xfrm>
          <a:prstGeom prst="rect">
            <a:avLst/>
          </a:prstGeom>
        </p:spPr>
        <p:txBody>
          <a:bodyPr wrap="square">
            <a:spAutoFit/>
          </a:bodyPr>
          <a:lstStyle/>
          <a:p>
            <a:pPr algn="r"/>
            <a:endParaRPr lang="en-US" altLang="en-US" sz="1000" dirty="0">
              <a:solidFill>
                <a:schemeClr val="bg1"/>
              </a:solidFill>
              <a:cs typeface="Arial" charset="0"/>
            </a:endParaRPr>
          </a:p>
          <a:p>
            <a:pPr algn="r"/>
            <a:endParaRPr lang="en-US" altLang="en-US" sz="1000" dirty="0">
              <a:solidFill>
                <a:schemeClr val="bg1"/>
              </a:solidFill>
              <a:cs typeface="Arial" charset="0"/>
            </a:endParaRPr>
          </a:p>
        </p:txBody>
      </p:sp>
      <p:sp>
        <p:nvSpPr>
          <p:cNvPr id="8" name="Rectangle 7"/>
          <p:cNvSpPr/>
          <p:nvPr/>
        </p:nvSpPr>
        <p:spPr>
          <a:xfrm>
            <a:off x="3205278" y="4620431"/>
            <a:ext cx="792000" cy="396000"/>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Data Analyst</a:t>
            </a:r>
          </a:p>
        </p:txBody>
      </p:sp>
      <p:cxnSp>
        <p:nvCxnSpPr>
          <p:cNvPr id="16" name="Elbow Connector 15"/>
          <p:cNvCxnSpPr>
            <a:stCxn id="8" idx="1"/>
          </p:cNvCxnSpPr>
          <p:nvPr/>
        </p:nvCxnSpPr>
        <p:spPr>
          <a:xfrm rot="10800000">
            <a:off x="3070583" y="3786997"/>
            <a:ext cx="134697" cy="1031434"/>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3070576" y="4341072"/>
            <a:ext cx="4880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3198302" y="4143072"/>
            <a:ext cx="792000" cy="396000"/>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Senior Data Analyst</a:t>
            </a:r>
          </a:p>
        </p:txBody>
      </p:sp>
      <p:cxnSp>
        <p:nvCxnSpPr>
          <p:cNvPr id="21" name="Straight Connector 20"/>
          <p:cNvCxnSpPr/>
          <p:nvPr/>
        </p:nvCxnSpPr>
        <p:spPr>
          <a:xfrm flipH="1">
            <a:off x="3448408" y="3225893"/>
            <a:ext cx="1442" cy="31638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2985581" y="3381764"/>
            <a:ext cx="935818" cy="604844"/>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solidFill>
                  <a:schemeClr val="tx1"/>
                </a:solidFill>
              </a:rPr>
              <a:t>Principal Research and Reporting Officer</a:t>
            </a:r>
          </a:p>
        </p:txBody>
      </p:sp>
      <p:cxnSp>
        <p:nvCxnSpPr>
          <p:cNvPr id="38" name="Straight Connector 37"/>
          <p:cNvCxnSpPr/>
          <p:nvPr/>
        </p:nvCxnSpPr>
        <p:spPr>
          <a:xfrm flipH="1">
            <a:off x="5684737" y="3220100"/>
            <a:ext cx="1442" cy="31638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H="1" flipV="1">
            <a:off x="3448408" y="3219931"/>
            <a:ext cx="2237396" cy="17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96" name="Rectangle 95"/>
          <p:cNvSpPr/>
          <p:nvPr/>
        </p:nvSpPr>
        <p:spPr>
          <a:xfrm>
            <a:off x="4305045" y="4620431"/>
            <a:ext cx="792000" cy="396000"/>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Data Analyst</a:t>
            </a:r>
          </a:p>
        </p:txBody>
      </p:sp>
      <p:cxnSp>
        <p:nvCxnSpPr>
          <p:cNvPr id="97" name="Straight Connector 96"/>
          <p:cNvCxnSpPr/>
          <p:nvPr/>
        </p:nvCxnSpPr>
        <p:spPr>
          <a:xfrm flipH="1">
            <a:off x="4170344" y="4341072"/>
            <a:ext cx="4880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98" name="Rectangle 97"/>
          <p:cNvSpPr/>
          <p:nvPr/>
        </p:nvSpPr>
        <p:spPr>
          <a:xfrm>
            <a:off x="4298069" y="4143072"/>
            <a:ext cx="792000" cy="396000"/>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Senior Data Analyst</a:t>
            </a:r>
          </a:p>
        </p:txBody>
      </p:sp>
      <p:cxnSp>
        <p:nvCxnSpPr>
          <p:cNvPr id="99" name="Elbow Connector 98"/>
          <p:cNvCxnSpPr/>
          <p:nvPr/>
        </p:nvCxnSpPr>
        <p:spPr>
          <a:xfrm rot="10800000">
            <a:off x="4170521" y="3769682"/>
            <a:ext cx="134702" cy="1013434"/>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00" name="Rectangle 99"/>
          <p:cNvSpPr/>
          <p:nvPr/>
        </p:nvSpPr>
        <p:spPr>
          <a:xfrm>
            <a:off x="5388477" y="4623915"/>
            <a:ext cx="792000" cy="396000"/>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Senior Project Officer</a:t>
            </a:r>
          </a:p>
        </p:txBody>
      </p:sp>
      <p:cxnSp>
        <p:nvCxnSpPr>
          <p:cNvPr id="101" name="Straight Connector 100"/>
          <p:cNvCxnSpPr/>
          <p:nvPr/>
        </p:nvCxnSpPr>
        <p:spPr>
          <a:xfrm flipH="1">
            <a:off x="5253776" y="4341072"/>
            <a:ext cx="4880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06" name="Rectangle 105"/>
          <p:cNvSpPr/>
          <p:nvPr/>
        </p:nvSpPr>
        <p:spPr>
          <a:xfrm>
            <a:off x="5381501" y="4143072"/>
            <a:ext cx="792000" cy="396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a:solidFill>
                  <a:schemeClr val="tx1"/>
                </a:solidFill>
              </a:rPr>
              <a:t>Senior Data </a:t>
            </a:r>
            <a:r>
              <a:rPr lang="en-AU" sz="700" dirty="0" smtClean="0">
                <a:solidFill>
                  <a:schemeClr val="tx1"/>
                </a:solidFill>
              </a:rPr>
              <a:t>Analyst</a:t>
            </a:r>
            <a:endParaRPr lang="en-AU" sz="700" dirty="0">
              <a:solidFill>
                <a:schemeClr val="tx1"/>
              </a:solidFill>
            </a:endParaRPr>
          </a:p>
        </p:txBody>
      </p:sp>
      <p:cxnSp>
        <p:nvCxnSpPr>
          <p:cNvPr id="107" name="Elbow Connector 106"/>
          <p:cNvCxnSpPr/>
          <p:nvPr/>
        </p:nvCxnSpPr>
        <p:spPr>
          <a:xfrm rot="10800000">
            <a:off x="5253953" y="3773166"/>
            <a:ext cx="134702" cy="1013434"/>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08" name="Rectangle 107"/>
          <p:cNvSpPr/>
          <p:nvPr/>
        </p:nvSpPr>
        <p:spPr>
          <a:xfrm>
            <a:off x="5168131" y="3385248"/>
            <a:ext cx="920401" cy="604844"/>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Principal Research and Reporting Officer</a:t>
            </a:r>
          </a:p>
        </p:txBody>
      </p:sp>
      <p:cxnSp>
        <p:nvCxnSpPr>
          <p:cNvPr id="128" name="Straight Connector 127"/>
          <p:cNvCxnSpPr/>
          <p:nvPr/>
        </p:nvCxnSpPr>
        <p:spPr>
          <a:xfrm flipH="1">
            <a:off x="4566385" y="3227054"/>
            <a:ext cx="1442" cy="31638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H="1">
            <a:off x="4566385" y="2913495"/>
            <a:ext cx="1442" cy="31638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3994150" y="2414591"/>
            <a:ext cx="1155700" cy="604844"/>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800" dirty="0" smtClean="0">
                <a:solidFill>
                  <a:schemeClr val="tx1"/>
                </a:solidFill>
              </a:rPr>
              <a:t>Director, </a:t>
            </a:r>
            <a:r>
              <a:rPr lang="en-AU" sz="800" dirty="0" smtClean="0">
                <a:solidFill>
                  <a:schemeClr val="tx1"/>
                </a:solidFill>
              </a:rPr>
              <a:t>Clinical Outcomes Research</a:t>
            </a:r>
            <a:endParaRPr lang="en-AU" sz="800" dirty="0" smtClean="0">
              <a:solidFill>
                <a:schemeClr val="tx1"/>
              </a:solidFill>
            </a:endParaRPr>
          </a:p>
        </p:txBody>
      </p:sp>
      <p:sp>
        <p:nvSpPr>
          <p:cNvPr id="30" name="Rectangle 29"/>
          <p:cNvSpPr/>
          <p:nvPr/>
        </p:nvSpPr>
        <p:spPr>
          <a:xfrm>
            <a:off x="4106907" y="3381764"/>
            <a:ext cx="920401" cy="604844"/>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solidFill>
                  <a:schemeClr val="tx1"/>
                </a:solidFill>
              </a:rPr>
              <a:t>Principal Research and Reporting Officer</a:t>
            </a:r>
          </a:p>
        </p:txBody>
      </p:sp>
    </p:spTree>
    <p:extLst>
      <p:ext uri="{BB962C8B-B14F-4D97-AF65-F5344CB8AC3E}">
        <p14:creationId xmlns:p14="http://schemas.microsoft.com/office/powerpoint/2010/main" val="10518082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Object 9" hidden="1"/>
          <p:cNvGraphicFramePr>
            <a:graphicFrameLocks noChangeAspect="1"/>
          </p:cNvGraphicFramePr>
          <p:nvPr>
            <p:custDataLst>
              <p:tags r:id="rId2"/>
            </p:custDataLst>
            <p:extLst>
              <p:ext uri="{D42A27DB-BD31-4B8C-83A1-F6EECF244321}">
                <p14:modId xmlns:p14="http://schemas.microsoft.com/office/powerpoint/2010/main" val="3259278858"/>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28687"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110" name="Rectangle 109"/>
          <p:cNvSpPr/>
          <p:nvPr/>
        </p:nvSpPr>
        <p:spPr>
          <a:xfrm>
            <a:off x="4580332" y="4017259"/>
            <a:ext cx="723095" cy="360000"/>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600" dirty="0" smtClean="0">
                <a:solidFill>
                  <a:schemeClr val="tx1"/>
                </a:solidFill>
              </a:rPr>
              <a:t>Data Analyst</a:t>
            </a:r>
          </a:p>
        </p:txBody>
      </p:sp>
      <p:cxnSp>
        <p:nvCxnSpPr>
          <p:cNvPr id="111" name="Straight Connector 110"/>
          <p:cNvCxnSpPr/>
          <p:nvPr/>
        </p:nvCxnSpPr>
        <p:spPr>
          <a:xfrm flipH="1">
            <a:off x="4445628" y="3790570"/>
            <a:ext cx="4880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13" name="Rectangle 112"/>
          <p:cNvSpPr/>
          <p:nvPr/>
        </p:nvSpPr>
        <p:spPr>
          <a:xfrm>
            <a:off x="4573356" y="3538158"/>
            <a:ext cx="723095" cy="360000"/>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600" dirty="0" smtClean="0">
                <a:solidFill>
                  <a:schemeClr val="tx1"/>
                </a:solidFill>
              </a:rPr>
              <a:t>Senior Data Analyst</a:t>
            </a:r>
          </a:p>
        </p:txBody>
      </p:sp>
      <p:cxnSp>
        <p:nvCxnSpPr>
          <p:cNvPr id="114" name="Elbow Connector 113"/>
          <p:cNvCxnSpPr/>
          <p:nvPr/>
        </p:nvCxnSpPr>
        <p:spPr>
          <a:xfrm rot="10800000">
            <a:off x="4445806" y="3166510"/>
            <a:ext cx="134702" cy="1013434"/>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flipH="1">
            <a:off x="5805868" y="2636064"/>
            <a:ext cx="1442" cy="31638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flipH="1">
            <a:off x="6731133" y="2636064"/>
            <a:ext cx="1442" cy="31638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AU" dirty="0" smtClean="0"/>
              <a:t>Clinical Analytics</a:t>
            </a:r>
            <a:endParaRPr lang="en-AU" dirty="0"/>
          </a:p>
        </p:txBody>
      </p:sp>
      <p:sp>
        <p:nvSpPr>
          <p:cNvPr id="3" name="Slide Number Placeholder 2"/>
          <p:cNvSpPr>
            <a:spLocks noGrp="1"/>
          </p:cNvSpPr>
          <p:nvPr>
            <p:ph type="sldNum" sz="quarter" idx="12"/>
          </p:nvPr>
        </p:nvSpPr>
        <p:spPr/>
        <p:txBody>
          <a:bodyPr/>
          <a:lstStyle/>
          <a:p>
            <a:fld id="{E352B1FB-AE05-4976-BFC5-338198F3B15B}" type="slidenum">
              <a:rPr lang="en-AU" altLang="en-US" smtClean="0"/>
              <a:pPr/>
              <a:t>29</a:t>
            </a:fld>
            <a:endParaRPr lang="en-AU" altLang="en-US" dirty="0"/>
          </a:p>
        </p:txBody>
      </p:sp>
      <p:sp>
        <p:nvSpPr>
          <p:cNvPr id="45" name="Rectangle 44"/>
          <p:cNvSpPr/>
          <p:nvPr/>
        </p:nvSpPr>
        <p:spPr>
          <a:xfrm>
            <a:off x="4668079" y="69820"/>
            <a:ext cx="3233879" cy="400110"/>
          </a:xfrm>
          <a:prstGeom prst="rect">
            <a:avLst/>
          </a:prstGeom>
        </p:spPr>
        <p:txBody>
          <a:bodyPr wrap="square">
            <a:spAutoFit/>
          </a:bodyPr>
          <a:lstStyle/>
          <a:p>
            <a:pPr algn="r"/>
            <a:endParaRPr lang="en-US" altLang="en-US" sz="1000" dirty="0">
              <a:solidFill>
                <a:schemeClr val="bg1"/>
              </a:solidFill>
              <a:cs typeface="Arial" charset="0"/>
            </a:endParaRPr>
          </a:p>
          <a:p>
            <a:pPr algn="r"/>
            <a:endParaRPr lang="en-US" altLang="en-US" sz="1000" dirty="0">
              <a:solidFill>
                <a:schemeClr val="bg1"/>
              </a:solidFill>
              <a:cs typeface="Arial" charset="0"/>
            </a:endParaRPr>
          </a:p>
        </p:txBody>
      </p:sp>
      <p:sp>
        <p:nvSpPr>
          <p:cNvPr id="44" name="Rectangle 43"/>
          <p:cNvSpPr/>
          <p:nvPr/>
        </p:nvSpPr>
        <p:spPr>
          <a:xfrm>
            <a:off x="2095259" y="4036395"/>
            <a:ext cx="864000" cy="309614"/>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smtClean="0">
                <a:solidFill>
                  <a:schemeClr val="tx1"/>
                </a:solidFill>
              </a:rPr>
              <a:t>Senior Policy Officer</a:t>
            </a:r>
          </a:p>
        </p:txBody>
      </p:sp>
      <p:cxnSp>
        <p:nvCxnSpPr>
          <p:cNvPr id="47" name="Elbow Connector 46"/>
          <p:cNvCxnSpPr>
            <a:stCxn id="44" idx="1"/>
          </p:cNvCxnSpPr>
          <p:nvPr/>
        </p:nvCxnSpPr>
        <p:spPr>
          <a:xfrm rot="10800000">
            <a:off x="1960564" y="3226776"/>
            <a:ext cx="134695" cy="964426"/>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a:off x="1960556" y="3810854"/>
            <a:ext cx="4880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2088282" y="3558443"/>
            <a:ext cx="864000" cy="362336"/>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600" dirty="0" smtClean="0">
                <a:solidFill>
                  <a:schemeClr val="tx1"/>
                </a:solidFill>
              </a:rPr>
              <a:t>Data Analyst, Patient Experience Surveys</a:t>
            </a:r>
          </a:p>
        </p:txBody>
      </p:sp>
      <p:cxnSp>
        <p:nvCxnSpPr>
          <p:cNvPr id="51" name="Straight Connector 50"/>
          <p:cNvCxnSpPr/>
          <p:nvPr/>
        </p:nvCxnSpPr>
        <p:spPr>
          <a:xfrm flipH="1">
            <a:off x="2388301" y="2636064"/>
            <a:ext cx="1442" cy="31638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1875558" y="2797728"/>
            <a:ext cx="1025278" cy="604844"/>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solidFill>
                  <a:schemeClr val="tx1"/>
                </a:solidFill>
              </a:rPr>
              <a:t>Senior Project Officer, Patient Experience</a:t>
            </a:r>
          </a:p>
        </p:txBody>
      </p:sp>
      <p:cxnSp>
        <p:nvCxnSpPr>
          <p:cNvPr id="69" name="Elbow Connector 68"/>
          <p:cNvCxnSpPr>
            <a:stCxn id="58" idx="1"/>
          </p:cNvCxnSpPr>
          <p:nvPr/>
        </p:nvCxnSpPr>
        <p:spPr>
          <a:xfrm rot="10800000">
            <a:off x="3122561" y="2985031"/>
            <a:ext cx="147302" cy="3300726"/>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3122555" y="3738442"/>
            <a:ext cx="4880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H="1">
            <a:off x="3549476" y="2636064"/>
            <a:ext cx="1442" cy="31638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73" name="Rectangle 72"/>
          <p:cNvSpPr/>
          <p:nvPr/>
        </p:nvSpPr>
        <p:spPr>
          <a:xfrm>
            <a:off x="3037411" y="2797728"/>
            <a:ext cx="1159809" cy="604844"/>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700" dirty="0" smtClean="0">
                <a:solidFill>
                  <a:schemeClr val="tx1"/>
                </a:solidFill>
              </a:rPr>
              <a:t>Manager, Safety &amp; Surveillance</a:t>
            </a:r>
          </a:p>
        </p:txBody>
      </p:sp>
      <p:cxnSp>
        <p:nvCxnSpPr>
          <p:cNvPr id="80" name="Straight Connector 79"/>
          <p:cNvCxnSpPr/>
          <p:nvPr/>
        </p:nvCxnSpPr>
        <p:spPr>
          <a:xfrm flipH="1">
            <a:off x="3122555" y="4167941"/>
            <a:ext cx="4880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a:off x="3122558" y="4597440"/>
            <a:ext cx="4880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H="1">
            <a:off x="3122558" y="5026939"/>
            <a:ext cx="4880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H="1">
            <a:off x="3125788" y="5456438"/>
            <a:ext cx="4880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71" name="Rectangle 70"/>
          <p:cNvSpPr/>
          <p:nvPr/>
        </p:nvSpPr>
        <p:spPr>
          <a:xfrm>
            <a:off x="3269862" y="3558442"/>
            <a:ext cx="954601" cy="360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smtClean="0">
                <a:solidFill>
                  <a:schemeClr val="tx1"/>
                </a:solidFill>
              </a:rPr>
              <a:t>Principal Project Officer</a:t>
            </a:r>
          </a:p>
        </p:txBody>
      </p:sp>
      <p:sp>
        <p:nvSpPr>
          <p:cNvPr id="75" name="Rectangle 74"/>
          <p:cNvSpPr/>
          <p:nvPr/>
        </p:nvSpPr>
        <p:spPr>
          <a:xfrm>
            <a:off x="3269862" y="4841143"/>
            <a:ext cx="954601" cy="360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smtClean="0">
                <a:solidFill>
                  <a:schemeClr val="tx1"/>
                </a:solidFill>
              </a:rPr>
              <a:t>Subject Matter Expert</a:t>
            </a:r>
          </a:p>
        </p:txBody>
      </p:sp>
      <p:sp>
        <p:nvSpPr>
          <p:cNvPr id="77" name="Rectangle 76"/>
          <p:cNvSpPr/>
          <p:nvPr/>
        </p:nvSpPr>
        <p:spPr>
          <a:xfrm>
            <a:off x="3269862" y="4413576"/>
            <a:ext cx="954601" cy="360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a:solidFill>
                  <a:schemeClr val="tx1"/>
                </a:solidFill>
              </a:rPr>
              <a:t>Subject Matter </a:t>
            </a:r>
            <a:r>
              <a:rPr lang="en-AU" sz="600" dirty="0" smtClean="0">
                <a:solidFill>
                  <a:schemeClr val="tx1"/>
                </a:solidFill>
              </a:rPr>
              <a:t>Expert</a:t>
            </a:r>
            <a:endParaRPr lang="en-AU" sz="600" dirty="0">
              <a:solidFill>
                <a:schemeClr val="tx1"/>
              </a:solidFill>
            </a:endParaRPr>
          </a:p>
        </p:txBody>
      </p:sp>
      <p:sp>
        <p:nvSpPr>
          <p:cNvPr id="78" name="Rectangle 77"/>
          <p:cNvSpPr/>
          <p:nvPr/>
        </p:nvSpPr>
        <p:spPr>
          <a:xfrm>
            <a:off x="3269862" y="3986009"/>
            <a:ext cx="954601" cy="360000"/>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600" dirty="0" smtClean="0">
                <a:solidFill>
                  <a:schemeClr val="tx1"/>
                </a:solidFill>
              </a:rPr>
              <a:t>Senior Project Officer</a:t>
            </a:r>
          </a:p>
        </p:txBody>
      </p:sp>
      <p:sp>
        <p:nvSpPr>
          <p:cNvPr id="88" name="Rectangle 87"/>
          <p:cNvSpPr/>
          <p:nvPr/>
        </p:nvSpPr>
        <p:spPr>
          <a:xfrm>
            <a:off x="5436703" y="2797728"/>
            <a:ext cx="772865" cy="604844"/>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Project Officer</a:t>
            </a:r>
          </a:p>
        </p:txBody>
      </p:sp>
      <p:sp>
        <p:nvSpPr>
          <p:cNvPr id="94" name="Rectangle 93"/>
          <p:cNvSpPr/>
          <p:nvPr/>
        </p:nvSpPr>
        <p:spPr>
          <a:xfrm>
            <a:off x="6478817" y="4019079"/>
            <a:ext cx="767605" cy="360000"/>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600" dirty="0" smtClean="0">
                <a:solidFill>
                  <a:schemeClr val="tx1"/>
                </a:solidFill>
              </a:rPr>
              <a:t>Data Analyst </a:t>
            </a:r>
          </a:p>
        </p:txBody>
      </p:sp>
      <p:cxnSp>
        <p:nvCxnSpPr>
          <p:cNvPr id="105" name="Straight Connector 104"/>
          <p:cNvCxnSpPr/>
          <p:nvPr/>
        </p:nvCxnSpPr>
        <p:spPr>
          <a:xfrm flipH="1">
            <a:off x="2389744" y="2636064"/>
            <a:ext cx="434139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2" name="Elbow Connector 111"/>
          <p:cNvCxnSpPr>
            <a:stCxn id="94" idx="1"/>
          </p:cNvCxnSpPr>
          <p:nvPr/>
        </p:nvCxnSpPr>
        <p:spPr>
          <a:xfrm rot="10800000">
            <a:off x="6395907" y="3200033"/>
            <a:ext cx="82911" cy="999046"/>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91" name="Rectangle 90"/>
          <p:cNvSpPr/>
          <p:nvPr/>
        </p:nvSpPr>
        <p:spPr>
          <a:xfrm>
            <a:off x="6346144" y="2797728"/>
            <a:ext cx="772865" cy="604844"/>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Principal Data Analyst</a:t>
            </a:r>
          </a:p>
        </p:txBody>
      </p:sp>
      <p:cxnSp>
        <p:nvCxnSpPr>
          <p:cNvPr id="115" name="Straight Connector 114"/>
          <p:cNvCxnSpPr/>
          <p:nvPr/>
        </p:nvCxnSpPr>
        <p:spPr>
          <a:xfrm flipH="1">
            <a:off x="6395905" y="3738441"/>
            <a:ext cx="4880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92" name="Rectangle 91"/>
          <p:cNvSpPr/>
          <p:nvPr/>
        </p:nvSpPr>
        <p:spPr>
          <a:xfrm>
            <a:off x="6478818" y="3558443"/>
            <a:ext cx="767605" cy="360001"/>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600" dirty="0" smtClean="0">
                <a:solidFill>
                  <a:schemeClr val="tx1"/>
                </a:solidFill>
              </a:rPr>
              <a:t>Senior Data Analyst </a:t>
            </a:r>
          </a:p>
        </p:txBody>
      </p:sp>
      <p:sp>
        <p:nvSpPr>
          <p:cNvPr id="76" name="Rectangle 75"/>
          <p:cNvSpPr/>
          <p:nvPr/>
        </p:nvSpPr>
        <p:spPr>
          <a:xfrm>
            <a:off x="3269862" y="5268710"/>
            <a:ext cx="954601" cy="360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smtClean="0">
                <a:solidFill>
                  <a:schemeClr val="tx1"/>
                </a:solidFill>
              </a:rPr>
              <a:t>Senior Project Officer</a:t>
            </a:r>
          </a:p>
        </p:txBody>
      </p:sp>
      <p:sp>
        <p:nvSpPr>
          <p:cNvPr id="58" name="Rectangle 57"/>
          <p:cNvSpPr/>
          <p:nvPr/>
        </p:nvSpPr>
        <p:spPr>
          <a:xfrm>
            <a:off x="3269862" y="6123757"/>
            <a:ext cx="956081" cy="324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smtClean="0"/>
              <a:t>Senior Project Officer</a:t>
            </a:r>
          </a:p>
        </p:txBody>
      </p:sp>
      <p:cxnSp>
        <p:nvCxnSpPr>
          <p:cNvPr id="85" name="Straight Connector 84"/>
          <p:cNvCxnSpPr/>
          <p:nvPr/>
        </p:nvCxnSpPr>
        <p:spPr>
          <a:xfrm flipH="1">
            <a:off x="3128564" y="5876279"/>
            <a:ext cx="4880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74" name="Rectangle 73"/>
          <p:cNvSpPr/>
          <p:nvPr/>
        </p:nvSpPr>
        <p:spPr>
          <a:xfrm>
            <a:off x="3269862" y="5696279"/>
            <a:ext cx="954601" cy="360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smtClean="0">
                <a:solidFill>
                  <a:schemeClr val="tx1"/>
                </a:solidFill>
              </a:rPr>
              <a:t>Data Manager, VHIMS</a:t>
            </a:r>
          </a:p>
        </p:txBody>
      </p:sp>
      <p:cxnSp>
        <p:nvCxnSpPr>
          <p:cNvPr id="46" name="Straight Connector 45"/>
          <p:cNvCxnSpPr/>
          <p:nvPr/>
        </p:nvCxnSpPr>
        <p:spPr>
          <a:xfrm flipH="1">
            <a:off x="4829731" y="2636064"/>
            <a:ext cx="1442" cy="31638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84" name="Rectangle 83"/>
          <p:cNvSpPr/>
          <p:nvPr/>
        </p:nvSpPr>
        <p:spPr>
          <a:xfrm>
            <a:off x="4360614" y="2797728"/>
            <a:ext cx="939676" cy="604844"/>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Senior Project Officer, Quality and Safety Programs</a:t>
            </a:r>
          </a:p>
        </p:txBody>
      </p:sp>
      <p:cxnSp>
        <p:nvCxnSpPr>
          <p:cNvPr id="50" name="Straight Connector 49"/>
          <p:cNvCxnSpPr/>
          <p:nvPr/>
        </p:nvCxnSpPr>
        <p:spPr>
          <a:xfrm flipH="1">
            <a:off x="4571279" y="2319676"/>
            <a:ext cx="1442" cy="31638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3994150" y="1820601"/>
            <a:ext cx="1155700" cy="604844"/>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800" dirty="0" smtClean="0">
                <a:solidFill>
                  <a:schemeClr val="tx1"/>
                </a:solidFill>
              </a:rPr>
              <a:t>Director, </a:t>
            </a:r>
            <a:r>
              <a:rPr lang="en-AU" sz="800" dirty="0" smtClean="0">
                <a:solidFill>
                  <a:schemeClr val="tx1"/>
                </a:solidFill>
              </a:rPr>
              <a:t>Clinical Analytics</a:t>
            </a:r>
            <a:endParaRPr lang="en-AU" sz="800" dirty="0" smtClean="0">
              <a:solidFill>
                <a:schemeClr val="tx1"/>
              </a:solidFill>
            </a:endParaRPr>
          </a:p>
        </p:txBody>
      </p:sp>
    </p:spTree>
    <p:extLst>
      <p:ext uri="{BB962C8B-B14F-4D97-AF65-F5344CB8AC3E}">
        <p14:creationId xmlns:p14="http://schemas.microsoft.com/office/powerpoint/2010/main" val="268651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Object 3" hidden="1"/>
          <p:cNvGraphicFramePr>
            <a:graphicFrameLocks noChangeAspect="1"/>
          </p:cNvGraphicFramePr>
          <p:nvPr>
            <p:custDataLst>
              <p:tags r:id="rId2"/>
            </p:custDataLst>
            <p:extLst>
              <p:ext uri="{D42A27DB-BD31-4B8C-83A1-F6EECF244321}">
                <p14:modId xmlns:p14="http://schemas.microsoft.com/office/powerpoint/2010/main" val="310208906"/>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4111"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9" y="1590"/>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AU" dirty="0"/>
              <a:t>Structure of Health Service Policy and Commissioning with key functions</a:t>
            </a:r>
          </a:p>
        </p:txBody>
      </p:sp>
      <p:sp>
        <p:nvSpPr>
          <p:cNvPr id="3" name="Slide Number Placeholder 2"/>
          <p:cNvSpPr>
            <a:spLocks noGrp="1"/>
          </p:cNvSpPr>
          <p:nvPr>
            <p:ph type="sldNum" sz="quarter" idx="12"/>
          </p:nvPr>
        </p:nvSpPr>
        <p:spPr/>
        <p:txBody>
          <a:bodyPr/>
          <a:lstStyle/>
          <a:p>
            <a:fld id="{E352B1FB-AE05-4976-BFC5-338198F3B15B}" type="slidenum">
              <a:rPr lang="en-AU" altLang="en-US" smtClean="0"/>
              <a:pPr/>
              <a:t>3</a:t>
            </a:fld>
            <a:endParaRPr lang="en-AU" altLang="en-US" dirty="0"/>
          </a:p>
        </p:txBody>
      </p:sp>
      <p:sp>
        <p:nvSpPr>
          <p:cNvPr id="48" name="Rectangle 47"/>
          <p:cNvSpPr/>
          <p:nvPr/>
        </p:nvSpPr>
        <p:spPr>
          <a:xfrm>
            <a:off x="4668079" y="69820"/>
            <a:ext cx="3233879" cy="400110"/>
          </a:xfrm>
          <a:prstGeom prst="rect">
            <a:avLst/>
          </a:prstGeom>
        </p:spPr>
        <p:txBody>
          <a:bodyPr wrap="square">
            <a:spAutoFit/>
          </a:bodyPr>
          <a:lstStyle/>
          <a:p>
            <a:pPr algn="r"/>
            <a:endParaRPr lang="en-US" altLang="en-US" sz="1000" dirty="0">
              <a:solidFill>
                <a:schemeClr val="bg1"/>
              </a:solidFill>
              <a:cs typeface="Arial" charset="0"/>
            </a:endParaRPr>
          </a:p>
          <a:p>
            <a:pPr algn="r"/>
            <a:endParaRPr lang="en-US" altLang="en-US" sz="1000" dirty="0">
              <a:solidFill>
                <a:schemeClr val="bg1"/>
              </a:solidFill>
              <a:cs typeface="Arial" charset="0"/>
            </a:endParaRPr>
          </a:p>
        </p:txBody>
      </p:sp>
      <p:cxnSp>
        <p:nvCxnSpPr>
          <p:cNvPr id="45" name="Straight Connector 75"/>
          <p:cNvCxnSpPr/>
          <p:nvPr/>
        </p:nvCxnSpPr>
        <p:spPr>
          <a:xfrm flipH="1">
            <a:off x="1158010" y="3363492"/>
            <a:ext cx="6533790" cy="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sp>
        <p:nvSpPr>
          <p:cNvPr id="50" name="Rectangle 70"/>
          <p:cNvSpPr/>
          <p:nvPr/>
        </p:nvSpPr>
        <p:spPr>
          <a:xfrm>
            <a:off x="2461464" y="3874332"/>
            <a:ext cx="1833000" cy="2257355"/>
          </a:xfrm>
          <a:prstGeom prst="rect">
            <a:avLst/>
          </a:prstGeom>
          <a:solidFill>
            <a:schemeClr val="tx2">
              <a:lumMod val="20000"/>
              <a:lumOff val="80000"/>
            </a:schemeClr>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sz="1050" dirty="0"/>
          </a:p>
        </p:txBody>
      </p:sp>
      <p:cxnSp>
        <p:nvCxnSpPr>
          <p:cNvPr id="54" name="Straight Connector 53"/>
          <p:cNvCxnSpPr/>
          <p:nvPr/>
        </p:nvCxnSpPr>
        <p:spPr>
          <a:xfrm flipV="1">
            <a:off x="3336056" y="3363492"/>
            <a:ext cx="0" cy="216024"/>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sp>
        <p:nvSpPr>
          <p:cNvPr id="59" name="Rectangle 58"/>
          <p:cNvSpPr/>
          <p:nvPr/>
        </p:nvSpPr>
        <p:spPr>
          <a:xfrm>
            <a:off x="2461464" y="3469825"/>
            <a:ext cx="1833000" cy="459286"/>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900" b="1" dirty="0" smtClean="0"/>
              <a:t>Commissioning, Performance and Regulation</a:t>
            </a:r>
            <a:endParaRPr lang="en-AU" sz="900" b="1" dirty="0"/>
          </a:p>
        </p:txBody>
      </p:sp>
      <p:sp>
        <p:nvSpPr>
          <p:cNvPr id="60" name="Rectangle 70"/>
          <p:cNvSpPr/>
          <p:nvPr/>
        </p:nvSpPr>
        <p:spPr>
          <a:xfrm>
            <a:off x="359684" y="3874329"/>
            <a:ext cx="1833000" cy="2256567"/>
          </a:xfrm>
          <a:prstGeom prst="rect">
            <a:avLst/>
          </a:prstGeom>
          <a:solidFill>
            <a:schemeClr val="tx2">
              <a:lumMod val="20000"/>
              <a:lumOff val="80000"/>
            </a:schemeClr>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sz="1050" dirty="0"/>
          </a:p>
        </p:txBody>
      </p:sp>
      <p:cxnSp>
        <p:nvCxnSpPr>
          <p:cNvPr id="61" name="Straight Connector 60"/>
          <p:cNvCxnSpPr/>
          <p:nvPr/>
        </p:nvCxnSpPr>
        <p:spPr>
          <a:xfrm flipV="1">
            <a:off x="1153485" y="3363492"/>
            <a:ext cx="0" cy="216024"/>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sp>
        <p:nvSpPr>
          <p:cNvPr id="62" name="Rectangle 61"/>
          <p:cNvSpPr/>
          <p:nvPr/>
        </p:nvSpPr>
        <p:spPr>
          <a:xfrm>
            <a:off x="359684" y="3469825"/>
            <a:ext cx="1833000" cy="459286"/>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900" b="1" dirty="0" smtClean="0"/>
              <a:t>Policy </a:t>
            </a:r>
            <a:r>
              <a:rPr lang="en-AU" sz="900" b="1" dirty="0"/>
              <a:t>and Planning</a:t>
            </a:r>
          </a:p>
        </p:txBody>
      </p:sp>
      <p:sp>
        <p:nvSpPr>
          <p:cNvPr id="63" name="Rectangle 70"/>
          <p:cNvSpPr/>
          <p:nvPr/>
        </p:nvSpPr>
        <p:spPr>
          <a:xfrm>
            <a:off x="4563243" y="3874332"/>
            <a:ext cx="1833000" cy="2257355"/>
          </a:xfrm>
          <a:prstGeom prst="rect">
            <a:avLst/>
          </a:prstGeom>
          <a:solidFill>
            <a:schemeClr val="tx2">
              <a:lumMod val="20000"/>
              <a:lumOff val="80000"/>
            </a:schemeClr>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sz="1050" dirty="0"/>
          </a:p>
        </p:txBody>
      </p:sp>
      <p:cxnSp>
        <p:nvCxnSpPr>
          <p:cNvPr id="64" name="Straight Connector 63"/>
          <p:cNvCxnSpPr/>
          <p:nvPr/>
        </p:nvCxnSpPr>
        <p:spPr>
          <a:xfrm flipV="1">
            <a:off x="5479743" y="3363492"/>
            <a:ext cx="0" cy="216024"/>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sp>
        <p:nvSpPr>
          <p:cNvPr id="65" name="Rectangle 64"/>
          <p:cNvSpPr/>
          <p:nvPr/>
        </p:nvSpPr>
        <p:spPr>
          <a:xfrm>
            <a:off x="4563243" y="3469825"/>
            <a:ext cx="1833000" cy="459286"/>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900" b="1" dirty="0" smtClean="0"/>
              <a:t>Mental Health</a:t>
            </a:r>
            <a:endParaRPr lang="en-AU" sz="900" b="1" dirty="0"/>
          </a:p>
        </p:txBody>
      </p:sp>
      <p:sp>
        <p:nvSpPr>
          <p:cNvPr id="66" name="Rectangle 70"/>
          <p:cNvSpPr/>
          <p:nvPr/>
        </p:nvSpPr>
        <p:spPr>
          <a:xfrm>
            <a:off x="6665023" y="3874332"/>
            <a:ext cx="2119295" cy="2257355"/>
          </a:xfrm>
          <a:prstGeom prst="rect">
            <a:avLst/>
          </a:prstGeom>
          <a:solidFill>
            <a:schemeClr val="tx2">
              <a:lumMod val="20000"/>
              <a:lumOff val="80000"/>
            </a:schemeClr>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AU" sz="1050" dirty="0"/>
          </a:p>
        </p:txBody>
      </p:sp>
      <p:cxnSp>
        <p:nvCxnSpPr>
          <p:cNvPr id="67" name="Straight Connector 66"/>
          <p:cNvCxnSpPr/>
          <p:nvPr/>
        </p:nvCxnSpPr>
        <p:spPr>
          <a:xfrm flipV="1">
            <a:off x="7700344" y="3363492"/>
            <a:ext cx="0" cy="216024"/>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sp>
        <p:nvSpPr>
          <p:cNvPr id="68" name="Rectangle 67"/>
          <p:cNvSpPr/>
          <p:nvPr/>
        </p:nvSpPr>
        <p:spPr>
          <a:xfrm>
            <a:off x="6665023" y="3471504"/>
            <a:ext cx="2119295" cy="459286"/>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900" b="1" dirty="0"/>
              <a:t>Cancer, Specialty Programs, Medical Research and International Health </a:t>
            </a:r>
          </a:p>
        </p:txBody>
      </p:sp>
      <p:sp>
        <p:nvSpPr>
          <p:cNvPr id="69" name="Rectangle 29"/>
          <p:cNvSpPr/>
          <p:nvPr/>
        </p:nvSpPr>
        <p:spPr>
          <a:xfrm>
            <a:off x="2579154" y="4002650"/>
            <a:ext cx="1613563" cy="349538"/>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a:t>Governance</a:t>
            </a:r>
          </a:p>
        </p:txBody>
      </p:sp>
      <p:sp>
        <p:nvSpPr>
          <p:cNvPr id="71" name="Rectangle 30"/>
          <p:cNvSpPr/>
          <p:nvPr/>
        </p:nvSpPr>
        <p:spPr>
          <a:xfrm>
            <a:off x="4672963" y="4002650"/>
            <a:ext cx="1613563" cy="28800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a:t>Office of the Chief Psychiatrist </a:t>
            </a:r>
          </a:p>
        </p:txBody>
      </p:sp>
      <p:sp>
        <p:nvSpPr>
          <p:cNvPr id="72" name="Rectangle 31"/>
          <p:cNvSpPr/>
          <p:nvPr/>
        </p:nvSpPr>
        <p:spPr>
          <a:xfrm>
            <a:off x="6791581" y="4002650"/>
            <a:ext cx="1888430" cy="349538"/>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a:t>Cancer strategy and development</a:t>
            </a:r>
          </a:p>
        </p:txBody>
      </p:sp>
      <p:sp>
        <p:nvSpPr>
          <p:cNvPr id="73" name="Rectangle 37"/>
          <p:cNvSpPr/>
          <p:nvPr/>
        </p:nvSpPr>
        <p:spPr>
          <a:xfrm>
            <a:off x="465236" y="4014594"/>
            <a:ext cx="1613563" cy="349538"/>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a:t>Health system </a:t>
            </a:r>
            <a:r>
              <a:rPr lang="en-AU" sz="700" dirty="0" smtClean="0"/>
              <a:t>design and planning</a:t>
            </a:r>
            <a:endParaRPr lang="en-AU" sz="700" dirty="0"/>
          </a:p>
        </p:txBody>
      </p:sp>
      <p:sp>
        <p:nvSpPr>
          <p:cNvPr id="74" name="Rectangle 38"/>
          <p:cNvSpPr/>
          <p:nvPr/>
        </p:nvSpPr>
        <p:spPr>
          <a:xfrm>
            <a:off x="2579154" y="4424078"/>
            <a:ext cx="1613563" cy="349538"/>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Commissioning, regulation </a:t>
            </a:r>
            <a:r>
              <a:rPr lang="en-AU" sz="700" dirty="0"/>
              <a:t>and performance management</a:t>
            </a:r>
          </a:p>
        </p:txBody>
      </p:sp>
      <p:sp>
        <p:nvSpPr>
          <p:cNvPr id="76" name="Rectangle 39"/>
          <p:cNvSpPr/>
          <p:nvPr/>
        </p:nvSpPr>
        <p:spPr>
          <a:xfrm>
            <a:off x="4672963" y="4364132"/>
            <a:ext cx="1613563" cy="28800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Strategy and legal policy</a:t>
            </a:r>
            <a:endParaRPr lang="en-AU" sz="700" dirty="0"/>
          </a:p>
        </p:txBody>
      </p:sp>
      <p:sp>
        <p:nvSpPr>
          <p:cNvPr id="77" name="Rectangle 40"/>
          <p:cNvSpPr/>
          <p:nvPr/>
        </p:nvSpPr>
        <p:spPr>
          <a:xfrm>
            <a:off x="6791581" y="4413873"/>
            <a:ext cx="1888430" cy="61646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en-AU" sz="700" dirty="0"/>
              <a:t>Specialty programs:</a:t>
            </a:r>
            <a:endParaRPr lang="en-AU" sz="800" dirty="0"/>
          </a:p>
          <a:p>
            <a:pPr marL="144000" lvl="1" indent="-72000">
              <a:buFont typeface="Arial" panose="020B0604020202020204" pitchFamily="34" charset="0"/>
              <a:buChar char="•"/>
            </a:pPr>
            <a:r>
              <a:rPr lang="en-AU" sz="700" dirty="0"/>
              <a:t>Health technology and genetics</a:t>
            </a:r>
          </a:p>
          <a:p>
            <a:pPr marL="144000" lvl="1" indent="-72000">
              <a:buFont typeface="Arial" panose="020B0604020202020204" pitchFamily="34" charset="0"/>
              <a:buChar char="•"/>
            </a:pPr>
            <a:r>
              <a:rPr lang="en-AU" sz="700" dirty="0"/>
              <a:t>Blood, pharmaceutical, organ &amp; tissue donation </a:t>
            </a:r>
            <a:r>
              <a:rPr lang="en-AU" sz="700" dirty="0" smtClean="0"/>
              <a:t>programs</a:t>
            </a:r>
            <a:endParaRPr lang="en-AU" sz="700" dirty="0"/>
          </a:p>
        </p:txBody>
      </p:sp>
      <p:sp>
        <p:nvSpPr>
          <p:cNvPr id="78" name="Rectangle 42"/>
          <p:cNvSpPr/>
          <p:nvPr/>
        </p:nvSpPr>
        <p:spPr>
          <a:xfrm>
            <a:off x="465236" y="4881230"/>
            <a:ext cx="1613563" cy="349538"/>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a:t>Health system funding design </a:t>
            </a:r>
          </a:p>
        </p:txBody>
      </p:sp>
      <p:sp>
        <p:nvSpPr>
          <p:cNvPr id="79" name="Rectangle 57"/>
          <p:cNvSpPr/>
          <p:nvPr/>
        </p:nvSpPr>
        <p:spPr>
          <a:xfrm>
            <a:off x="4672963" y="4730981"/>
            <a:ext cx="1613563" cy="28800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a:t>Programs and performance </a:t>
            </a:r>
          </a:p>
        </p:txBody>
      </p:sp>
      <p:sp>
        <p:nvSpPr>
          <p:cNvPr id="80" name="Rectangle 62"/>
          <p:cNvSpPr/>
          <p:nvPr/>
        </p:nvSpPr>
        <p:spPr>
          <a:xfrm>
            <a:off x="4672963" y="5086768"/>
            <a:ext cx="1613563" cy="28800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a:t>Mental Health Community Support </a:t>
            </a:r>
          </a:p>
        </p:txBody>
      </p:sp>
      <p:sp>
        <p:nvSpPr>
          <p:cNvPr id="81" name="Rectangle 43"/>
          <p:cNvSpPr/>
          <p:nvPr/>
        </p:nvSpPr>
        <p:spPr>
          <a:xfrm>
            <a:off x="2579154" y="4845506"/>
            <a:ext cx="1613563" cy="349538"/>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Public </a:t>
            </a:r>
            <a:r>
              <a:rPr lang="en-AU" sz="700" dirty="0"/>
              <a:t>h</a:t>
            </a:r>
            <a:r>
              <a:rPr lang="en-AU" sz="700" dirty="0" smtClean="0"/>
              <a:t>ealth </a:t>
            </a:r>
            <a:r>
              <a:rPr lang="en-AU" sz="700" dirty="0"/>
              <a:t>s</a:t>
            </a:r>
            <a:r>
              <a:rPr lang="en-AU" sz="700" dirty="0" smtClean="0"/>
              <a:t>ervices budget allocation</a:t>
            </a:r>
            <a:endParaRPr lang="en-AU" sz="700" dirty="0"/>
          </a:p>
        </p:txBody>
      </p:sp>
      <p:sp>
        <p:nvSpPr>
          <p:cNvPr id="82" name="Rectangle 42"/>
          <p:cNvSpPr/>
          <p:nvPr/>
        </p:nvSpPr>
        <p:spPr>
          <a:xfrm>
            <a:off x="466413" y="4442033"/>
            <a:ext cx="1613563" cy="349538"/>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Policy design and implementation</a:t>
            </a:r>
            <a:endParaRPr lang="en-AU" sz="700" dirty="0"/>
          </a:p>
        </p:txBody>
      </p:sp>
      <p:sp>
        <p:nvSpPr>
          <p:cNvPr id="83" name="Rectangle 43"/>
          <p:cNvSpPr/>
          <p:nvPr/>
        </p:nvSpPr>
        <p:spPr>
          <a:xfrm>
            <a:off x="2587409" y="5266934"/>
            <a:ext cx="1613563" cy="340912"/>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Policy </a:t>
            </a:r>
            <a:r>
              <a:rPr lang="en-AU" sz="700" dirty="0"/>
              <a:t>and strategy for ambulance and patient transport </a:t>
            </a:r>
            <a:r>
              <a:rPr lang="en-AU" sz="700" dirty="0" smtClean="0"/>
              <a:t>services</a:t>
            </a:r>
            <a:endParaRPr lang="en-AU" sz="700" dirty="0"/>
          </a:p>
        </p:txBody>
      </p:sp>
      <p:cxnSp>
        <p:nvCxnSpPr>
          <p:cNvPr id="43" name="Straight Connector 42"/>
          <p:cNvCxnSpPr/>
          <p:nvPr/>
        </p:nvCxnSpPr>
        <p:spPr>
          <a:xfrm>
            <a:off x="4421847" y="2197954"/>
            <a:ext cx="0" cy="1165541"/>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sp>
        <p:nvSpPr>
          <p:cNvPr id="44" name="Rectangle 43"/>
          <p:cNvSpPr/>
          <p:nvPr/>
        </p:nvSpPr>
        <p:spPr>
          <a:xfrm>
            <a:off x="3524747" y="1778603"/>
            <a:ext cx="1794199" cy="432048"/>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1050" b="1" dirty="0" smtClean="0"/>
              <a:t>Deputy Secretary</a:t>
            </a:r>
            <a:endParaRPr lang="en-AU" sz="1050" dirty="0"/>
          </a:p>
        </p:txBody>
      </p:sp>
      <p:sp>
        <p:nvSpPr>
          <p:cNvPr id="46" name="Rectangle 70"/>
          <p:cNvSpPr/>
          <p:nvPr/>
        </p:nvSpPr>
        <p:spPr>
          <a:xfrm>
            <a:off x="4744789" y="2305121"/>
            <a:ext cx="1365000" cy="360000"/>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900" dirty="0" smtClean="0"/>
              <a:t>Office of the Deputy Secretary</a:t>
            </a:r>
            <a:endParaRPr lang="en-AU" sz="900" dirty="0"/>
          </a:p>
        </p:txBody>
      </p:sp>
      <p:cxnSp>
        <p:nvCxnSpPr>
          <p:cNvPr id="47" name="Straight Connector 74"/>
          <p:cNvCxnSpPr/>
          <p:nvPr/>
        </p:nvCxnSpPr>
        <p:spPr>
          <a:xfrm flipH="1">
            <a:off x="4421847" y="2485121"/>
            <a:ext cx="322942" cy="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cxnSp>
        <p:nvCxnSpPr>
          <p:cNvPr id="84" name="Straight Connector 75"/>
          <p:cNvCxnSpPr/>
          <p:nvPr/>
        </p:nvCxnSpPr>
        <p:spPr>
          <a:xfrm flipH="1">
            <a:off x="4116755" y="2922706"/>
            <a:ext cx="299293" cy="0"/>
          </a:xfrm>
          <a:prstGeom prst="line">
            <a:avLst/>
          </a:prstGeom>
          <a:ln>
            <a:solidFill>
              <a:schemeClr val="tx2">
                <a:lumMod val="50000"/>
              </a:schemeClr>
            </a:solidFill>
          </a:ln>
        </p:spPr>
        <p:style>
          <a:lnRef idx="1">
            <a:schemeClr val="accent2"/>
          </a:lnRef>
          <a:fillRef idx="0">
            <a:schemeClr val="accent2"/>
          </a:fillRef>
          <a:effectRef idx="0">
            <a:schemeClr val="accent2"/>
          </a:effectRef>
          <a:fontRef idx="minor">
            <a:schemeClr val="tx1"/>
          </a:fontRef>
        </p:style>
      </p:cxnSp>
      <p:sp>
        <p:nvSpPr>
          <p:cNvPr id="85" name="Rectangle 70"/>
          <p:cNvSpPr/>
          <p:nvPr/>
        </p:nvSpPr>
        <p:spPr>
          <a:xfrm>
            <a:off x="2731474" y="2689159"/>
            <a:ext cx="1392901" cy="450081"/>
          </a:xfrm>
          <a:prstGeom prst="rect">
            <a:avLst/>
          </a:prstGeom>
          <a:solidFill>
            <a:schemeClr val="tx2"/>
          </a:solidFill>
          <a:ln w="12700">
            <a:solidFill>
              <a:schemeClr val="tx2">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AU" sz="900" dirty="0" smtClean="0"/>
              <a:t>Implementation of Duckett Review</a:t>
            </a:r>
            <a:endParaRPr lang="en-AU" sz="900" dirty="0"/>
          </a:p>
        </p:txBody>
      </p:sp>
      <p:sp>
        <p:nvSpPr>
          <p:cNvPr id="86" name="Rectangle 43"/>
          <p:cNvSpPr/>
          <p:nvPr/>
        </p:nvSpPr>
        <p:spPr>
          <a:xfrm>
            <a:off x="2587409" y="5679734"/>
            <a:ext cx="1613563" cy="349538"/>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Public </a:t>
            </a:r>
            <a:r>
              <a:rPr lang="en-AU" sz="700" dirty="0"/>
              <a:t>h</a:t>
            </a:r>
            <a:r>
              <a:rPr lang="en-AU" sz="700" dirty="0" smtClean="0"/>
              <a:t>ealth </a:t>
            </a:r>
            <a:r>
              <a:rPr lang="en-AU" sz="700" dirty="0"/>
              <a:t>s</a:t>
            </a:r>
            <a:r>
              <a:rPr lang="en-AU" sz="700" dirty="0" smtClean="0"/>
              <a:t>ervices and private hospitals</a:t>
            </a:r>
            <a:endParaRPr lang="en-AU" sz="700" dirty="0"/>
          </a:p>
        </p:txBody>
      </p:sp>
      <p:sp>
        <p:nvSpPr>
          <p:cNvPr id="87" name="Rectangle 31"/>
          <p:cNvSpPr/>
          <p:nvPr/>
        </p:nvSpPr>
        <p:spPr>
          <a:xfrm>
            <a:off x="6791581" y="5092018"/>
            <a:ext cx="1888430" cy="349538"/>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Medical research</a:t>
            </a:r>
            <a:endParaRPr lang="en-AU" sz="700" dirty="0"/>
          </a:p>
        </p:txBody>
      </p:sp>
      <p:sp>
        <p:nvSpPr>
          <p:cNvPr id="88" name="Rectangle 31"/>
          <p:cNvSpPr/>
          <p:nvPr/>
        </p:nvSpPr>
        <p:spPr>
          <a:xfrm>
            <a:off x="6791581" y="5503240"/>
            <a:ext cx="1888430" cy="349538"/>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t>International engagement</a:t>
            </a:r>
            <a:endParaRPr lang="en-AU" sz="700" dirty="0"/>
          </a:p>
        </p:txBody>
      </p:sp>
    </p:spTree>
    <p:extLst>
      <p:ext uri="{BB962C8B-B14F-4D97-AF65-F5344CB8AC3E}">
        <p14:creationId xmlns:p14="http://schemas.microsoft.com/office/powerpoint/2010/main" val="24839282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Object 2" hidden="1"/>
          <p:cNvGraphicFramePr>
            <a:graphicFrameLocks noChangeAspect="1"/>
          </p:cNvGraphicFramePr>
          <p:nvPr>
            <p:custDataLst>
              <p:tags r:id="rId2"/>
            </p:custDataLst>
            <p:extLst>
              <p:ext uri="{D42A27DB-BD31-4B8C-83A1-F6EECF244321}">
                <p14:modId xmlns:p14="http://schemas.microsoft.com/office/powerpoint/2010/main" val="320540164"/>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29711"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AU" dirty="0" smtClean="0"/>
              <a:t>Management Reporting </a:t>
            </a:r>
            <a:r>
              <a:rPr lang="en-AU" dirty="0"/>
              <a:t>&amp; Information </a:t>
            </a:r>
            <a:r>
              <a:rPr lang="en-AU" dirty="0" smtClean="0"/>
              <a:t>Systems</a:t>
            </a:r>
            <a:endParaRPr lang="en-AU" dirty="0"/>
          </a:p>
        </p:txBody>
      </p:sp>
      <p:sp>
        <p:nvSpPr>
          <p:cNvPr id="3" name="Slide Number Placeholder 2"/>
          <p:cNvSpPr>
            <a:spLocks noGrp="1"/>
          </p:cNvSpPr>
          <p:nvPr>
            <p:ph type="sldNum" sz="quarter" idx="12"/>
          </p:nvPr>
        </p:nvSpPr>
        <p:spPr/>
        <p:txBody>
          <a:bodyPr/>
          <a:lstStyle/>
          <a:p>
            <a:fld id="{E352B1FB-AE05-4976-BFC5-338198F3B15B}" type="slidenum">
              <a:rPr lang="en-AU" altLang="en-US" smtClean="0"/>
              <a:pPr/>
              <a:t>30</a:t>
            </a:fld>
            <a:endParaRPr lang="en-AU" altLang="en-US" dirty="0"/>
          </a:p>
        </p:txBody>
      </p:sp>
      <p:sp>
        <p:nvSpPr>
          <p:cNvPr id="71" name="Rectangle 70"/>
          <p:cNvSpPr/>
          <p:nvPr/>
        </p:nvSpPr>
        <p:spPr>
          <a:xfrm>
            <a:off x="4668079" y="69820"/>
            <a:ext cx="3233879" cy="400110"/>
          </a:xfrm>
          <a:prstGeom prst="rect">
            <a:avLst/>
          </a:prstGeom>
        </p:spPr>
        <p:txBody>
          <a:bodyPr wrap="square">
            <a:spAutoFit/>
          </a:bodyPr>
          <a:lstStyle/>
          <a:p>
            <a:pPr algn="r"/>
            <a:endParaRPr lang="en-US" altLang="en-US" sz="1000" dirty="0">
              <a:solidFill>
                <a:schemeClr val="bg1"/>
              </a:solidFill>
              <a:cs typeface="Arial" charset="0"/>
            </a:endParaRPr>
          </a:p>
          <a:p>
            <a:pPr algn="r"/>
            <a:endParaRPr lang="en-US" altLang="en-US" sz="1000" dirty="0">
              <a:solidFill>
                <a:schemeClr val="bg1"/>
              </a:solidFill>
              <a:cs typeface="Arial" charset="0"/>
            </a:endParaRPr>
          </a:p>
        </p:txBody>
      </p:sp>
      <p:cxnSp>
        <p:nvCxnSpPr>
          <p:cNvPr id="11" name="Straight Connector 10"/>
          <p:cNvCxnSpPr/>
          <p:nvPr/>
        </p:nvCxnSpPr>
        <p:spPr>
          <a:xfrm flipH="1">
            <a:off x="4571279" y="2262784"/>
            <a:ext cx="1442" cy="31638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3551802" y="1748863"/>
            <a:ext cx="2040396" cy="632405"/>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en-US" sz="900" dirty="0" smtClean="0">
                <a:solidFill>
                  <a:schemeClr val="tx1"/>
                </a:solidFill>
              </a:rPr>
              <a:t>Director</a:t>
            </a:r>
            <a:r>
              <a:rPr lang="en-US" sz="900" dirty="0">
                <a:solidFill>
                  <a:schemeClr val="tx1"/>
                </a:solidFill>
              </a:rPr>
              <a:t>, </a:t>
            </a:r>
            <a:r>
              <a:rPr lang="en-US" sz="900" dirty="0" smtClean="0">
                <a:solidFill>
                  <a:schemeClr val="tx1"/>
                </a:solidFill>
              </a:rPr>
              <a:t>Management</a:t>
            </a:r>
            <a:endParaRPr lang="en-US" sz="900" dirty="0">
              <a:solidFill>
                <a:schemeClr val="tx1"/>
              </a:solidFill>
            </a:endParaRPr>
          </a:p>
          <a:p>
            <a:pPr lvl="0" algn="ctr"/>
            <a:r>
              <a:rPr lang="en-US" sz="900" dirty="0">
                <a:solidFill>
                  <a:schemeClr val="tx1"/>
                </a:solidFill>
              </a:rPr>
              <a:t>Reporting and Information </a:t>
            </a:r>
            <a:r>
              <a:rPr lang="en-US" sz="900" dirty="0" smtClean="0">
                <a:solidFill>
                  <a:schemeClr val="tx1"/>
                </a:solidFill>
              </a:rPr>
              <a:t>Systems </a:t>
            </a:r>
            <a:endParaRPr lang="en-AU" sz="900" dirty="0" smtClean="0"/>
          </a:p>
        </p:txBody>
      </p:sp>
      <p:cxnSp>
        <p:nvCxnSpPr>
          <p:cNvPr id="14" name="Elbow Connector 13"/>
          <p:cNvCxnSpPr>
            <a:stCxn id="75" idx="1"/>
          </p:cNvCxnSpPr>
          <p:nvPr/>
        </p:nvCxnSpPr>
        <p:spPr>
          <a:xfrm rot="10800000">
            <a:off x="2202272" y="2931959"/>
            <a:ext cx="127717" cy="2245278"/>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2202263" y="3679580"/>
            <a:ext cx="4880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2329989" y="3481580"/>
            <a:ext cx="972000" cy="396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solidFill>
                  <a:schemeClr val="tx1"/>
                </a:solidFill>
              </a:rPr>
              <a:t>Principal Reporting Advisor</a:t>
            </a:r>
          </a:p>
        </p:txBody>
      </p:sp>
      <p:cxnSp>
        <p:nvCxnSpPr>
          <p:cNvPr id="18" name="Straight Connector 17"/>
          <p:cNvCxnSpPr/>
          <p:nvPr/>
        </p:nvCxnSpPr>
        <p:spPr>
          <a:xfrm flipH="1">
            <a:off x="1356992" y="2587737"/>
            <a:ext cx="1442" cy="31638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2721497" y="2587737"/>
            <a:ext cx="1442" cy="31638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H="1">
            <a:off x="5395909" y="2593512"/>
            <a:ext cx="1442" cy="31638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6760414" y="2587718"/>
            <a:ext cx="1442" cy="31638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8124921" y="2587718"/>
            <a:ext cx="1442" cy="31638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1358435" y="2583987"/>
            <a:ext cx="676792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2202263" y="4192689"/>
            <a:ext cx="4880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2329989" y="3994689"/>
            <a:ext cx="972000" cy="396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solidFill>
                  <a:schemeClr val="tx1"/>
                </a:solidFill>
              </a:rPr>
              <a:t>Principal Analyst</a:t>
            </a:r>
          </a:p>
        </p:txBody>
      </p:sp>
      <p:cxnSp>
        <p:nvCxnSpPr>
          <p:cNvPr id="44" name="Elbow Connector 43"/>
          <p:cNvCxnSpPr>
            <a:stCxn id="45" idx="1"/>
          </p:cNvCxnSpPr>
          <p:nvPr/>
        </p:nvCxnSpPr>
        <p:spPr>
          <a:xfrm rot="10800000">
            <a:off x="4919390" y="2923641"/>
            <a:ext cx="127714" cy="1269048"/>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5047102" y="3994689"/>
            <a:ext cx="972000" cy="396000"/>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Data Analyst</a:t>
            </a:r>
          </a:p>
        </p:txBody>
      </p:sp>
      <p:cxnSp>
        <p:nvCxnSpPr>
          <p:cNvPr id="46" name="Straight Connector 45"/>
          <p:cNvCxnSpPr/>
          <p:nvPr/>
        </p:nvCxnSpPr>
        <p:spPr>
          <a:xfrm flipH="1">
            <a:off x="4919374" y="3679580"/>
            <a:ext cx="4880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5047100" y="3481580"/>
            <a:ext cx="972000" cy="396000"/>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Senior Analyst</a:t>
            </a:r>
          </a:p>
        </p:txBody>
      </p:sp>
      <p:cxnSp>
        <p:nvCxnSpPr>
          <p:cNvPr id="48" name="Elbow Connector 47"/>
          <p:cNvCxnSpPr>
            <a:stCxn id="49" idx="1"/>
          </p:cNvCxnSpPr>
          <p:nvPr/>
        </p:nvCxnSpPr>
        <p:spPr>
          <a:xfrm rot="10800000">
            <a:off x="6261584" y="3284984"/>
            <a:ext cx="165812" cy="394596"/>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6427396" y="3481580"/>
            <a:ext cx="972000" cy="396000"/>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Senior Analyst and Business Intelligence</a:t>
            </a:r>
          </a:p>
        </p:txBody>
      </p:sp>
      <p:cxnSp>
        <p:nvCxnSpPr>
          <p:cNvPr id="50" name="Elbow Connector 49"/>
          <p:cNvCxnSpPr>
            <a:stCxn id="51" idx="1"/>
          </p:cNvCxnSpPr>
          <p:nvPr/>
        </p:nvCxnSpPr>
        <p:spPr>
          <a:xfrm rot="10800000">
            <a:off x="7601680" y="3212976"/>
            <a:ext cx="165812" cy="466604"/>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1" name="Rectangle 50"/>
          <p:cNvSpPr/>
          <p:nvPr/>
        </p:nvSpPr>
        <p:spPr>
          <a:xfrm>
            <a:off x="7767492" y="3481580"/>
            <a:ext cx="972000" cy="396000"/>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Website Data Architect</a:t>
            </a:r>
          </a:p>
        </p:txBody>
      </p:sp>
      <p:sp>
        <p:nvSpPr>
          <p:cNvPr id="27" name="Rectangle 26"/>
          <p:cNvSpPr/>
          <p:nvPr/>
        </p:nvSpPr>
        <p:spPr>
          <a:xfrm>
            <a:off x="2144368" y="2755456"/>
            <a:ext cx="1155700" cy="604844"/>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Principal Reporting Officer, Monitor Reports </a:t>
            </a:r>
          </a:p>
        </p:txBody>
      </p:sp>
      <p:sp>
        <p:nvSpPr>
          <p:cNvPr id="30" name="Rectangle 29"/>
          <p:cNvSpPr/>
          <p:nvPr/>
        </p:nvSpPr>
        <p:spPr>
          <a:xfrm>
            <a:off x="6183285" y="2746950"/>
            <a:ext cx="1155700" cy="604844"/>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solidFill>
                  <a:schemeClr val="tx1"/>
                </a:solidFill>
              </a:rPr>
              <a:t>Principal Business Intelligence Analyst</a:t>
            </a:r>
          </a:p>
        </p:txBody>
      </p:sp>
      <p:sp>
        <p:nvSpPr>
          <p:cNvPr id="31" name="Rectangle 30"/>
          <p:cNvSpPr/>
          <p:nvPr/>
        </p:nvSpPr>
        <p:spPr>
          <a:xfrm>
            <a:off x="7547792" y="2746950"/>
            <a:ext cx="1155700" cy="604844"/>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Systems Architect</a:t>
            </a:r>
          </a:p>
        </p:txBody>
      </p:sp>
      <p:sp>
        <p:nvSpPr>
          <p:cNvPr id="29" name="Rectangle 28"/>
          <p:cNvSpPr/>
          <p:nvPr/>
        </p:nvSpPr>
        <p:spPr>
          <a:xfrm>
            <a:off x="4818780" y="2746950"/>
            <a:ext cx="1155700" cy="604844"/>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Principal Analyst</a:t>
            </a:r>
          </a:p>
        </p:txBody>
      </p:sp>
      <p:cxnSp>
        <p:nvCxnSpPr>
          <p:cNvPr id="68" name="Elbow Connector 67"/>
          <p:cNvCxnSpPr>
            <a:stCxn id="72" idx="1"/>
          </p:cNvCxnSpPr>
          <p:nvPr/>
        </p:nvCxnSpPr>
        <p:spPr>
          <a:xfrm rot="10800000">
            <a:off x="890447" y="3089976"/>
            <a:ext cx="127718" cy="1590149"/>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890435" y="3679580"/>
            <a:ext cx="4880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70" name="Rectangle 69"/>
          <p:cNvSpPr/>
          <p:nvPr/>
        </p:nvSpPr>
        <p:spPr>
          <a:xfrm>
            <a:off x="1018161" y="3481580"/>
            <a:ext cx="972000" cy="396000"/>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Senior Data Analyst</a:t>
            </a:r>
          </a:p>
        </p:txBody>
      </p:sp>
      <p:sp>
        <p:nvSpPr>
          <p:cNvPr id="72" name="Rectangle 71"/>
          <p:cNvSpPr/>
          <p:nvPr/>
        </p:nvSpPr>
        <p:spPr>
          <a:xfrm>
            <a:off x="1018163" y="4482124"/>
            <a:ext cx="972000" cy="396000"/>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Data Analyst</a:t>
            </a:r>
          </a:p>
        </p:txBody>
      </p:sp>
      <p:cxnSp>
        <p:nvCxnSpPr>
          <p:cNvPr id="73" name="Straight Connector 72"/>
          <p:cNvCxnSpPr/>
          <p:nvPr/>
        </p:nvCxnSpPr>
        <p:spPr>
          <a:xfrm flipH="1">
            <a:off x="890435" y="4192689"/>
            <a:ext cx="4880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74" name="Rectangle 73"/>
          <p:cNvSpPr/>
          <p:nvPr/>
        </p:nvSpPr>
        <p:spPr>
          <a:xfrm>
            <a:off x="1018161" y="3994689"/>
            <a:ext cx="972000" cy="396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solidFill>
                  <a:schemeClr val="tx1"/>
                </a:solidFill>
              </a:rPr>
              <a:t>Senior Reporting Analyst</a:t>
            </a:r>
          </a:p>
        </p:txBody>
      </p:sp>
      <p:sp>
        <p:nvSpPr>
          <p:cNvPr id="26" name="Rectangle 25"/>
          <p:cNvSpPr/>
          <p:nvPr/>
        </p:nvSpPr>
        <p:spPr>
          <a:xfrm>
            <a:off x="779863" y="2755456"/>
            <a:ext cx="1155700" cy="604844"/>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en-US" sz="700" dirty="0" smtClean="0">
                <a:solidFill>
                  <a:schemeClr val="tx1"/>
                </a:solidFill>
              </a:rPr>
              <a:t>Senior Data </a:t>
            </a:r>
            <a:r>
              <a:rPr lang="en-US" sz="700" dirty="0">
                <a:solidFill>
                  <a:schemeClr val="tx1"/>
                </a:solidFill>
              </a:rPr>
              <a:t>Analyst, Government Reports and Data Requests </a:t>
            </a:r>
            <a:r>
              <a:rPr lang="en-AU" sz="700" dirty="0" smtClean="0">
                <a:solidFill>
                  <a:schemeClr val="tx1"/>
                </a:solidFill>
              </a:rPr>
              <a:t> </a:t>
            </a:r>
          </a:p>
        </p:txBody>
      </p:sp>
      <p:sp>
        <p:nvSpPr>
          <p:cNvPr id="75" name="Rectangle 74"/>
          <p:cNvSpPr/>
          <p:nvPr/>
        </p:nvSpPr>
        <p:spPr>
          <a:xfrm>
            <a:off x="2329989" y="4979237"/>
            <a:ext cx="972000" cy="396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lvl="0" algn="ctr"/>
            <a:r>
              <a:rPr lang="en-US" sz="700" dirty="0" smtClean="0">
                <a:solidFill>
                  <a:schemeClr val="tx1"/>
                </a:solidFill>
              </a:rPr>
              <a:t>Senior Analyst</a:t>
            </a:r>
            <a:endParaRPr lang="en-US" sz="700" dirty="0">
              <a:solidFill>
                <a:schemeClr val="tx1"/>
              </a:solidFill>
            </a:endParaRPr>
          </a:p>
        </p:txBody>
      </p:sp>
      <p:cxnSp>
        <p:nvCxnSpPr>
          <p:cNvPr id="76" name="Straight Connector 75"/>
          <p:cNvCxnSpPr/>
          <p:nvPr/>
        </p:nvCxnSpPr>
        <p:spPr>
          <a:xfrm flipH="1">
            <a:off x="2202271" y="4680124"/>
            <a:ext cx="4880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2329991" y="4482124"/>
            <a:ext cx="972000" cy="396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lvl="0" algn="ctr"/>
            <a:r>
              <a:rPr lang="en-US" sz="700" dirty="0" smtClean="0">
                <a:solidFill>
                  <a:schemeClr val="tx1"/>
                </a:solidFill>
              </a:rPr>
              <a:t>Senior Analyst</a:t>
            </a:r>
            <a:endParaRPr lang="en-US" sz="700" dirty="0">
              <a:solidFill>
                <a:schemeClr val="tx1"/>
              </a:solidFill>
            </a:endParaRPr>
          </a:p>
        </p:txBody>
      </p:sp>
      <p:cxnSp>
        <p:nvCxnSpPr>
          <p:cNvPr id="91" name="Straight Connector 90"/>
          <p:cNvCxnSpPr/>
          <p:nvPr/>
        </p:nvCxnSpPr>
        <p:spPr>
          <a:xfrm flipH="1">
            <a:off x="4075186" y="2587718"/>
            <a:ext cx="1442" cy="31638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2" name="Elbow Connector 91"/>
          <p:cNvCxnSpPr>
            <a:stCxn id="98" idx="1"/>
          </p:cNvCxnSpPr>
          <p:nvPr/>
        </p:nvCxnSpPr>
        <p:spPr>
          <a:xfrm rot="10800000">
            <a:off x="3590052" y="3023601"/>
            <a:ext cx="127709" cy="3144786"/>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H="1">
            <a:off x="3590030" y="3679580"/>
            <a:ext cx="4880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94" name="Rectangle 93"/>
          <p:cNvSpPr/>
          <p:nvPr/>
        </p:nvSpPr>
        <p:spPr>
          <a:xfrm>
            <a:off x="3717757" y="3481580"/>
            <a:ext cx="936000" cy="396000"/>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Senior Data Analyst</a:t>
            </a:r>
          </a:p>
        </p:txBody>
      </p:sp>
      <p:cxnSp>
        <p:nvCxnSpPr>
          <p:cNvPr id="95" name="Straight Connector 94"/>
          <p:cNvCxnSpPr/>
          <p:nvPr/>
        </p:nvCxnSpPr>
        <p:spPr>
          <a:xfrm flipH="1">
            <a:off x="3590030" y="4192689"/>
            <a:ext cx="4880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96" name="Rectangle 95"/>
          <p:cNvSpPr/>
          <p:nvPr/>
        </p:nvSpPr>
        <p:spPr>
          <a:xfrm>
            <a:off x="3717757" y="3994689"/>
            <a:ext cx="936000" cy="396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lvl="0" algn="ctr"/>
            <a:r>
              <a:rPr lang="en-US" sz="700" dirty="0">
                <a:solidFill>
                  <a:schemeClr val="tx1"/>
                </a:solidFill>
              </a:rPr>
              <a:t>Senior Data </a:t>
            </a:r>
            <a:r>
              <a:rPr lang="en-US" sz="700" dirty="0" smtClean="0">
                <a:solidFill>
                  <a:schemeClr val="tx1"/>
                </a:solidFill>
              </a:rPr>
              <a:t>Analyst</a:t>
            </a:r>
          </a:p>
        </p:txBody>
      </p:sp>
      <p:sp>
        <p:nvSpPr>
          <p:cNvPr id="97" name="Rectangle 96"/>
          <p:cNvSpPr/>
          <p:nvPr/>
        </p:nvSpPr>
        <p:spPr>
          <a:xfrm>
            <a:off x="3498057" y="2745912"/>
            <a:ext cx="1155700" cy="604844"/>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Principal Reporting Officer, Routine Clinical Reporting</a:t>
            </a:r>
          </a:p>
        </p:txBody>
      </p:sp>
      <p:sp>
        <p:nvSpPr>
          <p:cNvPr id="98" name="Rectangle 97"/>
          <p:cNvSpPr/>
          <p:nvPr/>
        </p:nvSpPr>
        <p:spPr>
          <a:xfrm>
            <a:off x="3717759" y="5970387"/>
            <a:ext cx="936000" cy="396000"/>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lvl="0" algn="ctr"/>
            <a:r>
              <a:rPr lang="en-US" sz="700" dirty="0" smtClean="0">
                <a:solidFill>
                  <a:schemeClr val="tx1"/>
                </a:solidFill>
              </a:rPr>
              <a:t>Data Analyst</a:t>
            </a:r>
          </a:p>
        </p:txBody>
      </p:sp>
      <p:cxnSp>
        <p:nvCxnSpPr>
          <p:cNvPr id="99" name="Straight Connector 98"/>
          <p:cNvCxnSpPr/>
          <p:nvPr/>
        </p:nvCxnSpPr>
        <p:spPr>
          <a:xfrm flipH="1">
            <a:off x="3590030" y="4680124"/>
            <a:ext cx="4880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flipH="1">
            <a:off x="3590040" y="5177237"/>
            <a:ext cx="4880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H="1">
            <a:off x="3590039" y="5674017"/>
            <a:ext cx="4880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02" name="Rectangle 101"/>
          <p:cNvSpPr/>
          <p:nvPr/>
        </p:nvSpPr>
        <p:spPr>
          <a:xfrm>
            <a:off x="3717759" y="4482124"/>
            <a:ext cx="936000" cy="396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lvl="0" algn="ctr"/>
            <a:r>
              <a:rPr lang="en-US" sz="700" dirty="0">
                <a:solidFill>
                  <a:schemeClr val="tx1"/>
                </a:solidFill>
              </a:rPr>
              <a:t>Senior </a:t>
            </a:r>
            <a:r>
              <a:rPr lang="en-US" sz="700" dirty="0" smtClean="0">
                <a:solidFill>
                  <a:schemeClr val="tx1"/>
                </a:solidFill>
              </a:rPr>
              <a:t>Information Analyst</a:t>
            </a:r>
          </a:p>
        </p:txBody>
      </p:sp>
      <p:sp>
        <p:nvSpPr>
          <p:cNvPr id="103" name="Rectangle 102"/>
          <p:cNvSpPr/>
          <p:nvPr/>
        </p:nvSpPr>
        <p:spPr>
          <a:xfrm>
            <a:off x="3717760" y="4979237"/>
            <a:ext cx="936000" cy="396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lvl="0" algn="ctr"/>
            <a:r>
              <a:rPr lang="en-US" sz="700" dirty="0" smtClean="0">
                <a:solidFill>
                  <a:schemeClr val="tx1"/>
                </a:solidFill>
              </a:rPr>
              <a:t>Senior Information Analyst</a:t>
            </a:r>
            <a:endParaRPr lang="en-US" sz="700" dirty="0">
              <a:solidFill>
                <a:schemeClr val="tx1"/>
              </a:solidFill>
            </a:endParaRPr>
          </a:p>
        </p:txBody>
      </p:sp>
      <p:sp>
        <p:nvSpPr>
          <p:cNvPr id="104" name="Rectangle 103"/>
          <p:cNvSpPr/>
          <p:nvPr/>
        </p:nvSpPr>
        <p:spPr>
          <a:xfrm>
            <a:off x="3717759" y="5476017"/>
            <a:ext cx="936000" cy="396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lvl="0" algn="ctr"/>
            <a:r>
              <a:rPr lang="en-US" sz="700" dirty="0" smtClean="0">
                <a:solidFill>
                  <a:schemeClr val="tx1"/>
                </a:solidFill>
              </a:rPr>
              <a:t>Information Adviser</a:t>
            </a:r>
            <a:endParaRPr lang="en-US" sz="700" dirty="0">
              <a:solidFill>
                <a:schemeClr val="tx1"/>
              </a:solidFill>
            </a:endParaRPr>
          </a:p>
        </p:txBody>
      </p:sp>
    </p:spTree>
    <p:extLst>
      <p:ext uri="{BB962C8B-B14F-4D97-AF65-F5344CB8AC3E}">
        <p14:creationId xmlns:p14="http://schemas.microsoft.com/office/powerpoint/2010/main" val="13032868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Object 6" hidden="1"/>
          <p:cNvGraphicFramePr>
            <a:graphicFrameLocks noChangeAspect="1"/>
          </p:cNvGraphicFramePr>
          <p:nvPr>
            <p:custDataLst>
              <p:tags r:id="rId2"/>
            </p:custDataLst>
            <p:extLst>
              <p:ext uri="{D42A27DB-BD31-4B8C-83A1-F6EECF244321}">
                <p14:modId xmlns:p14="http://schemas.microsoft.com/office/powerpoint/2010/main" val="3839820153"/>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30735"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cxnSp>
        <p:nvCxnSpPr>
          <p:cNvPr id="45" name="Straight Connector 44"/>
          <p:cNvCxnSpPr/>
          <p:nvPr/>
        </p:nvCxnSpPr>
        <p:spPr>
          <a:xfrm flipH="1">
            <a:off x="6567665" y="3052956"/>
            <a:ext cx="1442" cy="31638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AU" dirty="0" smtClean="0"/>
              <a:t>Public and Board Reporting</a:t>
            </a:r>
            <a:endParaRPr lang="en-AU" dirty="0"/>
          </a:p>
        </p:txBody>
      </p:sp>
      <p:sp>
        <p:nvSpPr>
          <p:cNvPr id="165" name="Rectangle 164"/>
          <p:cNvSpPr/>
          <p:nvPr/>
        </p:nvSpPr>
        <p:spPr>
          <a:xfrm>
            <a:off x="4668079" y="69820"/>
            <a:ext cx="3233879" cy="400110"/>
          </a:xfrm>
          <a:prstGeom prst="rect">
            <a:avLst/>
          </a:prstGeom>
        </p:spPr>
        <p:txBody>
          <a:bodyPr wrap="square">
            <a:spAutoFit/>
          </a:bodyPr>
          <a:lstStyle/>
          <a:p>
            <a:pPr algn="r"/>
            <a:endParaRPr lang="en-US" altLang="en-US" sz="1000" dirty="0">
              <a:solidFill>
                <a:schemeClr val="bg1"/>
              </a:solidFill>
              <a:cs typeface="Arial" charset="0"/>
            </a:endParaRPr>
          </a:p>
          <a:p>
            <a:pPr algn="r"/>
            <a:endParaRPr lang="en-US" altLang="en-US" sz="1000" dirty="0">
              <a:solidFill>
                <a:schemeClr val="bg1"/>
              </a:solidFill>
              <a:cs typeface="Arial" charset="0"/>
            </a:endParaRPr>
          </a:p>
        </p:txBody>
      </p:sp>
      <p:cxnSp>
        <p:nvCxnSpPr>
          <p:cNvPr id="6" name="Straight Connector 5"/>
          <p:cNvCxnSpPr/>
          <p:nvPr/>
        </p:nvCxnSpPr>
        <p:spPr>
          <a:xfrm flipH="1">
            <a:off x="4557894" y="2731812"/>
            <a:ext cx="1442" cy="31638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743908" y="2221565"/>
            <a:ext cx="1656185" cy="632405"/>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900" dirty="0" smtClean="0"/>
              <a:t>Manager, Public and Board Reporting</a:t>
            </a:r>
          </a:p>
        </p:txBody>
      </p:sp>
      <p:cxnSp>
        <p:nvCxnSpPr>
          <p:cNvPr id="9" name="Straight Connector 8"/>
          <p:cNvCxnSpPr/>
          <p:nvPr/>
        </p:nvCxnSpPr>
        <p:spPr>
          <a:xfrm flipH="1">
            <a:off x="3890251" y="3048200"/>
            <a:ext cx="1442" cy="31638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5264281" y="3052956"/>
            <a:ext cx="1442" cy="31638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18" idx="1"/>
          </p:cNvCxnSpPr>
          <p:nvPr/>
        </p:nvCxnSpPr>
        <p:spPr>
          <a:xfrm rot="10800000">
            <a:off x="4778231" y="3465063"/>
            <a:ext cx="127719" cy="833303"/>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4905949" y="4010364"/>
            <a:ext cx="936000" cy="576000"/>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Senior Data Analyst</a:t>
            </a:r>
          </a:p>
        </p:txBody>
      </p:sp>
      <p:sp>
        <p:nvSpPr>
          <p:cNvPr id="23" name="Rectangle 22"/>
          <p:cNvSpPr/>
          <p:nvPr/>
        </p:nvSpPr>
        <p:spPr>
          <a:xfrm>
            <a:off x="4677627" y="3206394"/>
            <a:ext cx="1155700" cy="604844"/>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Senior Reporting Officer, Public Reporting</a:t>
            </a:r>
          </a:p>
        </p:txBody>
      </p:sp>
      <p:cxnSp>
        <p:nvCxnSpPr>
          <p:cNvPr id="24" name="Straight Connector 23"/>
          <p:cNvCxnSpPr/>
          <p:nvPr/>
        </p:nvCxnSpPr>
        <p:spPr>
          <a:xfrm flipH="1">
            <a:off x="2556751" y="3052956"/>
            <a:ext cx="1442" cy="31638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 name="Elbow Connector 24"/>
          <p:cNvCxnSpPr>
            <a:stCxn id="43" idx="1"/>
          </p:cNvCxnSpPr>
          <p:nvPr/>
        </p:nvCxnSpPr>
        <p:spPr>
          <a:xfrm rot="10800000">
            <a:off x="2094475" y="3811239"/>
            <a:ext cx="127726" cy="1037718"/>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1979622" y="3206394"/>
            <a:ext cx="1155700" cy="604844"/>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solidFill>
                  <a:schemeClr val="tx1"/>
                </a:solidFill>
              </a:rPr>
              <a:t>Senior Reporting Analyst</a:t>
            </a:r>
          </a:p>
        </p:txBody>
      </p:sp>
      <p:cxnSp>
        <p:nvCxnSpPr>
          <p:cNvPr id="29" name="Straight Connector 28"/>
          <p:cNvCxnSpPr/>
          <p:nvPr/>
        </p:nvCxnSpPr>
        <p:spPr>
          <a:xfrm flipH="1">
            <a:off x="2558193" y="3052956"/>
            <a:ext cx="4000846"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a:off x="2222201" y="4614957"/>
            <a:ext cx="1155700" cy="468000"/>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Senior Data Analyst</a:t>
            </a:r>
          </a:p>
        </p:txBody>
      </p:sp>
      <p:cxnSp>
        <p:nvCxnSpPr>
          <p:cNvPr id="44" name="Straight Connector 43"/>
          <p:cNvCxnSpPr/>
          <p:nvPr/>
        </p:nvCxnSpPr>
        <p:spPr>
          <a:xfrm flipH="1">
            <a:off x="2094474" y="4244364"/>
            <a:ext cx="4880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222201" y="4010364"/>
            <a:ext cx="1155700" cy="468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700" dirty="0" smtClean="0">
                <a:solidFill>
                  <a:schemeClr val="tx1"/>
                </a:solidFill>
              </a:rPr>
              <a:t>Senior Data Analyst</a:t>
            </a:r>
          </a:p>
        </p:txBody>
      </p:sp>
      <p:sp>
        <p:nvSpPr>
          <p:cNvPr id="46" name="Rectangle 45"/>
          <p:cNvSpPr/>
          <p:nvPr/>
        </p:nvSpPr>
        <p:spPr>
          <a:xfrm>
            <a:off x="3334716" y="3206394"/>
            <a:ext cx="1155700" cy="604844"/>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a:solidFill>
                  <a:schemeClr val="tx1"/>
                </a:solidFill>
              </a:rPr>
              <a:t>Senior Project </a:t>
            </a:r>
            <a:r>
              <a:rPr lang="en-AU" sz="700" dirty="0" smtClean="0">
                <a:solidFill>
                  <a:schemeClr val="tx1"/>
                </a:solidFill>
              </a:rPr>
              <a:t>Officer</a:t>
            </a:r>
            <a:endParaRPr lang="en-AU" sz="700" dirty="0">
              <a:solidFill>
                <a:schemeClr val="tx1"/>
              </a:solidFill>
            </a:endParaRPr>
          </a:p>
        </p:txBody>
      </p:sp>
      <p:cxnSp>
        <p:nvCxnSpPr>
          <p:cNvPr id="47" name="Elbow Connector 46"/>
          <p:cNvCxnSpPr>
            <a:stCxn id="48" idx="1"/>
          </p:cNvCxnSpPr>
          <p:nvPr/>
        </p:nvCxnSpPr>
        <p:spPr>
          <a:xfrm rot="10800000">
            <a:off x="6083236" y="3482184"/>
            <a:ext cx="127719" cy="816180"/>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6210953" y="4010364"/>
            <a:ext cx="936000" cy="576000"/>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Project Officer</a:t>
            </a:r>
          </a:p>
        </p:txBody>
      </p:sp>
      <p:sp>
        <p:nvSpPr>
          <p:cNvPr id="49" name="Rectangle 48"/>
          <p:cNvSpPr/>
          <p:nvPr/>
        </p:nvSpPr>
        <p:spPr>
          <a:xfrm>
            <a:off x="5982631" y="3206394"/>
            <a:ext cx="1155700" cy="604844"/>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Senior Reporting Officer, Board Reports </a:t>
            </a:r>
          </a:p>
        </p:txBody>
      </p:sp>
      <p:sp>
        <p:nvSpPr>
          <p:cNvPr id="50" name="Slide Number Placeholder 7"/>
          <p:cNvSpPr>
            <a:spLocks noGrp="1"/>
          </p:cNvSpPr>
          <p:nvPr>
            <p:ph type="sldNum" sz="quarter" idx="12"/>
          </p:nvPr>
        </p:nvSpPr>
        <p:spPr>
          <a:xfrm>
            <a:off x="8243889" y="6480175"/>
            <a:ext cx="539750" cy="374650"/>
          </a:xfrm>
        </p:spPr>
        <p:txBody>
          <a:bodyPr/>
          <a:lstStyle/>
          <a:p>
            <a:fld id="{E352B1FB-AE05-4976-BFC5-338198F3B15B}" type="slidenum">
              <a:rPr lang="en-AU" altLang="en-US" smtClean="0"/>
              <a:pPr/>
              <a:t>31</a:t>
            </a:fld>
            <a:endParaRPr lang="en-AU" altLang="en-US"/>
          </a:p>
        </p:txBody>
      </p:sp>
    </p:spTree>
    <p:extLst>
      <p:ext uri="{BB962C8B-B14F-4D97-AF65-F5344CB8AC3E}">
        <p14:creationId xmlns:p14="http://schemas.microsoft.com/office/powerpoint/2010/main" val="26229872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Object 2" hidden="1"/>
          <p:cNvGraphicFramePr>
            <a:graphicFrameLocks noChangeAspect="1"/>
          </p:cNvGraphicFramePr>
          <p:nvPr>
            <p:custDataLst>
              <p:tags r:id="rId2"/>
            </p:custDataLst>
            <p:extLst>
              <p:ext uri="{D42A27DB-BD31-4B8C-83A1-F6EECF244321}">
                <p14:modId xmlns:p14="http://schemas.microsoft.com/office/powerpoint/2010/main" val="1756179395"/>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31759"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AU" dirty="0" smtClean="0"/>
              <a:t>Information Management and Standards</a:t>
            </a:r>
            <a:endParaRPr lang="en-AU" dirty="0"/>
          </a:p>
        </p:txBody>
      </p:sp>
      <p:sp>
        <p:nvSpPr>
          <p:cNvPr id="8" name="Slide Number Placeholder 7"/>
          <p:cNvSpPr>
            <a:spLocks noGrp="1"/>
          </p:cNvSpPr>
          <p:nvPr>
            <p:ph type="sldNum" sz="quarter" idx="12"/>
          </p:nvPr>
        </p:nvSpPr>
        <p:spPr/>
        <p:txBody>
          <a:bodyPr/>
          <a:lstStyle/>
          <a:p>
            <a:fld id="{E352B1FB-AE05-4976-BFC5-338198F3B15B}" type="slidenum">
              <a:rPr lang="en-AU" altLang="en-US" smtClean="0"/>
              <a:pPr/>
              <a:t>32</a:t>
            </a:fld>
            <a:endParaRPr lang="en-AU" altLang="en-US"/>
          </a:p>
        </p:txBody>
      </p:sp>
      <p:sp>
        <p:nvSpPr>
          <p:cNvPr id="89" name="Rectangle 88"/>
          <p:cNvSpPr/>
          <p:nvPr/>
        </p:nvSpPr>
        <p:spPr>
          <a:xfrm>
            <a:off x="4668079" y="69820"/>
            <a:ext cx="3233879" cy="400110"/>
          </a:xfrm>
          <a:prstGeom prst="rect">
            <a:avLst/>
          </a:prstGeom>
        </p:spPr>
        <p:txBody>
          <a:bodyPr wrap="square">
            <a:spAutoFit/>
          </a:bodyPr>
          <a:lstStyle/>
          <a:p>
            <a:pPr algn="r"/>
            <a:endParaRPr lang="en-US" altLang="en-US" sz="1000" dirty="0">
              <a:solidFill>
                <a:schemeClr val="bg1"/>
              </a:solidFill>
              <a:cs typeface="Arial" charset="0"/>
            </a:endParaRPr>
          </a:p>
          <a:p>
            <a:pPr algn="r"/>
            <a:endParaRPr lang="en-US" altLang="en-US" sz="1000" dirty="0">
              <a:solidFill>
                <a:schemeClr val="bg1"/>
              </a:solidFill>
              <a:cs typeface="Arial" charset="0"/>
            </a:endParaRPr>
          </a:p>
        </p:txBody>
      </p:sp>
      <p:cxnSp>
        <p:nvCxnSpPr>
          <p:cNvPr id="7" name="Straight Connector 6"/>
          <p:cNvCxnSpPr/>
          <p:nvPr/>
        </p:nvCxnSpPr>
        <p:spPr>
          <a:xfrm flipH="1">
            <a:off x="4574471" y="2381624"/>
            <a:ext cx="1442" cy="31638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743908" y="1871377"/>
            <a:ext cx="1656185" cy="632405"/>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800" dirty="0" smtClean="0"/>
              <a:t>Director, Information Management and Standards</a:t>
            </a:r>
          </a:p>
          <a:p>
            <a:pPr algn="ctr"/>
            <a:r>
              <a:rPr lang="en-AU" sz="800" dirty="0" smtClean="0"/>
              <a:t>MARK GILL</a:t>
            </a:r>
          </a:p>
        </p:txBody>
      </p:sp>
      <p:cxnSp>
        <p:nvCxnSpPr>
          <p:cNvPr id="11" name="Straight Connector 10"/>
          <p:cNvCxnSpPr/>
          <p:nvPr/>
        </p:nvCxnSpPr>
        <p:spPr>
          <a:xfrm flipH="1">
            <a:off x="3912758" y="2706639"/>
            <a:ext cx="1442" cy="31638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5277263" y="2702769"/>
            <a:ext cx="1442" cy="31638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6699740" y="2702769"/>
            <a:ext cx="1442" cy="31638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6113086" y="2835919"/>
            <a:ext cx="1155700" cy="742522"/>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700" dirty="0">
                <a:solidFill>
                  <a:schemeClr val="tx1"/>
                </a:solidFill>
              </a:rPr>
              <a:t>Principal Policy </a:t>
            </a:r>
            <a:r>
              <a:rPr lang="en-AU" sz="700" dirty="0" smtClean="0">
                <a:solidFill>
                  <a:schemeClr val="tx1"/>
                </a:solidFill>
              </a:rPr>
              <a:t>Adviser</a:t>
            </a:r>
          </a:p>
        </p:txBody>
      </p:sp>
      <p:cxnSp>
        <p:nvCxnSpPr>
          <p:cNvPr id="21" name="Straight Connector 20"/>
          <p:cNvCxnSpPr/>
          <p:nvPr/>
        </p:nvCxnSpPr>
        <p:spPr>
          <a:xfrm flipH="1">
            <a:off x="2558385" y="2702769"/>
            <a:ext cx="413183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4910309" y="3710250"/>
            <a:ext cx="936000" cy="576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solidFill>
                  <a:schemeClr val="tx1"/>
                </a:solidFill>
              </a:rPr>
              <a:t>Senior Project Officer</a:t>
            </a:r>
          </a:p>
        </p:txBody>
      </p:sp>
      <p:cxnSp>
        <p:nvCxnSpPr>
          <p:cNvPr id="27" name="Elbow Connector 26"/>
          <p:cNvCxnSpPr>
            <a:stCxn id="51" idx="1"/>
          </p:cNvCxnSpPr>
          <p:nvPr/>
        </p:nvCxnSpPr>
        <p:spPr>
          <a:xfrm rot="10800000">
            <a:off x="3427608" y="3158639"/>
            <a:ext cx="127722" cy="3015167"/>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Elbow Connector 31"/>
          <p:cNvCxnSpPr>
            <a:stCxn id="23" idx="1"/>
          </p:cNvCxnSpPr>
          <p:nvPr/>
        </p:nvCxnSpPr>
        <p:spPr>
          <a:xfrm rot="10800000">
            <a:off x="4791207" y="3158632"/>
            <a:ext cx="119103" cy="839618"/>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3335629" y="2835919"/>
            <a:ext cx="1155700" cy="742522"/>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solidFill>
                  <a:schemeClr val="tx1"/>
                </a:solidFill>
              </a:rPr>
              <a:t>Principal Adviser, Classification and Coding</a:t>
            </a:r>
          </a:p>
        </p:txBody>
      </p:sp>
      <p:sp>
        <p:nvSpPr>
          <p:cNvPr id="16" name="Rectangle 15"/>
          <p:cNvSpPr/>
          <p:nvPr/>
        </p:nvSpPr>
        <p:spPr>
          <a:xfrm>
            <a:off x="4690609" y="2835919"/>
            <a:ext cx="1155700" cy="742522"/>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solidFill>
                  <a:schemeClr val="tx1"/>
                </a:solidFill>
              </a:rPr>
              <a:t>Principal Project Officer, Data Integrity</a:t>
            </a:r>
          </a:p>
        </p:txBody>
      </p:sp>
      <p:cxnSp>
        <p:nvCxnSpPr>
          <p:cNvPr id="35" name="Straight Connector 34"/>
          <p:cNvCxnSpPr/>
          <p:nvPr/>
        </p:nvCxnSpPr>
        <p:spPr>
          <a:xfrm flipH="1">
            <a:off x="3427603" y="3998250"/>
            <a:ext cx="63899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3555329" y="3710250"/>
            <a:ext cx="936000" cy="576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a:solidFill>
                  <a:schemeClr val="tx1"/>
                </a:solidFill>
              </a:rPr>
              <a:t>Senior Health Information </a:t>
            </a:r>
            <a:r>
              <a:rPr lang="en-AU" sz="700" dirty="0" smtClean="0">
                <a:solidFill>
                  <a:schemeClr val="tx1"/>
                </a:solidFill>
              </a:rPr>
              <a:t>Management Adviser</a:t>
            </a:r>
          </a:p>
        </p:txBody>
      </p:sp>
      <p:cxnSp>
        <p:nvCxnSpPr>
          <p:cNvPr id="49" name="Straight Connector 48"/>
          <p:cNvCxnSpPr/>
          <p:nvPr/>
        </p:nvCxnSpPr>
        <p:spPr>
          <a:xfrm flipH="1">
            <a:off x="2075053" y="3998250"/>
            <a:ext cx="63899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2202780" y="3710250"/>
            <a:ext cx="936000" cy="576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solidFill>
                  <a:schemeClr val="tx1"/>
                </a:solidFill>
              </a:rPr>
              <a:t>Senior Project Officer</a:t>
            </a:r>
          </a:p>
        </p:txBody>
      </p:sp>
      <p:sp>
        <p:nvSpPr>
          <p:cNvPr id="51" name="Rectangle 50"/>
          <p:cNvSpPr/>
          <p:nvPr/>
        </p:nvSpPr>
        <p:spPr>
          <a:xfrm>
            <a:off x="3555330" y="5885803"/>
            <a:ext cx="936000" cy="576000"/>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Data Analyst</a:t>
            </a:r>
          </a:p>
        </p:txBody>
      </p:sp>
      <p:cxnSp>
        <p:nvCxnSpPr>
          <p:cNvPr id="52" name="Elbow Connector 51"/>
          <p:cNvCxnSpPr>
            <a:stCxn id="48" idx="1"/>
          </p:cNvCxnSpPr>
          <p:nvPr/>
        </p:nvCxnSpPr>
        <p:spPr>
          <a:xfrm rot="10800000">
            <a:off x="2075054" y="3207181"/>
            <a:ext cx="127726" cy="1516255"/>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2202780" y="4435435"/>
            <a:ext cx="936000" cy="576000"/>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Project Manager</a:t>
            </a:r>
          </a:p>
        </p:txBody>
      </p:sp>
      <p:cxnSp>
        <p:nvCxnSpPr>
          <p:cNvPr id="56" name="Straight Connector 55"/>
          <p:cNvCxnSpPr/>
          <p:nvPr/>
        </p:nvCxnSpPr>
        <p:spPr>
          <a:xfrm flipH="1">
            <a:off x="3427603" y="4726651"/>
            <a:ext cx="63899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3555330" y="4435435"/>
            <a:ext cx="936000" cy="576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700" dirty="0" smtClean="0">
                <a:solidFill>
                  <a:schemeClr val="tx1"/>
                </a:solidFill>
              </a:rPr>
              <a:t>Senior Project Officer Health Classification &amp; Coding </a:t>
            </a:r>
          </a:p>
        </p:txBody>
      </p:sp>
      <p:cxnSp>
        <p:nvCxnSpPr>
          <p:cNvPr id="57" name="Straight Connector 56"/>
          <p:cNvCxnSpPr/>
          <p:nvPr/>
        </p:nvCxnSpPr>
        <p:spPr>
          <a:xfrm flipH="1">
            <a:off x="2560208" y="2706639"/>
            <a:ext cx="1442" cy="31638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1983079" y="2835919"/>
            <a:ext cx="1155700" cy="742522"/>
          </a:xfrm>
          <a:prstGeom prst="rect">
            <a:avLst/>
          </a:prstGeom>
          <a:ln w="12700">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AU" sz="700" dirty="0" smtClean="0">
                <a:solidFill>
                  <a:schemeClr val="tx1"/>
                </a:solidFill>
              </a:rPr>
              <a:t>Principal Advisor Data Management, Standards and Privacy</a:t>
            </a:r>
          </a:p>
        </p:txBody>
      </p:sp>
      <p:cxnSp>
        <p:nvCxnSpPr>
          <p:cNvPr id="55" name="Straight Connector 54"/>
          <p:cNvCxnSpPr/>
          <p:nvPr/>
        </p:nvCxnSpPr>
        <p:spPr>
          <a:xfrm flipH="1">
            <a:off x="3427607" y="5448619"/>
            <a:ext cx="63899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3555329" y="5160619"/>
            <a:ext cx="936000" cy="576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700" dirty="0" smtClean="0">
                <a:solidFill>
                  <a:schemeClr val="tx1"/>
                </a:solidFill>
              </a:rPr>
              <a:t>Senior Project Officer Health Classification and Coding</a:t>
            </a:r>
          </a:p>
        </p:txBody>
      </p:sp>
    </p:spTree>
    <p:extLst>
      <p:ext uri="{BB962C8B-B14F-4D97-AF65-F5344CB8AC3E}">
        <p14:creationId xmlns:p14="http://schemas.microsoft.com/office/powerpoint/2010/main" val="1035081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Object 21" hidden="1"/>
          <p:cNvGraphicFramePr>
            <a:graphicFrameLocks noChangeAspect="1"/>
          </p:cNvGraphicFramePr>
          <p:nvPr>
            <p:custDataLst>
              <p:tags r:id="rId2"/>
            </p:custDataLst>
            <p:extLst>
              <p:ext uri="{D42A27DB-BD31-4B8C-83A1-F6EECF244321}">
                <p14:modId xmlns:p14="http://schemas.microsoft.com/office/powerpoint/2010/main" val="22746076"/>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6159"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cxnSp>
        <p:nvCxnSpPr>
          <p:cNvPr id="24" name="Elbow Connector 23"/>
          <p:cNvCxnSpPr>
            <a:stCxn id="38" idx="1"/>
          </p:cNvCxnSpPr>
          <p:nvPr/>
        </p:nvCxnSpPr>
        <p:spPr>
          <a:xfrm rot="10800000">
            <a:off x="3840843" y="2402981"/>
            <a:ext cx="293927" cy="3202810"/>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840842" y="2957773"/>
            <a:ext cx="5750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840842" y="4281781"/>
            <a:ext cx="5750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3840842" y="4943785"/>
            <a:ext cx="5750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840842" y="3619777"/>
            <a:ext cx="57506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AU" dirty="0"/>
              <a:t>Office of the </a:t>
            </a:r>
            <a:r>
              <a:rPr lang="en-AU" dirty="0" smtClean="0"/>
              <a:t>Deputy Secretary</a:t>
            </a:r>
            <a:endParaRPr lang="en-AU" dirty="0"/>
          </a:p>
        </p:txBody>
      </p:sp>
      <p:sp>
        <p:nvSpPr>
          <p:cNvPr id="14" name="Slide Number Placeholder 13"/>
          <p:cNvSpPr>
            <a:spLocks noGrp="1"/>
          </p:cNvSpPr>
          <p:nvPr>
            <p:ph type="sldNum" sz="quarter" idx="12"/>
          </p:nvPr>
        </p:nvSpPr>
        <p:spPr/>
        <p:txBody>
          <a:bodyPr/>
          <a:lstStyle/>
          <a:p>
            <a:fld id="{E352B1FB-AE05-4976-BFC5-338198F3B15B}" type="slidenum">
              <a:rPr lang="en-AU" altLang="en-US" smtClean="0"/>
              <a:pPr/>
              <a:t>4</a:t>
            </a:fld>
            <a:endParaRPr lang="en-AU" altLang="en-US" dirty="0"/>
          </a:p>
        </p:txBody>
      </p:sp>
      <p:sp>
        <p:nvSpPr>
          <p:cNvPr id="21" name="Rectangle 20"/>
          <p:cNvSpPr/>
          <p:nvPr/>
        </p:nvSpPr>
        <p:spPr>
          <a:xfrm>
            <a:off x="4668079" y="69820"/>
            <a:ext cx="3233879" cy="400110"/>
          </a:xfrm>
          <a:prstGeom prst="rect">
            <a:avLst/>
          </a:prstGeom>
        </p:spPr>
        <p:txBody>
          <a:bodyPr wrap="square">
            <a:spAutoFit/>
          </a:bodyPr>
          <a:lstStyle/>
          <a:p>
            <a:pPr algn="r"/>
            <a:endParaRPr lang="en-US" altLang="en-US" sz="1000" dirty="0">
              <a:solidFill>
                <a:schemeClr val="bg1"/>
              </a:solidFill>
              <a:cs typeface="Arial" charset="0"/>
            </a:endParaRPr>
          </a:p>
          <a:p>
            <a:pPr algn="r"/>
            <a:endParaRPr lang="en-US" altLang="en-US" sz="1000" dirty="0">
              <a:solidFill>
                <a:schemeClr val="bg1"/>
              </a:solidFill>
              <a:cs typeface="Arial" charset="0"/>
            </a:endParaRPr>
          </a:p>
        </p:txBody>
      </p:sp>
      <p:sp>
        <p:nvSpPr>
          <p:cNvPr id="26" name="Rectangle 25"/>
          <p:cNvSpPr/>
          <p:nvPr/>
        </p:nvSpPr>
        <p:spPr>
          <a:xfrm>
            <a:off x="3510619" y="1916833"/>
            <a:ext cx="1957675" cy="666427"/>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1050" dirty="0" smtClean="0"/>
              <a:t>Deputy Secretary</a:t>
            </a:r>
          </a:p>
          <a:p>
            <a:pPr algn="ctr"/>
            <a:r>
              <a:rPr lang="en-AU" sz="1050" dirty="0" smtClean="0"/>
              <a:t>TERRY SYMONDS</a:t>
            </a:r>
          </a:p>
        </p:txBody>
      </p:sp>
      <p:sp>
        <p:nvSpPr>
          <p:cNvPr id="31" name="Rectangle 30"/>
          <p:cNvSpPr/>
          <p:nvPr/>
        </p:nvSpPr>
        <p:spPr>
          <a:xfrm>
            <a:off x="4134765" y="2687773"/>
            <a:ext cx="1367796" cy="540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900" dirty="0"/>
              <a:t>Executive Assistant to the Deputy </a:t>
            </a:r>
            <a:r>
              <a:rPr lang="en-AU" sz="900" dirty="0" smtClean="0"/>
              <a:t>Secretary</a:t>
            </a:r>
            <a:endParaRPr lang="en-AU" sz="900" dirty="0"/>
          </a:p>
        </p:txBody>
      </p:sp>
      <p:sp>
        <p:nvSpPr>
          <p:cNvPr id="36" name="Rectangle 35"/>
          <p:cNvSpPr/>
          <p:nvPr/>
        </p:nvSpPr>
        <p:spPr>
          <a:xfrm>
            <a:off x="4134765" y="3349777"/>
            <a:ext cx="1367796" cy="540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900" dirty="0" smtClean="0"/>
              <a:t>Manager</a:t>
            </a:r>
          </a:p>
        </p:txBody>
      </p:sp>
      <p:sp>
        <p:nvSpPr>
          <p:cNvPr id="37" name="Rectangle 36"/>
          <p:cNvSpPr/>
          <p:nvPr/>
        </p:nvSpPr>
        <p:spPr>
          <a:xfrm>
            <a:off x="4134768" y="4011781"/>
            <a:ext cx="1367796" cy="540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900" dirty="0" smtClean="0"/>
              <a:t>Administrative Officer</a:t>
            </a:r>
            <a:endParaRPr lang="en-AU" sz="900" dirty="0"/>
          </a:p>
        </p:txBody>
      </p:sp>
      <p:sp>
        <p:nvSpPr>
          <p:cNvPr id="38" name="Rectangle 37"/>
          <p:cNvSpPr/>
          <p:nvPr/>
        </p:nvSpPr>
        <p:spPr>
          <a:xfrm>
            <a:off x="4134769" y="5335791"/>
            <a:ext cx="1367796" cy="540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900" dirty="0">
                <a:solidFill>
                  <a:schemeClr val="tx1"/>
                </a:solidFill>
              </a:rPr>
              <a:t>Senior Policy </a:t>
            </a:r>
            <a:r>
              <a:rPr lang="en-AU" sz="900" dirty="0" smtClean="0">
                <a:solidFill>
                  <a:schemeClr val="tx1"/>
                </a:solidFill>
              </a:rPr>
              <a:t>Officer</a:t>
            </a:r>
            <a:endParaRPr lang="en-AU" sz="900" dirty="0">
              <a:solidFill>
                <a:schemeClr val="tx1"/>
              </a:solidFill>
            </a:endParaRPr>
          </a:p>
        </p:txBody>
      </p:sp>
      <p:sp>
        <p:nvSpPr>
          <p:cNvPr id="40" name="Rectangle 39"/>
          <p:cNvSpPr/>
          <p:nvPr/>
        </p:nvSpPr>
        <p:spPr>
          <a:xfrm>
            <a:off x="4134769" y="4673785"/>
            <a:ext cx="1367796" cy="540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900" dirty="0" smtClean="0"/>
              <a:t>Senior Budget Analyst </a:t>
            </a:r>
          </a:p>
        </p:txBody>
      </p:sp>
    </p:spTree>
    <p:extLst>
      <p:ext uri="{BB962C8B-B14F-4D97-AF65-F5344CB8AC3E}">
        <p14:creationId xmlns:p14="http://schemas.microsoft.com/office/powerpoint/2010/main" val="51692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Object 21" hidden="1"/>
          <p:cNvGraphicFramePr>
            <a:graphicFrameLocks noChangeAspect="1"/>
          </p:cNvGraphicFramePr>
          <p:nvPr>
            <p:custDataLst>
              <p:tags r:id="rId2"/>
            </p:custDataLst>
            <p:extLst>
              <p:ext uri="{D42A27DB-BD31-4B8C-83A1-F6EECF244321}">
                <p14:modId xmlns:p14="http://schemas.microsoft.com/office/powerpoint/2010/main" val="2766179433"/>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7184"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AU" dirty="0" smtClean="0"/>
              <a:t>Response to the Review of Hospital Safety and Quality</a:t>
            </a:r>
            <a:endParaRPr lang="en-AU" dirty="0"/>
          </a:p>
        </p:txBody>
      </p:sp>
      <p:sp>
        <p:nvSpPr>
          <p:cNvPr id="14" name="Slide Number Placeholder 13"/>
          <p:cNvSpPr>
            <a:spLocks noGrp="1"/>
          </p:cNvSpPr>
          <p:nvPr>
            <p:ph type="sldNum" sz="quarter" idx="12"/>
          </p:nvPr>
        </p:nvSpPr>
        <p:spPr/>
        <p:txBody>
          <a:bodyPr/>
          <a:lstStyle/>
          <a:p>
            <a:fld id="{E352B1FB-AE05-4976-BFC5-338198F3B15B}" type="slidenum">
              <a:rPr lang="en-AU" altLang="en-US" smtClean="0"/>
              <a:pPr/>
              <a:t>5</a:t>
            </a:fld>
            <a:endParaRPr lang="en-AU" altLang="en-US" dirty="0"/>
          </a:p>
        </p:txBody>
      </p:sp>
      <p:sp>
        <p:nvSpPr>
          <p:cNvPr id="21" name="Rectangle 20"/>
          <p:cNvSpPr/>
          <p:nvPr/>
        </p:nvSpPr>
        <p:spPr>
          <a:xfrm>
            <a:off x="4668079" y="69820"/>
            <a:ext cx="3233879" cy="400110"/>
          </a:xfrm>
          <a:prstGeom prst="rect">
            <a:avLst/>
          </a:prstGeom>
        </p:spPr>
        <p:txBody>
          <a:bodyPr wrap="square">
            <a:spAutoFit/>
          </a:bodyPr>
          <a:lstStyle/>
          <a:p>
            <a:pPr algn="r"/>
            <a:endParaRPr lang="en-US" altLang="en-US" sz="1000" dirty="0">
              <a:solidFill>
                <a:schemeClr val="bg1"/>
              </a:solidFill>
              <a:cs typeface="Arial" charset="0"/>
            </a:endParaRPr>
          </a:p>
          <a:p>
            <a:pPr algn="r"/>
            <a:endParaRPr lang="en-US" altLang="en-US" sz="1000" dirty="0">
              <a:solidFill>
                <a:schemeClr val="bg1"/>
              </a:solidFill>
              <a:cs typeface="Arial" charset="0"/>
            </a:endParaRPr>
          </a:p>
        </p:txBody>
      </p:sp>
      <p:cxnSp>
        <p:nvCxnSpPr>
          <p:cNvPr id="27" name="Elbow Connector 26"/>
          <p:cNvCxnSpPr>
            <a:stCxn id="45" idx="1"/>
          </p:cNvCxnSpPr>
          <p:nvPr/>
        </p:nvCxnSpPr>
        <p:spPr>
          <a:xfrm rot="10800000">
            <a:off x="5326312" y="2690344"/>
            <a:ext cx="228067" cy="1217682"/>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331871" y="2690344"/>
            <a:ext cx="5750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5554378" y="2417275"/>
            <a:ext cx="1250042" cy="513487"/>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800" dirty="0"/>
              <a:t>Principal Policy </a:t>
            </a:r>
            <a:r>
              <a:rPr lang="en-AU" sz="800" dirty="0" smtClean="0"/>
              <a:t>Officer, </a:t>
            </a:r>
            <a:r>
              <a:rPr lang="en-AU" sz="800" dirty="0"/>
              <a:t>Legislative Reform </a:t>
            </a:r>
          </a:p>
        </p:txBody>
      </p:sp>
      <p:cxnSp>
        <p:nvCxnSpPr>
          <p:cNvPr id="32" name="Straight Connector 31"/>
          <p:cNvCxnSpPr/>
          <p:nvPr/>
        </p:nvCxnSpPr>
        <p:spPr>
          <a:xfrm>
            <a:off x="5326310" y="3277179"/>
            <a:ext cx="5750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5554378" y="3012223"/>
            <a:ext cx="1250042" cy="540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800" dirty="0"/>
              <a:t>Senior Legal Policy </a:t>
            </a:r>
            <a:r>
              <a:rPr lang="en-AU" sz="800" dirty="0" smtClean="0"/>
              <a:t>Officer, </a:t>
            </a:r>
            <a:r>
              <a:rPr lang="en-AU" sz="800" dirty="0"/>
              <a:t>Legislative </a:t>
            </a:r>
            <a:r>
              <a:rPr lang="en-AU" sz="800" dirty="0" smtClean="0"/>
              <a:t>Reform</a:t>
            </a:r>
            <a:endParaRPr lang="en-AU" sz="800" dirty="0"/>
          </a:p>
        </p:txBody>
      </p:sp>
      <p:cxnSp>
        <p:nvCxnSpPr>
          <p:cNvPr id="44" name="Straight Connector 43"/>
          <p:cNvCxnSpPr/>
          <p:nvPr/>
        </p:nvCxnSpPr>
        <p:spPr>
          <a:xfrm>
            <a:off x="4746188" y="3276977"/>
            <a:ext cx="5750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5554377" y="3633686"/>
            <a:ext cx="1250042" cy="54868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800" dirty="0" smtClean="0"/>
              <a:t>Project Officer, Legislative Reform</a:t>
            </a:r>
          </a:p>
        </p:txBody>
      </p:sp>
      <p:cxnSp>
        <p:nvCxnSpPr>
          <p:cNvPr id="46" name="Elbow Connector 45"/>
          <p:cNvCxnSpPr>
            <a:stCxn id="52" idx="1"/>
          </p:cNvCxnSpPr>
          <p:nvPr/>
        </p:nvCxnSpPr>
        <p:spPr>
          <a:xfrm rot="10800000">
            <a:off x="3441441" y="2449060"/>
            <a:ext cx="287521" cy="2920018"/>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3441431" y="3276977"/>
            <a:ext cx="5750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48" name="Rectangle 47"/>
          <p:cNvSpPr/>
          <p:nvPr/>
        </p:nvSpPr>
        <p:spPr>
          <a:xfrm>
            <a:off x="3341388" y="1923340"/>
            <a:ext cx="1715698" cy="697244"/>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1000" dirty="0" smtClean="0"/>
              <a:t>Project Director </a:t>
            </a:r>
          </a:p>
          <a:p>
            <a:pPr algn="ctr"/>
            <a:r>
              <a:rPr lang="en-AU" sz="1000" dirty="0" smtClean="0"/>
              <a:t>PAULA WILTON</a:t>
            </a:r>
          </a:p>
        </p:txBody>
      </p:sp>
      <p:sp>
        <p:nvSpPr>
          <p:cNvPr id="49" name="Rectangle 48"/>
          <p:cNvSpPr/>
          <p:nvPr/>
        </p:nvSpPr>
        <p:spPr>
          <a:xfrm>
            <a:off x="3728960" y="2893225"/>
            <a:ext cx="1305094" cy="767507"/>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900" dirty="0" smtClean="0"/>
              <a:t>Assistant Director, Legislative Reform</a:t>
            </a:r>
          </a:p>
          <a:p>
            <a:pPr algn="ctr"/>
            <a:r>
              <a:rPr lang="en-AU" sz="900" dirty="0" smtClean="0"/>
              <a:t>KATHERINE ETTERSHANK</a:t>
            </a:r>
          </a:p>
        </p:txBody>
      </p:sp>
      <p:cxnSp>
        <p:nvCxnSpPr>
          <p:cNvPr id="50" name="Straight Connector 49"/>
          <p:cNvCxnSpPr/>
          <p:nvPr/>
        </p:nvCxnSpPr>
        <p:spPr>
          <a:xfrm>
            <a:off x="3441433" y="4047771"/>
            <a:ext cx="5750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1" name="Rectangle 50"/>
          <p:cNvSpPr/>
          <p:nvPr/>
        </p:nvSpPr>
        <p:spPr>
          <a:xfrm>
            <a:off x="3728960" y="3785678"/>
            <a:ext cx="1305094" cy="533403"/>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900" dirty="0" smtClean="0"/>
              <a:t>Principal Project Manager</a:t>
            </a:r>
          </a:p>
        </p:txBody>
      </p:sp>
      <p:sp>
        <p:nvSpPr>
          <p:cNvPr id="52" name="Rectangle 51"/>
          <p:cNvSpPr/>
          <p:nvPr/>
        </p:nvSpPr>
        <p:spPr>
          <a:xfrm>
            <a:off x="3728960" y="5102378"/>
            <a:ext cx="1305094" cy="533403"/>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900" dirty="0" smtClean="0"/>
              <a:t>YES Trainee</a:t>
            </a:r>
          </a:p>
        </p:txBody>
      </p:sp>
      <p:cxnSp>
        <p:nvCxnSpPr>
          <p:cNvPr id="53" name="Straight Connector 52"/>
          <p:cNvCxnSpPr/>
          <p:nvPr/>
        </p:nvCxnSpPr>
        <p:spPr>
          <a:xfrm>
            <a:off x="3441439" y="4710728"/>
            <a:ext cx="5750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3728960" y="4444029"/>
            <a:ext cx="1305094" cy="533403"/>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900" dirty="0"/>
              <a:t>Principal Policy Adviser, Quality &amp; Safety </a:t>
            </a:r>
            <a:endParaRPr lang="en-AU" sz="900" dirty="0" smtClean="0"/>
          </a:p>
        </p:txBody>
      </p:sp>
    </p:spTree>
    <p:extLst>
      <p:ext uri="{BB962C8B-B14F-4D97-AF65-F5344CB8AC3E}">
        <p14:creationId xmlns:p14="http://schemas.microsoft.com/office/powerpoint/2010/main" val="35499612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Object 21" hidden="1"/>
          <p:cNvGraphicFramePr>
            <a:graphicFrameLocks noChangeAspect="1"/>
          </p:cNvGraphicFramePr>
          <p:nvPr>
            <p:custDataLst>
              <p:tags r:id="rId2"/>
            </p:custDataLst>
            <p:extLst>
              <p:ext uri="{D42A27DB-BD31-4B8C-83A1-F6EECF244321}">
                <p14:modId xmlns:p14="http://schemas.microsoft.com/office/powerpoint/2010/main" val="2092058601"/>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8208"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AU" dirty="0" smtClean="0"/>
              <a:t>Policy and Planning</a:t>
            </a:r>
            <a:endParaRPr lang="en-AU" dirty="0"/>
          </a:p>
        </p:txBody>
      </p:sp>
      <p:sp>
        <p:nvSpPr>
          <p:cNvPr id="14" name="Slide Number Placeholder 13"/>
          <p:cNvSpPr>
            <a:spLocks noGrp="1"/>
          </p:cNvSpPr>
          <p:nvPr>
            <p:ph type="sldNum" sz="quarter" idx="12"/>
          </p:nvPr>
        </p:nvSpPr>
        <p:spPr>
          <a:xfrm>
            <a:off x="8486414" y="6619939"/>
            <a:ext cx="539750" cy="205047"/>
          </a:xfrm>
          <a:ln>
            <a:noFill/>
          </a:ln>
        </p:spPr>
        <p:txBody>
          <a:bodyPr/>
          <a:lstStyle/>
          <a:p>
            <a:fld id="{E352B1FB-AE05-4976-BFC5-338198F3B15B}" type="slidenum">
              <a:rPr lang="en-AU" altLang="en-US" sz="1050" smtClean="0"/>
              <a:pPr/>
              <a:t>6</a:t>
            </a:fld>
            <a:endParaRPr lang="en-AU" altLang="en-US" dirty="0"/>
          </a:p>
        </p:txBody>
      </p:sp>
      <p:sp>
        <p:nvSpPr>
          <p:cNvPr id="136" name="Rectangle 135"/>
          <p:cNvSpPr/>
          <p:nvPr/>
        </p:nvSpPr>
        <p:spPr>
          <a:xfrm>
            <a:off x="4668079" y="69820"/>
            <a:ext cx="3233879" cy="400110"/>
          </a:xfrm>
          <a:prstGeom prst="rect">
            <a:avLst/>
          </a:prstGeom>
        </p:spPr>
        <p:txBody>
          <a:bodyPr wrap="square">
            <a:spAutoFit/>
          </a:bodyPr>
          <a:lstStyle/>
          <a:p>
            <a:pPr algn="r"/>
            <a:endParaRPr lang="en-US" altLang="en-US" sz="1000" dirty="0">
              <a:solidFill>
                <a:schemeClr val="bg1"/>
              </a:solidFill>
              <a:cs typeface="Arial" charset="0"/>
            </a:endParaRPr>
          </a:p>
          <a:p>
            <a:pPr algn="r"/>
            <a:endParaRPr lang="en-US" altLang="en-US" sz="1000" dirty="0">
              <a:solidFill>
                <a:schemeClr val="bg1"/>
              </a:solidFill>
              <a:cs typeface="Arial" charset="0"/>
            </a:endParaRPr>
          </a:p>
        </p:txBody>
      </p:sp>
      <p:cxnSp>
        <p:nvCxnSpPr>
          <p:cNvPr id="148" name="Elbow Connector 61"/>
          <p:cNvCxnSpPr>
            <a:endCxn id="278" idx="1"/>
          </p:cNvCxnSpPr>
          <p:nvPr/>
        </p:nvCxnSpPr>
        <p:spPr>
          <a:xfrm rot="16200000" flipH="1">
            <a:off x="-962978" y="4626179"/>
            <a:ext cx="2384979" cy="117174"/>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2" name="Straight Connector 60"/>
          <p:cNvCxnSpPr/>
          <p:nvPr/>
        </p:nvCxnSpPr>
        <p:spPr>
          <a:xfrm flipV="1">
            <a:off x="1681022" y="3186733"/>
            <a:ext cx="0" cy="15596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6" name="Straight Connector 60"/>
          <p:cNvCxnSpPr/>
          <p:nvPr/>
        </p:nvCxnSpPr>
        <p:spPr>
          <a:xfrm flipV="1">
            <a:off x="595415" y="3186733"/>
            <a:ext cx="0" cy="15596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7" name="Elbow Connector 61"/>
          <p:cNvCxnSpPr>
            <a:endCxn id="170" idx="1"/>
          </p:cNvCxnSpPr>
          <p:nvPr/>
        </p:nvCxnSpPr>
        <p:spPr>
          <a:xfrm rot="16200000" flipH="1">
            <a:off x="4226330" y="4745687"/>
            <a:ext cx="2315821" cy="112193"/>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61" name="Rectangle 116"/>
          <p:cNvSpPr/>
          <p:nvPr/>
        </p:nvSpPr>
        <p:spPr>
          <a:xfrm>
            <a:off x="4490133" y="5081511"/>
            <a:ext cx="743027"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endParaRPr lang="en-AU" sz="600" dirty="0">
              <a:solidFill>
                <a:schemeClr val="tx1"/>
              </a:solidFill>
            </a:endParaRPr>
          </a:p>
        </p:txBody>
      </p:sp>
      <p:cxnSp>
        <p:nvCxnSpPr>
          <p:cNvPr id="163" name="Elbow Connector 61"/>
          <p:cNvCxnSpPr>
            <a:endCxn id="161" idx="1"/>
          </p:cNvCxnSpPr>
          <p:nvPr/>
        </p:nvCxnSpPr>
        <p:spPr>
          <a:xfrm rot="16200000" flipH="1">
            <a:off x="3874075" y="4609452"/>
            <a:ext cx="1132341" cy="99776"/>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60"/>
          <p:cNvCxnSpPr/>
          <p:nvPr/>
        </p:nvCxnSpPr>
        <p:spPr>
          <a:xfrm flipH="1">
            <a:off x="4390356" y="4498027"/>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6" name="Straight Connector 60"/>
          <p:cNvCxnSpPr/>
          <p:nvPr/>
        </p:nvCxnSpPr>
        <p:spPr>
          <a:xfrm flipH="1">
            <a:off x="4390356" y="4861769"/>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67" name="Rectangle 116"/>
          <p:cNvSpPr/>
          <p:nvPr/>
        </p:nvSpPr>
        <p:spPr>
          <a:xfrm>
            <a:off x="4490134" y="4354027"/>
            <a:ext cx="743027"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Principal Project Officer</a:t>
            </a:r>
            <a:endParaRPr lang="en-AU" sz="600" dirty="0">
              <a:solidFill>
                <a:schemeClr val="tx1"/>
              </a:solidFill>
            </a:endParaRPr>
          </a:p>
        </p:txBody>
      </p:sp>
      <p:sp>
        <p:nvSpPr>
          <p:cNvPr id="168" name="Rectangle 116"/>
          <p:cNvSpPr/>
          <p:nvPr/>
        </p:nvSpPr>
        <p:spPr>
          <a:xfrm>
            <a:off x="4355194" y="3788637"/>
            <a:ext cx="877967" cy="394934"/>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Manager, Funding Model Development</a:t>
            </a:r>
          </a:p>
        </p:txBody>
      </p:sp>
      <p:sp>
        <p:nvSpPr>
          <p:cNvPr id="169" name="Rectangle 116"/>
          <p:cNvSpPr/>
          <p:nvPr/>
        </p:nvSpPr>
        <p:spPr>
          <a:xfrm>
            <a:off x="4495519" y="4717769"/>
            <a:ext cx="743027"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Principal Project Officer</a:t>
            </a:r>
            <a:endParaRPr lang="en-AU" sz="600" dirty="0">
              <a:solidFill>
                <a:schemeClr val="tx1"/>
              </a:solidFill>
            </a:endParaRPr>
          </a:p>
        </p:txBody>
      </p:sp>
      <p:sp>
        <p:nvSpPr>
          <p:cNvPr id="170" name="Rectangle 116"/>
          <p:cNvSpPr/>
          <p:nvPr/>
        </p:nvSpPr>
        <p:spPr>
          <a:xfrm>
            <a:off x="5440336" y="5815694"/>
            <a:ext cx="781901"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Project Officer</a:t>
            </a:r>
            <a:endParaRPr lang="en-AU" sz="600" dirty="0">
              <a:solidFill>
                <a:schemeClr val="tx1"/>
              </a:solidFill>
            </a:endParaRPr>
          </a:p>
        </p:txBody>
      </p:sp>
      <p:cxnSp>
        <p:nvCxnSpPr>
          <p:cNvPr id="171" name="Straight Connector 60"/>
          <p:cNvCxnSpPr/>
          <p:nvPr/>
        </p:nvCxnSpPr>
        <p:spPr>
          <a:xfrm flipH="1">
            <a:off x="5328141" y="5207669"/>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2" name="Straight Connector 60"/>
          <p:cNvCxnSpPr/>
          <p:nvPr/>
        </p:nvCxnSpPr>
        <p:spPr>
          <a:xfrm flipH="1">
            <a:off x="5328143" y="5587065"/>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3" name="Straight Connector 60"/>
          <p:cNvCxnSpPr/>
          <p:nvPr/>
        </p:nvCxnSpPr>
        <p:spPr>
          <a:xfrm flipH="1">
            <a:off x="5328141" y="4812713"/>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4" name="Straight Connector 60"/>
          <p:cNvCxnSpPr/>
          <p:nvPr/>
        </p:nvCxnSpPr>
        <p:spPr>
          <a:xfrm flipH="1">
            <a:off x="5328141" y="4401088"/>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75" name="Rectangle 116"/>
          <p:cNvSpPr/>
          <p:nvPr/>
        </p:nvSpPr>
        <p:spPr>
          <a:xfrm>
            <a:off x="5442569" y="4221088"/>
            <a:ext cx="608933" cy="360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Principal Policy Officer</a:t>
            </a:r>
            <a:endParaRPr lang="en-AU" sz="600" dirty="0">
              <a:solidFill>
                <a:schemeClr val="tx1"/>
              </a:solidFill>
            </a:endParaRPr>
          </a:p>
        </p:txBody>
      </p:sp>
      <p:sp>
        <p:nvSpPr>
          <p:cNvPr id="176" name="Rectangle 116"/>
          <p:cNvSpPr/>
          <p:nvPr/>
        </p:nvSpPr>
        <p:spPr>
          <a:xfrm>
            <a:off x="5442569" y="4653136"/>
            <a:ext cx="608933" cy="360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Principal Project Officer</a:t>
            </a:r>
            <a:endParaRPr lang="en-AU" sz="600" dirty="0">
              <a:solidFill>
                <a:schemeClr val="tx1"/>
              </a:solidFill>
            </a:endParaRPr>
          </a:p>
        </p:txBody>
      </p:sp>
      <p:sp>
        <p:nvSpPr>
          <p:cNvPr id="177" name="Rectangle 116"/>
          <p:cNvSpPr/>
          <p:nvPr/>
        </p:nvSpPr>
        <p:spPr>
          <a:xfrm>
            <a:off x="5442569" y="5063669"/>
            <a:ext cx="781901"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Manager</a:t>
            </a:r>
            <a:endParaRPr lang="en-AU" sz="600" dirty="0">
              <a:solidFill>
                <a:schemeClr val="tx1"/>
              </a:solidFill>
            </a:endParaRPr>
          </a:p>
        </p:txBody>
      </p:sp>
      <p:sp>
        <p:nvSpPr>
          <p:cNvPr id="178" name="Rectangle 116"/>
          <p:cNvSpPr/>
          <p:nvPr/>
        </p:nvSpPr>
        <p:spPr>
          <a:xfrm>
            <a:off x="5442571" y="5443065"/>
            <a:ext cx="781901"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Project Officer</a:t>
            </a:r>
            <a:endParaRPr lang="en-AU" sz="600" dirty="0">
              <a:solidFill>
                <a:schemeClr val="tx1"/>
              </a:solidFill>
            </a:endParaRPr>
          </a:p>
        </p:txBody>
      </p:sp>
      <p:cxnSp>
        <p:nvCxnSpPr>
          <p:cNvPr id="179" name="Elbow Connector 61"/>
          <p:cNvCxnSpPr>
            <a:endCxn id="225" idx="1"/>
          </p:cNvCxnSpPr>
          <p:nvPr/>
        </p:nvCxnSpPr>
        <p:spPr>
          <a:xfrm rot="16200000" flipH="1">
            <a:off x="5529161" y="3949259"/>
            <a:ext cx="1290839" cy="99780"/>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0" name="Straight Connector 60"/>
          <p:cNvCxnSpPr/>
          <p:nvPr/>
        </p:nvCxnSpPr>
        <p:spPr>
          <a:xfrm flipH="1">
            <a:off x="6124693" y="3638419"/>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1" name="Straight Connector 60"/>
          <p:cNvCxnSpPr/>
          <p:nvPr/>
        </p:nvCxnSpPr>
        <p:spPr>
          <a:xfrm flipH="1">
            <a:off x="6124693" y="3965605"/>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82" name="Rectangle 116"/>
          <p:cNvSpPr/>
          <p:nvPr/>
        </p:nvSpPr>
        <p:spPr>
          <a:xfrm>
            <a:off x="6224471" y="3494419"/>
            <a:ext cx="756000" cy="288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smtClean="0">
                <a:solidFill>
                  <a:schemeClr val="tx1"/>
                </a:solidFill>
              </a:rPr>
              <a:t>Principal Project Manager</a:t>
            </a:r>
            <a:endParaRPr lang="en-AU" sz="600" dirty="0">
              <a:solidFill>
                <a:schemeClr val="tx1"/>
              </a:solidFill>
            </a:endParaRPr>
          </a:p>
        </p:txBody>
      </p:sp>
      <p:sp>
        <p:nvSpPr>
          <p:cNvPr id="183" name="Rectangle 116"/>
          <p:cNvSpPr/>
          <p:nvPr/>
        </p:nvSpPr>
        <p:spPr>
          <a:xfrm>
            <a:off x="6224471" y="3829802"/>
            <a:ext cx="756000" cy="288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smtClean="0">
                <a:solidFill>
                  <a:schemeClr val="tx1"/>
                </a:solidFill>
              </a:rPr>
              <a:t>Senior Project Officer</a:t>
            </a:r>
            <a:endParaRPr lang="en-AU" sz="600" dirty="0">
              <a:solidFill>
                <a:schemeClr val="tx1"/>
              </a:solidFill>
            </a:endParaRPr>
          </a:p>
        </p:txBody>
      </p:sp>
      <p:cxnSp>
        <p:nvCxnSpPr>
          <p:cNvPr id="184" name="Straight Connector 60"/>
          <p:cNvCxnSpPr/>
          <p:nvPr/>
        </p:nvCxnSpPr>
        <p:spPr>
          <a:xfrm flipH="1">
            <a:off x="7188169" y="4310414"/>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5" name="Straight Connector 60"/>
          <p:cNvCxnSpPr/>
          <p:nvPr/>
        </p:nvCxnSpPr>
        <p:spPr>
          <a:xfrm flipH="1">
            <a:off x="7188169" y="3965605"/>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86" name="Rectangle 116"/>
          <p:cNvSpPr/>
          <p:nvPr/>
        </p:nvSpPr>
        <p:spPr>
          <a:xfrm>
            <a:off x="7309953" y="3829802"/>
            <a:ext cx="757316"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Principal Policy Officer</a:t>
            </a:r>
          </a:p>
        </p:txBody>
      </p:sp>
      <p:sp>
        <p:nvSpPr>
          <p:cNvPr id="187" name="Rectangle 116"/>
          <p:cNvSpPr/>
          <p:nvPr/>
        </p:nvSpPr>
        <p:spPr>
          <a:xfrm>
            <a:off x="7309953" y="4165185"/>
            <a:ext cx="757316" cy="288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smtClean="0">
                <a:solidFill>
                  <a:schemeClr val="tx1"/>
                </a:solidFill>
              </a:rPr>
              <a:t>Principal Project Manager</a:t>
            </a:r>
          </a:p>
        </p:txBody>
      </p:sp>
      <p:cxnSp>
        <p:nvCxnSpPr>
          <p:cNvPr id="188" name="Elbow Connector 61"/>
          <p:cNvCxnSpPr>
            <a:endCxn id="226" idx="1"/>
          </p:cNvCxnSpPr>
          <p:nvPr/>
        </p:nvCxnSpPr>
        <p:spPr>
          <a:xfrm rot="16200000" flipH="1">
            <a:off x="6460665" y="3795281"/>
            <a:ext cx="1576794" cy="121782"/>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9" name="Elbow Connector 61"/>
          <p:cNvCxnSpPr>
            <a:endCxn id="283" idx="1"/>
          </p:cNvCxnSpPr>
          <p:nvPr/>
        </p:nvCxnSpPr>
        <p:spPr>
          <a:xfrm rot="16200000" flipH="1">
            <a:off x="6851549" y="4515545"/>
            <a:ext cx="2838450" cy="74408"/>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0" name="Straight Connector 60"/>
          <p:cNvCxnSpPr/>
          <p:nvPr/>
        </p:nvCxnSpPr>
        <p:spPr>
          <a:xfrm flipH="1">
            <a:off x="8235371" y="4300000"/>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1" name="Straight Connector 60"/>
          <p:cNvCxnSpPr/>
          <p:nvPr/>
        </p:nvCxnSpPr>
        <p:spPr>
          <a:xfrm flipH="1">
            <a:off x="8233576" y="3965605"/>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2" name="Straight Connector 60"/>
          <p:cNvCxnSpPr/>
          <p:nvPr/>
        </p:nvCxnSpPr>
        <p:spPr>
          <a:xfrm flipH="1">
            <a:off x="8233575" y="3638419"/>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3" name="Rectangle 127"/>
          <p:cNvSpPr/>
          <p:nvPr/>
        </p:nvSpPr>
        <p:spPr>
          <a:xfrm>
            <a:off x="8307979" y="3827784"/>
            <a:ext cx="786585"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Policy Officer</a:t>
            </a:r>
          </a:p>
        </p:txBody>
      </p:sp>
      <p:sp>
        <p:nvSpPr>
          <p:cNvPr id="194" name="Rectangle 122"/>
          <p:cNvSpPr/>
          <p:nvPr/>
        </p:nvSpPr>
        <p:spPr>
          <a:xfrm>
            <a:off x="8307979" y="3494419"/>
            <a:ext cx="786585"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Policy Officer</a:t>
            </a:r>
          </a:p>
        </p:txBody>
      </p:sp>
      <p:sp>
        <p:nvSpPr>
          <p:cNvPr id="195" name="Rectangle 122"/>
          <p:cNvSpPr/>
          <p:nvPr/>
        </p:nvSpPr>
        <p:spPr>
          <a:xfrm>
            <a:off x="8307979" y="4161149"/>
            <a:ext cx="786585"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Policy Officer</a:t>
            </a:r>
          </a:p>
        </p:txBody>
      </p:sp>
      <p:cxnSp>
        <p:nvCxnSpPr>
          <p:cNvPr id="196" name="Straight Connector 60"/>
          <p:cNvCxnSpPr/>
          <p:nvPr/>
        </p:nvCxnSpPr>
        <p:spPr>
          <a:xfrm flipH="1">
            <a:off x="8233571" y="4970942"/>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7" name="Rectangle 127"/>
          <p:cNvSpPr/>
          <p:nvPr/>
        </p:nvSpPr>
        <p:spPr>
          <a:xfrm>
            <a:off x="8307979" y="4827879"/>
            <a:ext cx="786584" cy="288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smtClean="0">
                <a:solidFill>
                  <a:schemeClr val="tx1"/>
                </a:solidFill>
              </a:rPr>
              <a:t>Project Officer</a:t>
            </a:r>
          </a:p>
        </p:txBody>
      </p:sp>
      <p:cxnSp>
        <p:nvCxnSpPr>
          <p:cNvPr id="198" name="Straight Connector 60"/>
          <p:cNvCxnSpPr/>
          <p:nvPr/>
        </p:nvCxnSpPr>
        <p:spPr>
          <a:xfrm flipH="1" flipV="1">
            <a:off x="4354776" y="3494639"/>
            <a:ext cx="418" cy="14923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9" name="Straight Connector 60"/>
          <p:cNvCxnSpPr/>
          <p:nvPr/>
        </p:nvCxnSpPr>
        <p:spPr>
          <a:xfrm flipV="1">
            <a:off x="3858364" y="3646630"/>
            <a:ext cx="0" cy="144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0" name="Straight Connector 60"/>
          <p:cNvCxnSpPr/>
          <p:nvPr/>
        </p:nvCxnSpPr>
        <p:spPr>
          <a:xfrm flipH="1">
            <a:off x="3415873" y="3641396"/>
            <a:ext cx="1908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1" name="Straight Connector 60"/>
          <p:cNvCxnSpPr/>
          <p:nvPr/>
        </p:nvCxnSpPr>
        <p:spPr>
          <a:xfrm flipV="1">
            <a:off x="4347154" y="2877758"/>
            <a:ext cx="0" cy="144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2" name="Straight Connector 60"/>
          <p:cNvCxnSpPr/>
          <p:nvPr/>
        </p:nvCxnSpPr>
        <p:spPr>
          <a:xfrm flipV="1">
            <a:off x="6502693" y="2880496"/>
            <a:ext cx="0" cy="144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3" name="Straight Connector 60"/>
          <p:cNvCxnSpPr/>
          <p:nvPr/>
        </p:nvCxnSpPr>
        <p:spPr>
          <a:xfrm flipV="1">
            <a:off x="7568815" y="2865256"/>
            <a:ext cx="0" cy="144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4" name="Straight Connector 60"/>
          <p:cNvCxnSpPr/>
          <p:nvPr/>
        </p:nvCxnSpPr>
        <p:spPr>
          <a:xfrm flipV="1">
            <a:off x="8596191" y="2869376"/>
            <a:ext cx="0" cy="144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6" name="Straight Connector 60"/>
          <p:cNvCxnSpPr/>
          <p:nvPr/>
        </p:nvCxnSpPr>
        <p:spPr>
          <a:xfrm flipV="1">
            <a:off x="7567011" y="2158266"/>
            <a:ext cx="0" cy="70693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7" name="Rectangle 116"/>
          <p:cNvSpPr/>
          <p:nvPr/>
        </p:nvSpPr>
        <p:spPr>
          <a:xfrm>
            <a:off x="6910428" y="2236247"/>
            <a:ext cx="1294119" cy="49702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t>Assistant Director, Service &amp; Funding Projects</a:t>
            </a:r>
          </a:p>
          <a:p>
            <a:pPr algn="ctr"/>
            <a:r>
              <a:rPr lang="en-AU" sz="700" dirty="0" smtClean="0">
                <a:solidFill>
                  <a:schemeClr val="tx1"/>
                </a:solidFill>
              </a:rPr>
              <a:t>DENISE FERRIER</a:t>
            </a:r>
          </a:p>
        </p:txBody>
      </p:sp>
      <p:sp>
        <p:nvSpPr>
          <p:cNvPr id="208" name="Rectangle 116"/>
          <p:cNvSpPr/>
          <p:nvPr/>
        </p:nvSpPr>
        <p:spPr>
          <a:xfrm>
            <a:off x="3635619" y="3003398"/>
            <a:ext cx="1438313" cy="496004"/>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Manager, Funding Systems Development</a:t>
            </a:r>
            <a:endParaRPr lang="en-AU" sz="600" dirty="0">
              <a:solidFill>
                <a:schemeClr val="tx1"/>
              </a:solidFill>
            </a:endParaRPr>
          </a:p>
        </p:txBody>
      </p:sp>
      <p:sp>
        <p:nvSpPr>
          <p:cNvPr id="209" name="Rectangle 116"/>
          <p:cNvSpPr/>
          <p:nvPr/>
        </p:nvSpPr>
        <p:spPr>
          <a:xfrm>
            <a:off x="6024917" y="2999278"/>
            <a:ext cx="955553" cy="396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Manager, Worker Health &amp; Wellbeing</a:t>
            </a:r>
          </a:p>
        </p:txBody>
      </p:sp>
      <p:sp>
        <p:nvSpPr>
          <p:cNvPr id="210" name="Rectangle 116"/>
          <p:cNvSpPr/>
          <p:nvPr/>
        </p:nvSpPr>
        <p:spPr>
          <a:xfrm>
            <a:off x="7079486" y="2999278"/>
            <a:ext cx="978661" cy="411762"/>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Manager, Service Projects</a:t>
            </a:r>
          </a:p>
        </p:txBody>
      </p:sp>
      <p:sp>
        <p:nvSpPr>
          <p:cNvPr id="211" name="Rectangle 116"/>
          <p:cNvSpPr/>
          <p:nvPr/>
        </p:nvSpPr>
        <p:spPr>
          <a:xfrm>
            <a:off x="8110518" y="3003398"/>
            <a:ext cx="984049" cy="40324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Manager, Funding Projects</a:t>
            </a:r>
          </a:p>
        </p:txBody>
      </p:sp>
      <p:cxnSp>
        <p:nvCxnSpPr>
          <p:cNvPr id="212" name="Straight Connector 60"/>
          <p:cNvCxnSpPr/>
          <p:nvPr/>
        </p:nvCxnSpPr>
        <p:spPr>
          <a:xfrm flipH="1">
            <a:off x="1018008" y="2158266"/>
            <a:ext cx="6707946"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3" name="Straight Connector 60"/>
          <p:cNvCxnSpPr/>
          <p:nvPr/>
        </p:nvCxnSpPr>
        <p:spPr>
          <a:xfrm flipV="1">
            <a:off x="4483832" y="1620848"/>
            <a:ext cx="0" cy="53741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4" name="Straight Connector 60"/>
          <p:cNvCxnSpPr/>
          <p:nvPr/>
        </p:nvCxnSpPr>
        <p:spPr>
          <a:xfrm flipH="1">
            <a:off x="4483833" y="1983814"/>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15" name="Rectangle 116"/>
          <p:cNvSpPr/>
          <p:nvPr/>
        </p:nvSpPr>
        <p:spPr>
          <a:xfrm>
            <a:off x="4671025" y="1857814"/>
            <a:ext cx="922666"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solidFill>
                  <a:schemeClr val="tx1"/>
                </a:solidFill>
              </a:rPr>
              <a:t>Executive Assistant</a:t>
            </a:r>
          </a:p>
        </p:txBody>
      </p:sp>
      <p:sp>
        <p:nvSpPr>
          <p:cNvPr id="216" name="Rectangle 215"/>
          <p:cNvSpPr/>
          <p:nvPr/>
        </p:nvSpPr>
        <p:spPr>
          <a:xfrm>
            <a:off x="3727055" y="1488836"/>
            <a:ext cx="1513557" cy="320322"/>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800" dirty="0" smtClean="0">
                <a:solidFill>
                  <a:schemeClr val="tx1"/>
                </a:solidFill>
              </a:rPr>
              <a:t>Director, Policy and Planning</a:t>
            </a:r>
          </a:p>
          <a:p>
            <a:pPr algn="ctr"/>
            <a:r>
              <a:rPr lang="en-AU" sz="800" dirty="0" smtClean="0">
                <a:solidFill>
                  <a:schemeClr val="tx1"/>
                </a:solidFill>
              </a:rPr>
              <a:t>SIMONE CORIN</a:t>
            </a:r>
            <a:endParaRPr lang="en-AU" sz="800" dirty="0">
              <a:solidFill>
                <a:schemeClr val="tx1"/>
              </a:solidFill>
            </a:endParaRPr>
          </a:p>
        </p:txBody>
      </p:sp>
      <p:cxnSp>
        <p:nvCxnSpPr>
          <p:cNvPr id="217" name="Straight Connector 60"/>
          <p:cNvCxnSpPr/>
          <p:nvPr/>
        </p:nvCxnSpPr>
        <p:spPr>
          <a:xfrm flipV="1">
            <a:off x="3414920" y="3641156"/>
            <a:ext cx="816" cy="158645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8" name="Straight Connector 60"/>
          <p:cNvCxnSpPr/>
          <p:nvPr/>
        </p:nvCxnSpPr>
        <p:spPr>
          <a:xfrm flipH="1">
            <a:off x="3421689" y="4861769"/>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20" name="Rectangle 116"/>
          <p:cNvSpPr/>
          <p:nvPr/>
        </p:nvSpPr>
        <p:spPr>
          <a:xfrm>
            <a:off x="3526657" y="4717769"/>
            <a:ext cx="743027"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Policy Adviser</a:t>
            </a:r>
            <a:endParaRPr lang="en-AU" sz="600" dirty="0">
              <a:solidFill>
                <a:schemeClr val="tx1"/>
              </a:solidFill>
            </a:endParaRPr>
          </a:p>
        </p:txBody>
      </p:sp>
      <p:cxnSp>
        <p:nvCxnSpPr>
          <p:cNvPr id="222" name="Straight Arrow Connector 221"/>
          <p:cNvCxnSpPr/>
          <p:nvPr/>
        </p:nvCxnSpPr>
        <p:spPr>
          <a:xfrm>
            <a:off x="7725954" y="2158266"/>
            <a:ext cx="1370407" cy="0"/>
          </a:xfrm>
          <a:prstGeom prst="straightConnector1">
            <a:avLst/>
          </a:prstGeom>
          <a:ln>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23" name="Straight Connector 60"/>
          <p:cNvCxnSpPr/>
          <p:nvPr/>
        </p:nvCxnSpPr>
        <p:spPr>
          <a:xfrm flipH="1">
            <a:off x="6124693" y="4310414"/>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24" name="Rectangle 116"/>
          <p:cNvSpPr/>
          <p:nvPr/>
        </p:nvSpPr>
        <p:spPr>
          <a:xfrm>
            <a:off x="6224471" y="4165185"/>
            <a:ext cx="756000" cy="288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smtClean="0">
                <a:solidFill>
                  <a:schemeClr val="tx1"/>
                </a:solidFill>
              </a:rPr>
              <a:t>Project Officer</a:t>
            </a:r>
            <a:endParaRPr lang="en-AU" sz="600" dirty="0">
              <a:solidFill>
                <a:schemeClr val="tx1"/>
              </a:solidFill>
            </a:endParaRPr>
          </a:p>
        </p:txBody>
      </p:sp>
      <p:sp>
        <p:nvSpPr>
          <p:cNvPr id="225" name="Rectangle 116"/>
          <p:cNvSpPr/>
          <p:nvPr/>
        </p:nvSpPr>
        <p:spPr>
          <a:xfrm>
            <a:off x="6224471" y="4500569"/>
            <a:ext cx="755999"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Principal Policy Adviser</a:t>
            </a:r>
            <a:endParaRPr lang="en-AU" sz="600" dirty="0">
              <a:solidFill>
                <a:schemeClr val="tx1"/>
              </a:solidFill>
            </a:endParaRPr>
          </a:p>
        </p:txBody>
      </p:sp>
      <p:sp>
        <p:nvSpPr>
          <p:cNvPr id="226" name="Rectangle 116"/>
          <p:cNvSpPr/>
          <p:nvPr/>
        </p:nvSpPr>
        <p:spPr>
          <a:xfrm>
            <a:off x="7309953" y="4500569"/>
            <a:ext cx="757316"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Policy Officer</a:t>
            </a:r>
          </a:p>
        </p:txBody>
      </p:sp>
      <p:cxnSp>
        <p:nvCxnSpPr>
          <p:cNvPr id="227" name="Straight Connector 60"/>
          <p:cNvCxnSpPr/>
          <p:nvPr/>
        </p:nvCxnSpPr>
        <p:spPr>
          <a:xfrm flipH="1">
            <a:off x="2302657" y="5225511"/>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8" name="Straight Connector 60"/>
          <p:cNvCxnSpPr/>
          <p:nvPr/>
        </p:nvCxnSpPr>
        <p:spPr>
          <a:xfrm flipV="1">
            <a:off x="2826338" y="2158268"/>
            <a:ext cx="0" cy="15596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9" name="Elbow Connector 61"/>
          <p:cNvCxnSpPr>
            <a:endCxn id="242" idx="1"/>
          </p:cNvCxnSpPr>
          <p:nvPr/>
        </p:nvCxnSpPr>
        <p:spPr>
          <a:xfrm rot="16200000" flipH="1">
            <a:off x="832828" y="4045179"/>
            <a:ext cx="3013904" cy="74250"/>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0" name="Rectangle 116"/>
          <p:cNvSpPr/>
          <p:nvPr/>
        </p:nvSpPr>
        <p:spPr>
          <a:xfrm>
            <a:off x="2240560" y="2236249"/>
            <a:ext cx="1049287" cy="568557"/>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a:solidFill>
                  <a:schemeClr val="tx1"/>
                </a:solidFill>
              </a:rPr>
              <a:t>Assistant Director, Health Systems Planning and Design</a:t>
            </a:r>
          </a:p>
          <a:p>
            <a:pPr algn="ctr"/>
            <a:r>
              <a:rPr lang="en-AU" sz="700" dirty="0" smtClean="0">
                <a:solidFill>
                  <a:schemeClr val="tx1"/>
                </a:solidFill>
              </a:rPr>
              <a:t>MARIA BUBNIC</a:t>
            </a:r>
            <a:endParaRPr lang="en-AU" sz="700" dirty="0">
              <a:solidFill>
                <a:schemeClr val="tx1"/>
              </a:solidFill>
            </a:endParaRPr>
          </a:p>
        </p:txBody>
      </p:sp>
      <p:cxnSp>
        <p:nvCxnSpPr>
          <p:cNvPr id="231" name="Straight Connector 60"/>
          <p:cNvCxnSpPr/>
          <p:nvPr/>
        </p:nvCxnSpPr>
        <p:spPr>
          <a:xfrm flipH="1">
            <a:off x="2307778" y="4498027"/>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2" name="Straight Connector 60"/>
          <p:cNvCxnSpPr/>
          <p:nvPr/>
        </p:nvCxnSpPr>
        <p:spPr>
          <a:xfrm flipH="1">
            <a:off x="2302655" y="4134285"/>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3" name="Straight Connector 60"/>
          <p:cNvCxnSpPr/>
          <p:nvPr/>
        </p:nvCxnSpPr>
        <p:spPr>
          <a:xfrm flipH="1">
            <a:off x="2302654" y="3406801"/>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4" name="Straight Connector 60"/>
          <p:cNvCxnSpPr/>
          <p:nvPr/>
        </p:nvCxnSpPr>
        <p:spPr>
          <a:xfrm flipH="1">
            <a:off x="2302657" y="3043059"/>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5" name="Straight Connector 60"/>
          <p:cNvCxnSpPr/>
          <p:nvPr/>
        </p:nvCxnSpPr>
        <p:spPr>
          <a:xfrm flipH="1">
            <a:off x="2307778" y="4861769"/>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6" name="Straight Connector 60"/>
          <p:cNvCxnSpPr/>
          <p:nvPr/>
        </p:nvCxnSpPr>
        <p:spPr>
          <a:xfrm flipH="1">
            <a:off x="2302657" y="3770543"/>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7" name="Rectangle 236"/>
          <p:cNvSpPr/>
          <p:nvPr/>
        </p:nvSpPr>
        <p:spPr>
          <a:xfrm>
            <a:off x="2376904" y="3626543"/>
            <a:ext cx="91294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Manager</a:t>
            </a:r>
          </a:p>
        </p:txBody>
      </p:sp>
      <p:sp>
        <p:nvSpPr>
          <p:cNvPr id="238" name="Rectangle 122"/>
          <p:cNvSpPr/>
          <p:nvPr/>
        </p:nvSpPr>
        <p:spPr>
          <a:xfrm>
            <a:off x="2376907" y="3262801"/>
            <a:ext cx="912940" cy="288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smtClean="0">
                <a:solidFill>
                  <a:schemeClr val="tx1"/>
                </a:solidFill>
              </a:rPr>
              <a:t>Principal Project Officer</a:t>
            </a:r>
            <a:endParaRPr lang="en-AU" sz="600" dirty="0">
              <a:solidFill>
                <a:schemeClr val="tx1"/>
              </a:solidFill>
            </a:endParaRPr>
          </a:p>
        </p:txBody>
      </p:sp>
      <p:sp>
        <p:nvSpPr>
          <p:cNvPr id="239" name="Rectangle 127"/>
          <p:cNvSpPr/>
          <p:nvPr/>
        </p:nvSpPr>
        <p:spPr>
          <a:xfrm>
            <a:off x="2376904" y="4717769"/>
            <a:ext cx="91294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Data Analyst</a:t>
            </a:r>
          </a:p>
        </p:txBody>
      </p:sp>
      <p:sp>
        <p:nvSpPr>
          <p:cNvPr id="240" name="Rectangle 122"/>
          <p:cNvSpPr/>
          <p:nvPr/>
        </p:nvSpPr>
        <p:spPr>
          <a:xfrm>
            <a:off x="2376904" y="3990285"/>
            <a:ext cx="91294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Manager</a:t>
            </a:r>
            <a:endParaRPr lang="en-AU" sz="600" dirty="0">
              <a:solidFill>
                <a:schemeClr val="tx1"/>
              </a:solidFill>
            </a:endParaRPr>
          </a:p>
        </p:txBody>
      </p:sp>
      <p:sp>
        <p:nvSpPr>
          <p:cNvPr id="241" name="Rectangle 116"/>
          <p:cNvSpPr/>
          <p:nvPr/>
        </p:nvSpPr>
        <p:spPr>
          <a:xfrm>
            <a:off x="2376906" y="2899059"/>
            <a:ext cx="91294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Principal Advisor, </a:t>
            </a:r>
            <a:r>
              <a:rPr lang="en-AU" sz="600" dirty="0">
                <a:solidFill>
                  <a:schemeClr val="tx1"/>
                </a:solidFill>
              </a:rPr>
              <a:t>System </a:t>
            </a:r>
            <a:r>
              <a:rPr lang="en-AU" sz="600" dirty="0" smtClean="0">
                <a:solidFill>
                  <a:schemeClr val="tx1"/>
                </a:solidFill>
              </a:rPr>
              <a:t>Design</a:t>
            </a:r>
            <a:endParaRPr lang="en-AU" sz="600" dirty="0">
              <a:solidFill>
                <a:schemeClr val="tx1"/>
              </a:solidFill>
            </a:endParaRPr>
          </a:p>
        </p:txBody>
      </p:sp>
      <p:sp>
        <p:nvSpPr>
          <p:cNvPr id="242" name="Rectangle 127"/>
          <p:cNvSpPr/>
          <p:nvPr/>
        </p:nvSpPr>
        <p:spPr>
          <a:xfrm>
            <a:off x="2376905" y="5445256"/>
            <a:ext cx="91294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Principal Project Officer</a:t>
            </a:r>
            <a:endParaRPr lang="en-AU" sz="600" dirty="0">
              <a:solidFill>
                <a:schemeClr val="tx1"/>
              </a:solidFill>
            </a:endParaRPr>
          </a:p>
        </p:txBody>
      </p:sp>
      <p:sp>
        <p:nvSpPr>
          <p:cNvPr id="243" name="Rectangle 122"/>
          <p:cNvSpPr/>
          <p:nvPr/>
        </p:nvSpPr>
        <p:spPr>
          <a:xfrm>
            <a:off x="2376905" y="5081511"/>
            <a:ext cx="91294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Principal Project Officer</a:t>
            </a:r>
            <a:endParaRPr lang="en-AU" sz="600" dirty="0">
              <a:solidFill>
                <a:schemeClr val="tx1"/>
              </a:solidFill>
            </a:endParaRPr>
          </a:p>
        </p:txBody>
      </p:sp>
      <p:sp>
        <p:nvSpPr>
          <p:cNvPr id="244" name="Rectangle 122"/>
          <p:cNvSpPr/>
          <p:nvPr/>
        </p:nvSpPr>
        <p:spPr>
          <a:xfrm>
            <a:off x="2376904" y="4354027"/>
            <a:ext cx="91294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Analyst</a:t>
            </a:r>
            <a:endParaRPr lang="en-AU" sz="600" dirty="0">
              <a:solidFill>
                <a:schemeClr val="tx1"/>
              </a:solidFill>
            </a:endParaRPr>
          </a:p>
        </p:txBody>
      </p:sp>
      <p:cxnSp>
        <p:nvCxnSpPr>
          <p:cNvPr id="245" name="Straight Connector 60"/>
          <p:cNvCxnSpPr/>
          <p:nvPr/>
        </p:nvCxnSpPr>
        <p:spPr>
          <a:xfrm flipV="1">
            <a:off x="1018008" y="2158268"/>
            <a:ext cx="0" cy="15596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6" name="Rectangle 116"/>
          <p:cNvSpPr/>
          <p:nvPr/>
        </p:nvSpPr>
        <p:spPr>
          <a:xfrm>
            <a:off x="145417" y="3301746"/>
            <a:ext cx="899999" cy="384278"/>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Manager, Planning &amp; Operations</a:t>
            </a:r>
          </a:p>
        </p:txBody>
      </p:sp>
      <p:cxnSp>
        <p:nvCxnSpPr>
          <p:cNvPr id="247" name="Straight Connector 60"/>
          <p:cNvCxnSpPr/>
          <p:nvPr/>
        </p:nvCxnSpPr>
        <p:spPr>
          <a:xfrm flipH="1">
            <a:off x="175128" y="4273575"/>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8" name="Straight Connector 60"/>
          <p:cNvCxnSpPr/>
          <p:nvPr/>
        </p:nvCxnSpPr>
        <p:spPr>
          <a:xfrm flipH="1">
            <a:off x="514312" y="3007522"/>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9" name="Straight Connector 60"/>
          <p:cNvCxnSpPr/>
          <p:nvPr/>
        </p:nvCxnSpPr>
        <p:spPr>
          <a:xfrm flipH="1">
            <a:off x="175128" y="3928881"/>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50" name="Rectangle 116"/>
          <p:cNvSpPr/>
          <p:nvPr/>
        </p:nvSpPr>
        <p:spPr>
          <a:xfrm>
            <a:off x="288099" y="3763836"/>
            <a:ext cx="866258"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Policy Adviser</a:t>
            </a:r>
          </a:p>
        </p:txBody>
      </p:sp>
      <p:sp>
        <p:nvSpPr>
          <p:cNvPr id="251" name="Rectangle 116"/>
          <p:cNvSpPr/>
          <p:nvPr/>
        </p:nvSpPr>
        <p:spPr>
          <a:xfrm>
            <a:off x="288099" y="4094610"/>
            <a:ext cx="866258"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Project Officer</a:t>
            </a:r>
          </a:p>
        </p:txBody>
      </p:sp>
      <p:sp>
        <p:nvSpPr>
          <p:cNvPr id="252" name="Rectangle 116"/>
          <p:cNvSpPr/>
          <p:nvPr/>
        </p:nvSpPr>
        <p:spPr>
          <a:xfrm>
            <a:off x="145416" y="2881522"/>
            <a:ext cx="757316"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Executive Assistant</a:t>
            </a:r>
          </a:p>
        </p:txBody>
      </p:sp>
      <p:cxnSp>
        <p:nvCxnSpPr>
          <p:cNvPr id="253" name="Straight Connector 60"/>
          <p:cNvCxnSpPr/>
          <p:nvPr/>
        </p:nvCxnSpPr>
        <p:spPr>
          <a:xfrm flipH="1">
            <a:off x="175128" y="4926963"/>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54" name="Rectangle 116"/>
          <p:cNvSpPr/>
          <p:nvPr/>
        </p:nvSpPr>
        <p:spPr>
          <a:xfrm>
            <a:off x="288099" y="4750068"/>
            <a:ext cx="866258" cy="288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smtClean="0">
                <a:solidFill>
                  <a:schemeClr val="tx1"/>
                </a:solidFill>
              </a:rPr>
              <a:t>Principal Project Officer</a:t>
            </a:r>
          </a:p>
        </p:txBody>
      </p:sp>
      <p:sp>
        <p:nvSpPr>
          <p:cNvPr id="255" name="Rectangle 116"/>
          <p:cNvSpPr/>
          <p:nvPr/>
        </p:nvSpPr>
        <p:spPr>
          <a:xfrm>
            <a:off x="1367669" y="5077797"/>
            <a:ext cx="752736" cy="288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a:solidFill>
                  <a:schemeClr val="tx1"/>
                </a:solidFill>
              </a:rPr>
              <a:t>Quality </a:t>
            </a:r>
            <a:r>
              <a:rPr lang="en-AU" sz="600" dirty="0" smtClean="0">
                <a:solidFill>
                  <a:schemeClr val="tx1"/>
                </a:solidFill>
              </a:rPr>
              <a:t>Adviser</a:t>
            </a:r>
            <a:endParaRPr lang="en-AU" sz="600" dirty="0">
              <a:solidFill>
                <a:schemeClr val="tx1"/>
              </a:solidFill>
            </a:endParaRPr>
          </a:p>
        </p:txBody>
      </p:sp>
      <p:cxnSp>
        <p:nvCxnSpPr>
          <p:cNvPr id="256" name="Straight Connector 60"/>
          <p:cNvCxnSpPr/>
          <p:nvPr/>
        </p:nvCxnSpPr>
        <p:spPr>
          <a:xfrm flipH="1">
            <a:off x="1241305" y="4238610"/>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7" name="Straight Connector 60"/>
          <p:cNvCxnSpPr/>
          <p:nvPr/>
        </p:nvCxnSpPr>
        <p:spPr>
          <a:xfrm flipH="1">
            <a:off x="1241305" y="4894068"/>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8" name="Straight Connector 60"/>
          <p:cNvCxnSpPr/>
          <p:nvPr/>
        </p:nvCxnSpPr>
        <p:spPr>
          <a:xfrm flipH="1">
            <a:off x="1241304" y="3907836"/>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59" name="Rectangle 116"/>
          <p:cNvSpPr/>
          <p:nvPr/>
        </p:nvSpPr>
        <p:spPr>
          <a:xfrm>
            <a:off x="1363089" y="3763836"/>
            <a:ext cx="757316"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Program and Quality Advisor</a:t>
            </a:r>
          </a:p>
        </p:txBody>
      </p:sp>
      <p:sp>
        <p:nvSpPr>
          <p:cNvPr id="260" name="Rectangle 116"/>
          <p:cNvSpPr/>
          <p:nvPr/>
        </p:nvSpPr>
        <p:spPr>
          <a:xfrm>
            <a:off x="1363089" y="4094610"/>
            <a:ext cx="757316"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Program Advisor</a:t>
            </a:r>
          </a:p>
        </p:txBody>
      </p:sp>
      <p:cxnSp>
        <p:nvCxnSpPr>
          <p:cNvPr id="262" name="Straight Connector 60"/>
          <p:cNvCxnSpPr/>
          <p:nvPr/>
        </p:nvCxnSpPr>
        <p:spPr>
          <a:xfrm flipH="1">
            <a:off x="1241305" y="4566339"/>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63" name="Rectangle 116"/>
          <p:cNvSpPr/>
          <p:nvPr/>
        </p:nvSpPr>
        <p:spPr>
          <a:xfrm>
            <a:off x="1363089" y="4750068"/>
            <a:ext cx="757316"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Program Officer</a:t>
            </a:r>
          </a:p>
        </p:txBody>
      </p:sp>
      <p:cxnSp>
        <p:nvCxnSpPr>
          <p:cNvPr id="264" name="Elbow Connector 61"/>
          <p:cNvCxnSpPr>
            <a:endCxn id="255" idx="1"/>
          </p:cNvCxnSpPr>
          <p:nvPr/>
        </p:nvCxnSpPr>
        <p:spPr>
          <a:xfrm rot="16200000" flipH="1">
            <a:off x="536274" y="4390402"/>
            <a:ext cx="1536424" cy="126366"/>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65" name="Rectangle 116"/>
          <p:cNvSpPr/>
          <p:nvPr/>
        </p:nvSpPr>
        <p:spPr>
          <a:xfrm>
            <a:off x="1226261" y="3301096"/>
            <a:ext cx="899999" cy="384278"/>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Manager, Quality Improvement Unit</a:t>
            </a:r>
          </a:p>
        </p:txBody>
      </p:sp>
      <p:cxnSp>
        <p:nvCxnSpPr>
          <p:cNvPr id="266" name="Elbow Connector 61"/>
          <p:cNvCxnSpPr>
            <a:endCxn id="272" idx="1"/>
          </p:cNvCxnSpPr>
          <p:nvPr/>
        </p:nvCxnSpPr>
        <p:spPr>
          <a:xfrm rot="16200000" flipH="1">
            <a:off x="33608" y="6505297"/>
            <a:ext cx="214046" cy="137328"/>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8" name="Straight Connector 60"/>
          <p:cNvCxnSpPr/>
          <p:nvPr/>
        </p:nvCxnSpPr>
        <p:spPr>
          <a:xfrm flipH="1" flipV="1">
            <a:off x="69246" y="3181137"/>
            <a:ext cx="2720" cy="349984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69" name="Rectangle 116"/>
          <p:cNvSpPr/>
          <p:nvPr/>
        </p:nvSpPr>
        <p:spPr>
          <a:xfrm>
            <a:off x="41358" y="6154675"/>
            <a:ext cx="899999" cy="324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Manager, Policy &amp; Analysis</a:t>
            </a:r>
          </a:p>
        </p:txBody>
      </p:sp>
      <p:cxnSp>
        <p:nvCxnSpPr>
          <p:cNvPr id="270" name="Straight Connector 60"/>
          <p:cNvCxnSpPr/>
          <p:nvPr/>
        </p:nvCxnSpPr>
        <p:spPr>
          <a:xfrm flipV="1">
            <a:off x="1018008" y="2811820"/>
            <a:ext cx="0" cy="37407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1" name="Rectangle 116"/>
          <p:cNvSpPr/>
          <p:nvPr/>
        </p:nvSpPr>
        <p:spPr>
          <a:xfrm>
            <a:off x="432229" y="2236249"/>
            <a:ext cx="1171558" cy="568557"/>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700" dirty="0">
                <a:solidFill>
                  <a:schemeClr val="tx1"/>
                </a:solidFill>
              </a:rPr>
              <a:t>Assistant Director, </a:t>
            </a:r>
            <a:r>
              <a:rPr lang="en-AU" sz="700" dirty="0" smtClean="0">
                <a:solidFill>
                  <a:schemeClr val="tx1"/>
                </a:solidFill>
              </a:rPr>
              <a:t>Residential Aged Care Unit*</a:t>
            </a:r>
            <a:endParaRPr lang="en-AU" sz="700" dirty="0">
              <a:solidFill>
                <a:schemeClr val="tx1"/>
              </a:solidFill>
            </a:endParaRPr>
          </a:p>
          <a:p>
            <a:pPr algn="ctr"/>
            <a:r>
              <a:rPr lang="en-AU" sz="700" dirty="0" smtClean="0">
                <a:solidFill>
                  <a:schemeClr val="tx1"/>
                </a:solidFill>
              </a:rPr>
              <a:t>SYLVIA BARRY</a:t>
            </a:r>
            <a:endParaRPr lang="en-AU" sz="700" dirty="0">
              <a:solidFill>
                <a:schemeClr val="tx1"/>
              </a:solidFill>
            </a:endParaRPr>
          </a:p>
        </p:txBody>
      </p:sp>
      <p:sp>
        <p:nvSpPr>
          <p:cNvPr id="272" name="Rectangle 116"/>
          <p:cNvSpPr/>
          <p:nvPr/>
        </p:nvSpPr>
        <p:spPr>
          <a:xfrm>
            <a:off x="209295" y="6536984"/>
            <a:ext cx="940784"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Policy Officer</a:t>
            </a:r>
          </a:p>
        </p:txBody>
      </p:sp>
      <p:cxnSp>
        <p:nvCxnSpPr>
          <p:cNvPr id="273" name="Straight Connector 60"/>
          <p:cNvCxnSpPr/>
          <p:nvPr/>
        </p:nvCxnSpPr>
        <p:spPr>
          <a:xfrm flipH="1">
            <a:off x="175128" y="4582269"/>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4" name="Rectangle 116"/>
          <p:cNvSpPr/>
          <p:nvPr/>
        </p:nvSpPr>
        <p:spPr>
          <a:xfrm>
            <a:off x="288099" y="4422339"/>
            <a:ext cx="866258"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Data Analyst</a:t>
            </a:r>
          </a:p>
        </p:txBody>
      </p:sp>
      <p:cxnSp>
        <p:nvCxnSpPr>
          <p:cNvPr id="275" name="Straight Connector 60"/>
          <p:cNvCxnSpPr/>
          <p:nvPr/>
        </p:nvCxnSpPr>
        <p:spPr>
          <a:xfrm flipH="1">
            <a:off x="8235371" y="4620853"/>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6" name="Rectangle 127"/>
          <p:cNvSpPr/>
          <p:nvPr/>
        </p:nvSpPr>
        <p:spPr>
          <a:xfrm>
            <a:off x="8307979" y="4494514"/>
            <a:ext cx="786585"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Project </a:t>
            </a:r>
            <a:r>
              <a:rPr lang="en-AU" sz="600" dirty="0" smtClean="0">
                <a:solidFill>
                  <a:schemeClr val="tx1"/>
                </a:solidFill>
              </a:rPr>
              <a:t>Officer</a:t>
            </a:r>
            <a:endParaRPr lang="en-AU" sz="600" dirty="0">
              <a:solidFill>
                <a:schemeClr val="tx1"/>
              </a:solidFill>
            </a:endParaRPr>
          </a:p>
        </p:txBody>
      </p:sp>
      <p:sp>
        <p:nvSpPr>
          <p:cNvPr id="277" name="TextBox 276"/>
          <p:cNvSpPr txBox="1"/>
          <p:nvPr/>
        </p:nvSpPr>
        <p:spPr>
          <a:xfrm>
            <a:off x="19879" y="1637410"/>
            <a:ext cx="1996259" cy="461665"/>
          </a:xfrm>
          <a:prstGeom prst="rect">
            <a:avLst/>
          </a:prstGeom>
          <a:noFill/>
          <a:ln>
            <a:noFill/>
          </a:ln>
        </p:spPr>
        <p:txBody>
          <a:bodyPr wrap="square" rtlCol="0">
            <a:spAutoFit/>
          </a:bodyPr>
          <a:lstStyle/>
          <a:p>
            <a:r>
              <a:rPr lang="en-AU" sz="800" i="1" dirty="0" smtClean="0"/>
              <a:t>* Note: The Residential Aged Care Unit will be transferring to HSPC after 6 February 2017</a:t>
            </a:r>
            <a:endParaRPr lang="en-AU" sz="800" i="1" dirty="0"/>
          </a:p>
        </p:txBody>
      </p:sp>
      <p:sp>
        <p:nvSpPr>
          <p:cNvPr id="278" name="Rectangle 116"/>
          <p:cNvSpPr/>
          <p:nvPr/>
        </p:nvSpPr>
        <p:spPr>
          <a:xfrm>
            <a:off x="288099" y="5733256"/>
            <a:ext cx="866258" cy="288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smtClean="0">
                <a:solidFill>
                  <a:schemeClr val="tx1"/>
                </a:solidFill>
              </a:rPr>
              <a:t>Senior Project Officer</a:t>
            </a:r>
          </a:p>
        </p:txBody>
      </p:sp>
      <p:cxnSp>
        <p:nvCxnSpPr>
          <p:cNvPr id="279" name="Straight Connector 60"/>
          <p:cNvCxnSpPr/>
          <p:nvPr/>
        </p:nvCxnSpPr>
        <p:spPr>
          <a:xfrm flipH="1">
            <a:off x="170926" y="5307657"/>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0" name="Straight Connector 60"/>
          <p:cNvCxnSpPr/>
          <p:nvPr/>
        </p:nvCxnSpPr>
        <p:spPr>
          <a:xfrm flipH="1">
            <a:off x="175128" y="5652351"/>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81" name="Rectangle 116"/>
          <p:cNvSpPr/>
          <p:nvPr/>
        </p:nvSpPr>
        <p:spPr>
          <a:xfrm>
            <a:off x="288098" y="5077797"/>
            <a:ext cx="861019"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Program Advisor / Analyst</a:t>
            </a:r>
          </a:p>
        </p:txBody>
      </p:sp>
      <p:sp>
        <p:nvSpPr>
          <p:cNvPr id="282" name="Rectangle 116"/>
          <p:cNvSpPr/>
          <p:nvPr/>
        </p:nvSpPr>
        <p:spPr>
          <a:xfrm>
            <a:off x="288099" y="5405526"/>
            <a:ext cx="866258" cy="288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smtClean="0">
                <a:solidFill>
                  <a:schemeClr val="tx1"/>
                </a:solidFill>
              </a:rPr>
              <a:t>Senior Project Officer</a:t>
            </a:r>
          </a:p>
        </p:txBody>
      </p:sp>
      <p:sp>
        <p:nvSpPr>
          <p:cNvPr id="283" name="Rectangle 127"/>
          <p:cNvSpPr/>
          <p:nvPr/>
        </p:nvSpPr>
        <p:spPr>
          <a:xfrm>
            <a:off x="8307979" y="5827974"/>
            <a:ext cx="786585"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Graduate</a:t>
            </a:r>
          </a:p>
        </p:txBody>
      </p:sp>
      <p:cxnSp>
        <p:nvCxnSpPr>
          <p:cNvPr id="284" name="Straight Connector 60"/>
          <p:cNvCxnSpPr/>
          <p:nvPr/>
        </p:nvCxnSpPr>
        <p:spPr>
          <a:xfrm flipH="1">
            <a:off x="8235371" y="5274069"/>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85" name="Rectangle 127"/>
          <p:cNvSpPr/>
          <p:nvPr/>
        </p:nvSpPr>
        <p:spPr>
          <a:xfrm>
            <a:off x="8307979" y="5161244"/>
            <a:ext cx="786585"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Project </a:t>
            </a:r>
            <a:r>
              <a:rPr lang="en-AU" sz="600" dirty="0" smtClean="0">
                <a:solidFill>
                  <a:schemeClr val="tx1"/>
                </a:solidFill>
              </a:rPr>
              <a:t>Officer</a:t>
            </a:r>
            <a:endParaRPr lang="en-AU" sz="600" dirty="0">
              <a:solidFill>
                <a:schemeClr val="tx1"/>
              </a:solidFill>
            </a:endParaRPr>
          </a:p>
        </p:txBody>
      </p:sp>
      <p:cxnSp>
        <p:nvCxnSpPr>
          <p:cNvPr id="286" name="Straight Connector 60"/>
          <p:cNvCxnSpPr/>
          <p:nvPr/>
        </p:nvCxnSpPr>
        <p:spPr>
          <a:xfrm flipH="1">
            <a:off x="69449" y="3186731"/>
            <a:ext cx="1620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7" name="Straight Connector 60"/>
          <p:cNvCxnSpPr/>
          <p:nvPr/>
        </p:nvCxnSpPr>
        <p:spPr>
          <a:xfrm flipV="1">
            <a:off x="4794176" y="3641864"/>
            <a:ext cx="0" cy="144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8" name="Straight Connector 60"/>
          <p:cNvCxnSpPr/>
          <p:nvPr/>
        </p:nvCxnSpPr>
        <p:spPr>
          <a:xfrm flipH="1">
            <a:off x="4347153" y="2870241"/>
            <a:ext cx="4248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7" name="Straight Connector 60"/>
          <p:cNvCxnSpPr/>
          <p:nvPr/>
        </p:nvCxnSpPr>
        <p:spPr>
          <a:xfrm flipH="1">
            <a:off x="3421689" y="4498027"/>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60" name="Rectangle 116"/>
          <p:cNvSpPr/>
          <p:nvPr/>
        </p:nvSpPr>
        <p:spPr>
          <a:xfrm>
            <a:off x="3526657" y="4354027"/>
            <a:ext cx="743027"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endParaRPr lang="en-AU" sz="600" dirty="0">
              <a:solidFill>
                <a:schemeClr val="tx1"/>
              </a:solidFill>
            </a:endParaRPr>
          </a:p>
        </p:txBody>
      </p:sp>
      <p:sp>
        <p:nvSpPr>
          <p:cNvPr id="159" name="Rectangle 116"/>
          <p:cNvSpPr/>
          <p:nvPr/>
        </p:nvSpPr>
        <p:spPr>
          <a:xfrm>
            <a:off x="3473386" y="3788637"/>
            <a:ext cx="769957" cy="396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Manager, Clinical Costing</a:t>
            </a:r>
            <a:endParaRPr lang="en-AU" sz="600" dirty="0">
              <a:solidFill>
                <a:schemeClr val="tx1"/>
              </a:solidFill>
            </a:endParaRPr>
          </a:p>
        </p:txBody>
      </p:sp>
      <p:cxnSp>
        <p:nvCxnSpPr>
          <p:cNvPr id="140" name="Straight Connector 60"/>
          <p:cNvCxnSpPr/>
          <p:nvPr/>
        </p:nvCxnSpPr>
        <p:spPr>
          <a:xfrm flipH="1">
            <a:off x="8235371" y="5637580"/>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9" name="Rectangle 127"/>
          <p:cNvSpPr/>
          <p:nvPr/>
        </p:nvSpPr>
        <p:spPr>
          <a:xfrm>
            <a:off x="8307979" y="5494609"/>
            <a:ext cx="786585"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Policy Officer</a:t>
            </a:r>
          </a:p>
        </p:txBody>
      </p:sp>
      <p:cxnSp>
        <p:nvCxnSpPr>
          <p:cNvPr id="143" name="Straight Connector 60"/>
          <p:cNvCxnSpPr/>
          <p:nvPr/>
        </p:nvCxnSpPr>
        <p:spPr>
          <a:xfrm flipH="1">
            <a:off x="7188168" y="3638419"/>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41" name="Rectangle 116"/>
          <p:cNvSpPr/>
          <p:nvPr/>
        </p:nvSpPr>
        <p:spPr>
          <a:xfrm>
            <a:off x="7309953" y="3494419"/>
            <a:ext cx="757316" cy="288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smtClean="0">
                <a:solidFill>
                  <a:schemeClr val="tx1"/>
                </a:solidFill>
              </a:rPr>
              <a:t>Manager</a:t>
            </a:r>
            <a:endParaRPr lang="en-AU" sz="600" dirty="0">
              <a:solidFill>
                <a:schemeClr val="tx1"/>
              </a:solidFill>
            </a:endParaRPr>
          </a:p>
        </p:txBody>
      </p:sp>
      <p:sp>
        <p:nvSpPr>
          <p:cNvPr id="261" name="Rectangle 116"/>
          <p:cNvSpPr/>
          <p:nvPr/>
        </p:nvSpPr>
        <p:spPr>
          <a:xfrm>
            <a:off x="1363089" y="4422339"/>
            <a:ext cx="757316"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Project Officer</a:t>
            </a:r>
          </a:p>
        </p:txBody>
      </p:sp>
      <p:cxnSp>
        <p:nvCxnSpPr>
          <p:cNvPr id="147" name="Straight Connector 60"/>
          <p:cNvCxnSpPr/>
          <p:nvPr/>
        </p:nvCxnSpPr>
        <p:spPr>
          <a:xfrm flipH="1">
            <a:off x="3414921" y="5232369"/>
            <a:ext cx="50505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21" name="Rectangle 116"/>
          <p:cNvSpPr/>
          <p:nvPr/>
        </p:nvSpPr>
        <p:spPr>
          <a:xfrm>
            <a:off x="3526657" y="5081511"/>
            <a:ext cx="743027"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Project Officer</a:t>
            </a:r>
            <a:endParaRPr lang="en-AU" sz="600" dirty="0">
              <a:solidFill>
                <a:schemeClr val="tx1"/>
              </a:solidFill>
            </a:endParaRPr>
          </a:p>
        </p:txBody>
      </p:sp>
    </p:spTree>
    <p:extLst>
      <p:ext uri="{BB962C8B-B14F-4D97-AF65-F5344CB8AC3E}">
        <p14:creationId xmlns:p14="http://schemas.microsoft.com/office/powerpoint/2010/main" val="1255513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7" name="Object 116" hidden="1"/>
          <p:cNvGraphicFramePr>
            <a:graphicFrameLocks noChangeAspect="1"/>
          </p:cNvGraphicFramePr>
          <p:nvPr>
            <p:custDataLst>
              <p:tags r:id="rId2"/>
            </p:custDataLst>
            <p:extLst>
              <p:ext uri="{D42A27DB-BD31-4B8C-83A1-F6EECF244321}">
                <p14:modId xmlns:p14="http://schemas.microsoft.com/office/powerpoint/2010/main" val="3102883763"/>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9232"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cxnSp>
        <p:nvCxnSpPr>
          <p:cNvPr id="274" name="Straight Connector 60"/>
          <p:cNvCxnSpPr/>
          <p:nvPr/>
        </p:nvCxnSpPr>
        <p:spPr>
          <a:xfrm>
            <a:off x="4759349" y="2564756"/>
            <a:ext cx="0" cy="2952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AU" dirty="0" smtClean="0"/>
              <a:t>Policy and Planning (continued)</a:t>
            </a:r>
            <a:endParaRPr lang="en-AU" dirty="0"/>
          </a:p>
        </p:txBody>
      </p:sp>
      <p:sp>
        <p:nvSpPr>
          <p:cNvPr id="4" name="Slide Number Placeholder 3"/>
          <p:cNvSpPr>
            <a:spLocks noGrp="1"/>
          </p:cNvSpPr>
          <p:nvPr>
            <p:ph type="sldNum" sz="quarter" idx="12"/>
          </p:nvPr>
        </p:nvSpPr>
        <p:spPr>
          <a:xfrm>
            <a:off x="8445395" y="6569526"/>
            <a:ext cx="539750" cy="195951"/>
          </a:xfrm>
        </p:spPr>
        <p:txBody>
          <a:bodyPr/>
          <a:lstStyle/>
          <a:p>
            <a:fld id="{E352B1FB-AE05-4976-BFC5-338198F3B15B}" type="slidenum">
              <a:rPr lang="en-AU" altLang="en-US" sz="1050" smtClean="0"/>
              <a:pPr/>
              <a:t>7</a:t>
            </a:fld>
            <a:endParaRPr lang="en-AU" altLang="en-US" dirty="0"/>
          </a:p>
        </p:txBody>
      </p:sp>
      <p:sp>
        <p:nvSpPr>
          <p:cNvPr id="5" name="Rectangle 4"/>
          <p:cNvSpPr/>
          <p:nvPr/>
        </p:nvSpPr>
        <p:spPr>
          <a:xfrm>
            <a:off x="4668079" y="69820"/>
            <a:ext cx="3233879" cy="400110"/>
          </a:xfrm>
          <a:prstGeom prst="rect">
            <a:avLst/>
          </a:prstGeom>
        </p:spPr>
        <p:txBody>
          <a:bodyPr wrap="square">
            <a:spAutoFit/>
          </a:bodyPr>
          <a:lstStyle/>
          <a:p>
            <a:pPr algn="r"/>
            <a:endParaRPr lang="en-US" altLang="en-US" sz="1000" dirty="0">
              <a:solidFill>
                <a:schemeClr val="bg1"/>
              </a:solidFill>
              <a:cs typeface="Arial" charset="0"/>
            </a:endParaRPr>
          </a:p>
          <a:p>
            <a:pPr algn="r"/>
            <a:endParaRPr lang="en-US" altLang="en-US" sz="1000" dirty="0">
              <a:solidFill>
                <a:schemeClr val="bg1"/>
              </a:solidFill>
              <a:cs typeface="Arial" charset="0"/>
            </a:endParaRPr>
          </a:p>
        </p:txBody>
      </p:sp>
      <p:cxnSp>
        <p:nvCxnSpPr>
          <p:cNvPr id="136" name="Straight Connector 60"/>
          <p:cNvCxnSpPr/>
          <p:nvPr/>
        </p:nvCxnSpPr>
        <p:spPr>
          <a:xfrm flipH="1">
            <a:off x="4889250" y="3750932"/>
            <a:ext cx="44949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9" name="Straight Connector 60"/>
          <p:cNvCxnSpPr/>
          <p:nvPr/>
        </p:nvCxnSpPr>
        <p:spPr>
          <a:xfrm flipH="1">
            <a:off x="4889250" y="4097891"/>
            <a:ext cx="44949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6" name="Straight Connector 60"/>
          <p:cNvCxnSpPr/>
          <p:nvPr/>
        </p:nvCxnSpPr>
        <p:spPr>
          <a:xfrm flipH="1">
            <a:off x="4889250" y="4437096"/>
            <a:ext cx="44949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7" name="Straight Connector 60"/>
          <p:cNvCxnSpPr/>
          <p:nvPr/>
        </p:nvCxnSpPr>
        <p:spPr>
          <a:xfrm>
            <a:off x="2209464" y="2190181"/>
            <a:ext cx="83922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48" name="TextBox 147"/>
          <p:cNvSpPr txBox="1"/>
          <p:nvPr/>
        </p:nvSpPr>
        <p:spPr>
          <a:xfrm>
            <a:off x="5748473" y="6488478"/>
            <a:ext cx="2938839" cy="276999"/>
          </a:xfrm>
          <a:prstGeom prst="rect">
            <a:avLst/>
          </a:prstGeom>
          <a:noFill/>
        </p:spPr>
        <p:txBody>
          <a:bodyPr wrap="square" rtlCol="0">
            <a:spAutoFit/>
          </a:bodyPr>
          <a:lstStyle/>
          <a:p>
            <a:pPr algn="r"/>
            <a:r>
              <a:rPr lang="en-AU" sz="600" dirty="0" smtClean="0"/>
              <a:t>* Note: The Integrated Care team is comprised of staff on secondment for 12 months from existing ongoing roles within the Department</a:t>
            </a:r>
            <a:endParaRPr lang="en-AU" sz="600" dirty="0"/>
          </a:p>
        </p:txBody>
      </p:sp>
      <p:cxnSp>
        <p:nvCxnSpPr>
          <p:cNvPr id="149" name="Straight Connector 60"/>
          <p:cNvCxnSpPr/>
          <p:nvPr/>
        </p:nvCxnSpPr>
        <p:spPr>
          <a:xfrm flipH="1">
            <a:off x="5412654" y="2300634"/>
            <a:ext cx="42702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0" name="Straight Connector 60"/>
          <p:cNvCxnSpPr/>
          <p:nvPr/>
        </p:nvCxnSpPr>
        <p:spPr>
          <a:xfrm flipH="1">
            <a:off x="5412654" y="2023359"/>
            <a:ext cx="42702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1" name="Straight Connector 60"/>
          <p:cNvCxnSpPr/>
          <p:nvPr/>
        </p:nvCxnSpPr>
        <p:spPr>
          <a:xfrm>
            <a:off x="4589446" y="2567346"/>
            <a:ext cx="2249" cy="133165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2" name="Elbow Connector 61"/>
          <p:cNvCxnSpPr>
            <a:endCxn id="232" idx="1"/>
          </p:cNvCxnSpPr>
          <p:nvPr/>
        </p:nvCxnSpPr>
        <p:spPr>
          <a:xfrm rot="16200000" flipH="1">
            <a:off x="-1204593" y="3633752"/>
            <a:ext cx="3198308" cy="136637"/>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3" name="Straight Connector 60"/>
          <p:cNvCxnSpPr/>
          <p:nvPr/>
        </p:nvCxnSpPr>
        <p:spPr>
          <a:xfrm flipV="1">
            <a:off x="945354" y="2347557"/>
            <a:ext cx="0" cy="50467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4" name="Straight Arrow Connector 153"/>
          <p:cNvCxnSpPr/>
          <p:nvPr/>
        </p:nvCxnSpPr>
        <p:spPr>
          <a:xfrm flipH="1">
            <a:off x="74522" y="1728502"/>
            <a:ext cx="961345" cy="0"/>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55" name="Straight Connector 60"/>
          <p:cNvCxnSpPr/>
          <p:nvPr/>
        </p:nvCxnSpPr>
        <p:spPr>
          <a:xfrm flipH="1">
            <a:off x="2045883" y="2567344"/>
            <a:ext cx="2" cy="12175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6" name="Straight Connector 60"/>
          <p:cNvCxnSpPr>
            <a:endCxn id="205" idx="1"/>
          </p:cNvCxnSpPr>
          <p:nvPr/>
        </p:nvCxnSpPr>
        <p:spPr>
          <a:xfrm>
            <a:off x="3835132" y="2300634"/>
            <a:ext cx="754315"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57" name="Straight Connector 60"/>
          <p:cNvCxnSpPr/>
          <p:nvPr/>
        </p:nvCxnSpPr>
        <p:spPr>
          <a:xfrm>
            <a:off x="1305166" y="2195504"/>
            <a:ext cx="839220"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58" name="Straight Connector 60"/>
          <p:cNvCxnSpPr/>
          <p:nvPr/>
        </p:nvCxnSpPr>
        <p:spPr>
          <a:xfrm flipH="1">
            <a:off x="4889247" y="3382740"/>
            <a:ext cx="44949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59" name="Rectangle 127"/>
          <p:cNvSpPr/>
          <p:nvPr/>
        </p:nvSpPr>
        <p:spPr>
          <a:xfrm>
            <a:off x="5045989" y="3238740"/>
            <a:ext cx="823995"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Policy Officer</a:t>
            </a:r>
          </a:p>
        </p:txBody>
      </p:sp>
      <p:sp>
        <p:nvSpPr>
          <p:cNvPr id="160" name="Rectangle 125"/>
          <p:cNvSpPr/>
          <p:nvPr/>
        </p:nvSpPr>
        <p:spPr>
          <a:xfrm>
            <a:off x="5045988" y="3953891"/>
            <a:ext cx="823995"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cxnSp>
        <p:nvCxnSpPr>
          <p:cNvPr id="161" name="Elbow Connector 61"/>
          <p:cNvCxnSpPr>
            <a:endCxn id="267" idx="1"/>
          </p:cNvCxnSpPr>
          <p:nvPr/>
        </p:nvCxnSpPr>
        <p:spPr>
          <a:xfrm rot="16200000" flipH="1">
            <a:off x="4068836" y="3821911"/>
            <a:ext cx="1797568" cy="156735"/>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2" name="Straight Connector 60"/>
          <p:cNvCxnSpPr/>
          <p:nvPr/>
        </p:nvCxnSpPr>
        <p:spPr>
          <a:xfrm flipH="1">
            <a:off x="5996809" y="3382740"/>
            <a:ext cx="44949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3" name="Straight Connector 60"/>
          <p:cNvCxnSpPr/>
          <p:nvPr/>
        </p:nvCxnSpPr>
        <p:spPr>
          <a:xfrm flipH="1">
            <a:off x="5996809" y="3750932"/>
            <a:ext cx="44949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4" name="Straight Connector 60"/>
          <p:cNvCxnSpPr/>
          <p:nvPr/>
        </p:nvCxnSpPr>
        <p:spPr>
          <a:xfrm flipH="1">
            <a:off x="5996473" y="4437096"/>
            <a:ext cx="44949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Elbow Connector 61"/>
          <p:cNvCxnSpPr>
            <a:endCxn id="247" idx="1"/>
          </p:cNvCxnSpPr>
          <p:nvPr/>
        </p:nvCxnSpPr>
        <p:spPr>
          <a:xfrm rot="16200000" flipH="1">
            <a:off x="4778357" y="4179314"/>
            <a:ext cx="2556352" cy="119452"/>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6" name="Straight Connector 60"/>
          <p:cNvCxnSpPr/>
          <p:nvPr/>
        </p:nvCxnSpPr>
        <p:spPr>
          <a:xfrm flipH="1">
            <a:off x="5994217" y="4097891"/>
            <a:ext cx="44949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7" name="Straight Connector 60"/>
          <p:cNvCxnSpPr/>
          <p:nvPr/>
        </p:nvCxnSpPr>
        <p:spPr>
          <a:xfrm flipH="1">
            <a:off x="7067401" y="3382740"/>
            <a:ext cx="44949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8" name="Elbow Connector 61"/>
          <p:cNvCxnSpPr>
            <a:endCxn id="238" idx="1"/>
          </p:cNvCxnSpPr>
          <p:nvPr/>
        </p:nvCxnSpPr>
        <p:spPr>
          <a:xfrm rot="16200000" flipH="1">
            <a:off x="6462639" y="3366682"/>
            <a:ext cx="1335969" cy="126448"/>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69" name="Rectangle 122"/>
          <p:cNvSpPr/>
          <p:nvPr/>
        </p:nvSpPr>
        <p:spPr>
          <a:xfrm>
            <a:off x="7188135" y="3238740"/>
            <a:ext cx="713822"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Senior </a:t>
            </a:r>
            <a:r>
              <a:rPr lang="en-AU" sz="600" dirty="0" smtClean="0">
                <a:solidFill>
                  <a:schemeClr val="tx1"/>
                </a:solidFill>
              </a:rPr>
              <a:t>Policy Officer</a:t>
            </a:r>
            <a:endParaRPr lang="en-AU" sz="600" dirty="0">
              <a:solidFill>
                <a:schemeClr val="tx1"/>
              </a:solidFill>
            </a:endParaRPr>
          </a:p>
        </p:txBody>
      </p:sp>
      <p:cxnSp>
        <p:nvCxnSpPr>
          <p:cNvPr id="170" name="Straight Connector 60"/>
          <p:cNvCxnSpPr/>
          <p:nvPr/>
        </p:nvCxnSpPr>
        <p:spPr>
          <a:xfrm flipH="1" flipV="1">
            <a:off x="5305910" y="2564757"/>
            <a:ext cx="1" cy="12175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1" name="Straight Connector 60"/>
          <p:cNvCxnSpPr>
            <a:stCxn id="215" idx="0"/>
          </p:cNvCxnSpPr>
          <p:nvPr/>
        </p:nvCxnSpPr>
        <p:spPr>
          <a:xfrm flipV="1">
            <a:off x="6409983" y="2333821"/>
            <a:ext cx="0" cy="33451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2" name="Straight Connector 60"/>
          <p:cNvCxnSpPr/>
          <p:nvPr/>
        </p:nvCxnSpPr>
        <p:spPr>
          <a:xfrm flipH="1" flipV="1">
            <a:off x="7473172" y="2564757"/>
            <a:ext cx="1" cy="12175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3" name="Straight Connector 60"/>
          <p:cNvCxnSpPr/>
          <p:nvPr/>
        </p:nvCxnSpPr>
        <p:spPr>
          <a:xfrm flipH="1">
            <a:off x="1717362" y="3742410"/>
            <a:ext cx="42702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4" name="Straight Connector 60"/>
          <p:cNvCxnSpPr/>
          <p:nvPr/>
        </p:nvCxnSpPr>
        <p:spPr>
          <a:xfrm flipH="1">
            <a:off x="1717363" y="4091686"/>
            <a:ext cx="42702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75" name="Rectangle 125"/>
          <p:cNvSpPr/>
          <p:nvPr/>
        </p:nvSpPr>
        <p:spPr>
          <a:xfrm>
            <a:off x="1842930" y="3598410"/>
            <a:ext cx="823256"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sp>
        <p:nvSpPr>
          <p:cNvPr id="176" name="Rectangle 125"/>
          <p:cNvSpPr/>
          <p:nvPr/>
        </p:nvSpPr>
        <p:spPr>
          <a:xfrm>
            <a:off x="1842930" y="4655062"/>
            <a:ext cx="823256"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Project Officer</a:t>
            </a:r>
          </a:p>
        </p:txBody>
      </p:sp>
      <p:cxnSp>
        <p:nvCxnSpPr>
          <p:cNvPr id="177" name="Elbow Connector 61"/>
          <p:cNvCxnSpPr>
            <a:endCxn id="176" idx="1"/>
          </p:cNvCxnSpPr>
          <p:nvPr/>
        </p:nvCxnSpPr>
        <p:spPr>
          <a:xfrm rot="16200000" flipH="1">
            <a:off x="783585" y="3739718"/>
            <a:ext cx="1993132" cy="125557"/>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78" name="Rectangle 116"/>
          <p:cNvSpPr/>
          <p:nvPr/>
        </p:nvSpPr>
        <p:spPr>
          <a:xfrm>
            <a:off x="1643896" y="2655636"/>
            <a:ext cx="1022278" cy="45657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t>Manager</a:t>
            </a:r>
            <a:r>
              <a:rPr lang="en-AU" sz="600" dirty="0"/>
              <a:t>, Emergency and </a:t>
            </a:r>
            <a:r>
              <a:rPr lang="en-AU" sz="600" dirty="0" smtClean="0"/>
              <a:t>Trauma</a:t>
            </a:r>
            <a:endParaRPr lang="en-AU" sz="600" dirty="0"/>
          </a:p>
        </p:txBody>
      </p:sp>
      <p:cxnSp>
        <p:nvCxnSpPr>
          <p:cNvPr id="181" name="Straight Connector 60"/>
          <p:cNvCxnSpPr/>
          <p:nvPr/>
        </p:nvCxnSpPr>
        <p:spPr>
          <a:xfrm flipH="1">
            <a:off x="2802022" y="3380754"/>
            <a:ext cx="42702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2" name="Straight Connector 60"/>
          <p:cNvCxnSpPr/>
          <p:nvPr/>
        </p:nvCxnSpPr>
        <p:spPr>
          <a:xfrm flipH="1">
            <a:off x="2802022" y="4451726"/>
            <a:ext cx="42702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84" name="Rectangle 125"/>
          <p:cNvSpPr/>
          <p:nvPr/>
        </p:nvSpPr>
        <p:spPr>
          <a:xfrm>
            <a:off x="2923132" y="3236754"/>
            <a:ext cx="86400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cxnSp>
        <p:nvCxnSpPr>
          <p:cNvPr id="185" name="Elbow Connector 61"/>
          <p:cNvCxnSpPr>
            <a:endCxn id="263" idx="1"/>
          </p:cNvCxnSpPr>
          <p:nvPr/>
        </p:nvCxnSpPr>
        <p:spPr>
          <a:xfrm rot="16200000" flipH="1">
            <a:off x="1460738" y="4425297"/>
            <a:ext cx="2803854" cy="120934"/>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86" name="Rectangle 116"/>
          <p:cNvSpPr/>
          <p:nvPr/>
        </p:nvSpPr>
        <p:spPr>
          <a:xfrm>
            <a:off x="2773734" y="2655636"/>
            <a:ext cx="846114" cy="46927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t>Manager</a:t>
            </a:r>
            <a:r>
              <a:rPr lang="en-AU" sz="600" dirty="0"/>
              <a:t>, Acute </a:t>
            </a:r>
            <a:r>
              <a:rPr lang="en-AU" sz="600" dirty="0" smtClean="0"/>
              <a:t>Inpatient </a:t>
            </a:r>
            <a:r>
              <a:rPr lang="en-AU" sz="600" dirty="0"/>
              <a:t>and Specialist </a:t>
            </a:r>
            <a:r>
              <a:rPr lang="en-AU" sz="600" dirty="0" smtClean="0"/>
              <a:t>Clinics</a:t>
            </a:r>
            <a:endParaRPr lang="en-AU" sz="600" dirty="0"/>
          </a:p>
        </p:txBody>
      </p:sp>
      <p:cxnSp>
        <p:nvCxnSpPr>
          <p:cNvPr id="187" name="Straight Connector 60"/>
          <p:cNvCxnSpPr/>
          <p:nvPr/>
        </p:nvCxnSpPr>
        <p:spPr>
          <a:xfrm flipH="1">
            <a:off x="2802022" y="3742410"/>
            <a:ext cx="42702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88" name="Rectangle 122"/>
          <p:cNvSpPr/>
          <p:nvPr/>
        </p:nvSpPr>
        <p:spPr>
          <a:xfrm>
            <a:off x="2923132" y="3598410"/>
            <a:ext cx="86400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Data Analyst</a:t>
            </a:r>
            <a:endParaRPr lang="en-AU" sz="600" dirty="0">
              <a:solidFill>
                <a:schemeClr val="tx1"/>
              </a:solidFill>
            </a:endParaRPr>
          </a:p>
        </p:txBody>
      </p:sp>
      <p:cxnSp>
        <p:nvCxnSpPr>
          <p:cNvPr id="189" name="Straight Connector 60"/>
          <p:cNvCxnSpPr/>
          <p:nvPr/>
        </p:nvCxnSpPr>
        <p:spPr>
          <a:xfrm flipH="1">
            <a:off x="2802022" y="4780214"/>
            <a:ext cx="42702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0" name="Rectangle 122"/>
          <p:cNvSpPr/>
          <p:nvPr/>
        </p:nvSpPr>
        <p:spPr>
          <a:xfrm>
            <a:off x="2923132" y="4307726"/>
            <a:ext cx="86400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Senior </a:t>
            </a:r>
            <a:r>
              <a:rPr lang="en-AU" sz="600" dirty="0" smtClean="0">
                <a:solidFill>
                  <a:schemeClr val="tx1"/>
                </a:solidFill>
              </a:rPr>
              <a:t>Project Officer</a:t>
            </a:r>
            <a:endParaRPr lang="en-AU" sz="600" dirty="0">
              <a:solidFill>
                <a:schemeClr val="tx1"/>
              </a:solidFill>
            </a:endParaRPr>
          </a:p>
        </p:txBody>
      </p:sp>
      <p:sp>
        <p:nvSpPr>
          <p:cNvPr id="191" name="Rectangle 116"/>
          <p:cNvSpPr/>
          <p:nvPr/>
        </p:nvSpPr>
        <p:spPr>
          <a:xfrm>
            <a:off x="2558451" y="1950752"/>
            <a:ext cx="1276680" cy="45657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t>Assistant Director, Acute Programs</a:t>
            </a:r>
            <a:endParaRPr lang="en-AU" sz="600" dirty="0"/>
          </a:p>
          <a:p>
            <a:pPr algn="ctr"/>
            <a:r>
              <a:rPr lang="en-AU" sz="600" dirty="0" smtClean="0">
                <a:solidFill>
                  <a:schemeClr val="tx1"/>
                </a:solidFill>
              </a:rPr>
              <a:t>YVONNE BURNS</a:t>
            </a:r>
            <a:endParaRPr lang="en-AU" sz="600" dirty="0">
              <a:solidFill>
                <a:schemeClr val="tx1"/>
              </a:solidFill>
            </a:endParaRPr>
          </a:p>
        </p:txBody>
      </p:sp>
      <p:cxnSp>
        <p:nvCxnSpPr>
          <p:cNvPr id="192" name="Straight Connector 60"/>
          <p:cNvCxnSpPr>
            <a:stCxn id="191" idx="2"/>
            <a:endCxn id="186" idx="0"/>
          </p:cNvCxnSpPr>
          <p:nvPr/>
        </p:nvCxnSpPr>
        <p:spPr>
          <a:xfrm>
            <a:off x="3196791" y="2407322"/>
            <a:ext cx="0" cy="248314"/>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3" name="Straight Connector 60"/>
          <p:cNvCxnSpPr/>
          <p:nvPr/>
        </p:nvCxnSpPr>
        <p:spPr>
          <a:xfrm flipH="1">
            <a:off x="2045884" y="2567344"/>
            <a:ext cx="254356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4" name="Straight Connector 60"/>
          <p:cNvCxnSpPr/>
          <p:nvPr/>
        </p:nvCxnSpPr>
        <p:spPr>
          <a:xfrm flipH="1">
            <a:off x="457523" y="3380754"/>
            <a:ext cx="42702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5" name="Straight Connector 60"/>
          <p:cNvCxnSpPr/>
          <p:nvPr/>
        </p:nvCxnSpPr>
        <p:spPr>
          <a:xfrm flipH="1">
            <a:off x="457523" y="3742410"/>
            <a:ext cx="42702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6" name="Rectangle 125"/>
          <p:cNvSpPr/>
          <p:nvPr/>
        </p:nvSpPr>
        <p:spPr>
          <a:xfrm>
            <a:off x="585736" y="3598410"/>
            <a:ext cx="900261"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cxnSp>
        <p:nvCxnSpPr>
          <p:cNvPr id="197" name="Elbow Connector 61"/>
          <p:cNvCxnSpPr>
            <a:endCxn id="233" idx="1"/>
          </p:cNvCxnSpPr>
          <p:nvPr/>
        </p:nvCxnSpPr>
        <p:spPr>
          <a:xfrm rot="16200000" flipH="1">
            <a:off x="-246699" y="3619293"/>
            <a:ext cx="1536655" cy="128211"/>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8" name="Rectangle 116"/>
          <p:cNvSpPr/>
          <p:nvPr/>
        </p:nvSpPr>
        <p:spPr>
          <a:xfrm>
            <a:off x="404712" y="2668336"/>
            <a:ext cx="1081284" cy="45657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t>Manager, Maternity and Newborn</a:t>
            </a:r>
          </a:p>
        </p:txBody>
      </p:sp>
      <p:sp>
        <p:nvSpPr>
          <p:cNvPr id="199" name="Rectangle 70"/>
          <p:cNvSpPr/>
          <p:nvPr/>
        </p:nvSpPr>
        <p:spPr>
          <a:xfrm>
            <a:off x="229156" y="1950753"/>
            <a:ext cx="1261976" cy="492037"/>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a:t>Assistant Director, </a:t>
            </a:r>
            <a:r>
              <a:rPr lang="en-AU" sz="600" dirty="0" smtClean="0"/>
              <a:t>Perinatal Services</a:t>
            </a:r>
            <a:endParaRPr lang="en-AU" sz="600" dirty="0"/>
          </a:p>
          <a:p>
            <a:pPr algn="ctr"/>
            <a:r>
              <a:rPr lang="en-AU" sz="600" dirty="0" smtClean="0">
                <a:solidFill>
                  <a:schemeClr val="tx1"/>
                </a:solidFill>
              </a:rPr>
              <a:t>KATY FIELDING</a:t>
            </a:r>
            <a:endParaRPr lang="en-AU" sz="600" dirty="0">
              <a:solidFill>
                <a:schemeClr val="accent2"/>
              </a:solidFill>
            </a:endParaRPr>
          </a:p>
        </p:txBody>
      </p:sp>
      <p:cxnSp>
        <p:nvCxnSpPr>
          <p:cNvPr id="200" name="Straight Connector 60"/>
          <p:cNvCxnSpPr/>
          <p:nvPr/>
        </p:nvCxnSpPr>
        <p:spPr>
          <a:xfrm flipH="1">
            <a:off x="4759350" y="2564757"/>
            <a:ext cx="2713823"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a:off x="6304343" y="1729886"/>
            <a:ext cx="0" cy="214499"/>
          </a:xfrm>
          <a:prstGeom prst="line">
            <a:avLst/>
          </a:prstGeom>
          <a:ln/>
        </p:spPr>
        <p:style>
          <a:lnRef idx="1">
            <a:schemeClr val="accent1"/>
          </a:lnRef>
          <a:fillRef idx="0">
            <a:schemeClr val="accent1"/>
          </a:fillRef>
          <a:effectRef idx="0">
            <a:schemeClr val="accent1"/>
          </a:effectRef>
          <a:fontRef idx="minor">
            <a:schemeClr val="tx1"/>
          </a:fontRef>
        </p:style>
      </p:cxnSp>
      <p:sp>
        <p:nvSpPr>
          <p:cNvPr id="202" name="Rectangle 70"/>
          <p:cNvSpPr/>
          <p:nvPr/>
        </p:nvSpPr>
        <p:spPr>
          <a:xfrm>
            <a:off x="7116436" y="1950754"/>
            <a:ext cx="744427" cy="448475"/>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a:t>Project Director, End of Life Care</a:t>
            </a:r>
            <a:endParaRPr lang="en-AU" sz="600" dirty="0" smtClean="0"/>
          </a:p>
          <a:p>
            <a:pPr algn="ctr"/>
            <a:r>
              <a:rPr lang="en-AU" sz="600" dirty="0" smtClean="0">
                <a:solidFill>
                  <a:schemeClr val="tx1"/>
                </a:solidFill>
              </a:rPr>
              <a:t>JACKIE KEARNEY</a:t>
            </a:r>
            <a:endParaRPr lang="en-AU" sz="600" dirty="0">
              <a:solidFill>
                <a:schemeClr val="accent2"/>
              </a:solidFill>
            </a:endParaRPr>
          </a:p>
        </p:txBody>
      </p:sp>
      <p:sp>
        <p:nvSpPr>
          <p:cNvPr id="203" name="Rectangle 127"/>
          <p:cNvSpPr/>
          <p:nvPr/>
        </p:nvSpPr>
        <p:spPr>
          <a:xfrm>
            <a:off x="1647498" y="2022854"/>
            <a:ext cx="760950" cy="334818"/>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Executive Assistant</a:t>
            </a:r>
          </a:p>
        </p:txBody>
      </p:sp>
      <p:sp>
        <p:nvSpPr>
          <p:cNvPr id="204" name="Rectangle 127"/>
          <p:cNvSpPr/>
          <p:nvPr/>
        </p:nvSpPr>
        <p:spPr>
          <a:xfrm>
            <a:off x="4589447" y="1832386"/>
            <a:ext cx="913085"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Executive Assistant</a:t>
            </a:r>
          </a:p>
        </p:txBody>
      </p:sp>
      <p:sp>
        <p:nvSpPr>
          <p:cNvPr id="205" name="Rectangle 127"/>
          <p:cNvSpPr/>
          <p:nvPr/>
        </p:nvSpPr>
        <p:spPr>
          <a:xfrm>
            <a:off x="4589447" y="2174989"/>
            <a:ext cx="913085" cy="25129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Administration Officer</a:t>
            </a:r>
          </a:p>
        </p:txBody>
      </p:sp>
      <p:cxnSp>
        <p:nvCxnSpPr>
          <p:cNvPr id="206" name="Straight Connector 327"/>
          <p:cNvCxnSpPr/>
          <p:nvPr/>
        </p:nvCxnSpPr>
        <p:spPr>
          <a:xfrm>
            <a:off x="7502624" y="1727629"/>
            <a:ext cx="0" cy="214499"/>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207" name="Straight Connector 60"/>
          <p:cNvCxnSpPr/>
          <p:nvPr/>
        </p:nvCxnSpPr>
        <p:spPr>
          <a:xfrm flipH="1">
            <a:off x="1717362" y="3380754"/>
            <a:ext cx="42702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8" name="Rectangle 127"/>
          <p:cNvSpPr/>
          <p:nvPr/>
        </p:nvSpPr>
        <p:spPr>
          <a:xfrm>
            <a:off x="1842930" y="3236754"/>
            <a:ext cx="823256"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sp>
        <p:nvSpPr>
          <p:cNvPr id="209" name="Rectangle 122"/>
          <p:cNvSpPr/>
          <p:nvPr/>
        </p:nvSpPr>
        <p:spPr>
          <a:xfrm>
            <a:off x="5045993" y="3606932"/>
            <a:ext cx="823995"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Senior </a:t>
            </a:r>
            <a:r>
              <a:rPr lang="en-AU" sz="600" dirty="0" smtClean="0">
                <a:solidFill>
                  <a:schemeClr val="tx1"/>
                </a:solidFill>
              </a:rPr>
              <a:t>Policy Officer</a:t>
            </a:r>
            <a:endParaRPr lang="en-AU" sz="600" dirty="0">
              <a:solidFill>
                <a:schemeClr val="tx1"/>
              </a:solidFill>
            </a:endParaRPr>
          </a:p>
        </p:txBody>
      </p:sp>
      <p:sp>
        <p:nvSpPr>
          <p:cNvPr id="210" name="Rectangle 125"/>
          <p:cNvSpPr/>
          <p:nvPr/>
        </p:nvSpPr>
        <p:spPr>
          <a:xfrm>
            <a:off x="1842930" y="3947686"/>
            <a:ext cx="823256"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cxnSp>
        <p:nvCxnSpPr>
          <p:cNvPr id="211" name="Straight Connector 60"/>
          <p:cNvCxnSpPr/>
          <p:nvPr/>
        </p:nvCxnSpPr>
        <p:spPr>
          <a:xfrm flipH="1">
            <a:off x="1717362" y="4451726"/>
            <a:ext cx="42702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12" name="Rectangle 122"/>
          <p:cNvSpPr/>
          <p:nvPr/>
        </p:nvSpPr>
        <p:spPr>
          <a:xfrm>
            <a:off x="1842930" y="4307726"/>
            <a:ext cx="823256"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Senior </a:t>
            </a:r>
            <a:r>
              <a:rPr lang="en-AU" sz="600" dirty="0" smtClean="0">
                <a:solidFill>
                  <a:schemeClr val="tx1"/>
                </a:solidFill>
              </a:rPr>
              <a:t>Project Officer</a:t>
            </a:r>
            <a:endParaRPr lang="en-AU" sz="600" dirty="0">
              <a:solidFill>
                <a:schemeClr val="tx1"/>
              </a:solidFill>
            </a:endParaRPr>
          </a:p>
        </p:txBody>
      </p:sp>
      <p:sp>
        <p:nvSpPr>
          <p:cNvPr id="213" name="Rectangle 127"/>
          <p:cNvSpPr/>
          <p:nvPr/>
        </p:nvSpPr>
        <p:spPr>
          <a:xfrm>
            <a:off x="585736" y="3236754"/>
            <a:ext cx="900261"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sp>
        <p:nvSpPr>
          <p:cNvPr id="214" name="Rectangle 116"/>
          <p:cNvSpPr/>
          <p:nvPr/>
        </p:nvSpPr>
        <p:spPr>
          <a:xfrm>
            <a:off x="4845160" y="2668336"/>
            <a:ext cx="913457" cy="45657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t>Manager</a:t>
            </a:r>
            <a:r>
              <a:rPr lang="en-AU" sz="600" dirty="0"/>
              <a:t>, </a:t>
            </a:r>
            <a:r>
              <a:rPr lang="en-AU" sz="600" dirty="0" smtClean="0"/>
              <a:t>Rehab and Hospital at Home</a:t>
            </a:r>
            <a:endParaRPr lang="en-AU" sz="600" dirty="0"/>
          </a:p>
        </p:txBody>
      </p:sp>
      <p:sp>
        <p:nvSpPr>
          <p:cNvPr id="215" name="Rectangle 116"/>
          <p:cNvSpPr/>
          <p:nvPr/>
        </p:nvSpPr>
        <p:spPr>
          <a:xfrm>
            <a:off x="5869983" y="2668336"/>
            <a:ext cx="1080000" cy="45657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t>Manager</a:t>
            </a:r>
            <a:r>
              <a:rPr lang="en-AU" sz="600" dirty="0"/>
              <a:t>, </a:t>
            </a:r>
            <a:r>
              <a:rPr lang="en-AU" sz="600" dirty="0" smtClean="0"/>
              <a:t>Ageing &amp; Complex Care</a:t>
            </a:r>
            <a:endParaRPr lang="en-AU" sz="600" dirty="0"/>
          </a:p>
        </p:txBody>
      </p:sp>
      <p:sp>
        <p:nvSpPr>
          <p:cNvPr id="216" name="Rectangle 116"/>
          <p:cNvSpPr/>
          <p:nvPr/>
        </p:nvSpPr>
        <p:spPr>
          <a:xfrm>
            <a:off x="7034832" y="2668336"/>
            <a:ext cx="876679" cy="45657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t>Manager</a:t>
            </a:r>
            <a:r>
              <a:rPr lang="en-AU" sz="600" dirty="0"/>
              <a:t>, </a:t>
            </a:r>
            <a:r>
              <a:rPr lang="en-AU" sz="600" dirty="0" smtClean="0"/>
              <a:t>Palliative Care</a:t>
            </a:r>
            <a:endParaRPr lang="en-AU" sz="600" dirty="0"/>
          </a:p>
        </p:txBody>
      </p:sp>
      <p:cxnSp>
        <p:nvCxnSpPr>
          <p:cNvPr id="217" name="Straight Connector 60"/>
          <p:cNvCxnSpPr/>
          <p:nvPr/>
        </p:nvCxnSpPr>
        <p:spPr>
          <a:xfrm flipH="1">
            <a:off x="728589" y="1728502"/>
            <a:ext cx="7691230" cy="0"/>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218" name="Straight Connector 60"/>
          <p:cNvCxnSpPr/>
          <p:nvPr/>
        </p:nvCxnSpPr>
        <p:spPr>
          <a:xfrm flipH="1">
            <a:off x="457523" y="4091686"/>
            <a:ext cx="42702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19" name="Rectangle 122"/>
          <p:cNvSpPr/>
          <p:nvPr/>
        </p:nvSpPr>
        <p:spPr>
          <a:xfrm>
            <a:off x="585736" y="3947686"/>
            <a:ext cx="900261"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Senior </a:t>
            </a:r>
            <a:r>
              <a:rPr lang="en-AU" sz="600" dirty="0" smtClean="0">
                <a:solidFill>
                  <a:schemeClr val="tx1"/>
                </a:solidFill>
              </a:rPr>
              <a:t>Project Officer</a:t>
            </a:r>
            <a:endParaRPr lang="en-AU" sz="600" dirty="0">
              <a:solidFill>
                <a:schemeClr val="tx1"/>
              </a:solidFill>
            </a:endParaRPr>
          </a:p>
        </p:txBody>
      </p:sp>
      <p:cxnSp>
        <p:nvCxnSpPr>
          <p:cNvPr id="220" name="Straight Connector 60"/>
          <p:cNvCxnSpPr/>
          <p:nvPr/>
        </p:nvCxnSpPr>
        <p:spPr>
          <a:xfrm flipH="1">
            <a:off x="2802022" y="5187529"/>
            <a:ext cx="42702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21" name="Rectangle 125"/>
          <p:cNvSpPr/>
          <p:nvPr/>
        </p:nvSpPr>
        <p:spPr>
          <a:xfrm>
            <a:off x="2923132" y="4646249"/>
            <a:ext cx="86400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cxnSp>
        <p:nvCxnSpPr>
          <p:cNvPr id="222" name="Straight Connector 221"/>
          <p:cNvCxnSpPr/>
          <p:nvPr/>
        </p:nvCxnSpPr>
        <p:spPr>
          <a:xfrm>
            <a:off x="3196791" y="1729886"/>
            <a:ext cx="0" cy="214499"/>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a:off x="730181" y="1732759"/>
            <a:ext cx="0" cy="214499"/>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224" name="Straight Connector 60"/>
          <p:cNvCxnSpPr/>
          <p:nvPr/>
        </p:nvCxnSpPr>
        <p:spPr>
          <a:xfrm flipH="1">
            <a:off x="4098612" y="2567344"/>
            <a:ext cx="2" cy="121752"/>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26" name="Rectangle 122"/>
          <p:cNvSpPr/>
          <p:nvPr/>
        </p:nvSpPr>
        <p:spPr>
          <a:xfrm>
            <a:off x="6116259" y="3953891"/>
            <a:ext cx="807796"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Senior </a:t>
            </a:r>
            <a:r>
              <a:rPr lang="en-AU" sz="600" dirty="0" smtClean="0">
                <a:solidFill>
                  <a:schemeClr val="tx1"/>
                </a:solidFill>
              </a:rPr>
              <a:t>Policy Officer</a:t>
            </a:r>
            <a:endParaRPr lang="en-AU" sz="600" dirty="0">
              <a:solidFill>
                <a:schemeClr val="tx1"/>
              </a:solidFill>
            </a:endParaRPr>
          </a:p>
        </p:txBody>
      </p:sp>
      <p:sp>
        <p:nvSpPr>
          <p:cNvPr id="227" name="Rectangle 125"/>
          <p:cNvSpPr/>
          <p:nvPr/>
        </p:nvSpPr>
        <p:spPr>
          <a:xfrm>
            <a:off x="6116260" y="3238740"/>
            <a:ext cx="807796"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Policy Officer</a:t>
            </a:r>
          </a:p>
        </p:txBody>
      </p:sp>
      <p:sp>
        <p:nvSpPr>
          <p:cNvPr id="228" name="Rectangle 122"/>
          <p:cNvSpPr/>
          <p:nvPr/>
        </p:nvSpPr>
        <p:spPr>
          <a:xfrm>
            <a:off x="6116261" y="3606932"/>
            <a:ext cx="807796"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Senior </a:t>
            </a:r>
            <a:r>
              <a:rPr lang="en-AU" sz="600" dirty="0" smtClean="0">
                <a:solidFill>
                  <a:schemeClr val="tx1"/>
                </a:solidFill>
              </a:rPr>
              <a:t>Policy Officer</a:t>
            </a:r>
            <a:endParaRPr lang="en-AU" sz="600" dirty="0">
              <a:solidFill>
                <a:schemeClr val="tx1"/>
              </a:solidFill>
            </a:endParaRPr>
          </a:p>
        </p:txBody>
      </p:sp>
      <p:sp>
        <p:nvSpPr>
          <p:cNvPr id="229" name="Rectangle 122"/>
          <p:cNvSpPr/>
          <p:nvPr/>
        </p:nvSpPr>
        <p:spPr>
          <a:xfrm>
            <a:off x="6116259" y="4293096"/>
            <a:ext cx="807796"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Senior </a:t>
            </a:r>
            <a:r>
              <a:rPr lang="en-AU" sz="600" dirty="0" smtClean="0">
                <a:solidFill>
                  <a:schemeClr val="tx1"/>
                </a:solidFill>
              </a:rPr>
              <a:t>Policy Officer</a:t>
            </a:r>
            <a:endParaRPr lang="en-AU" sz="600" dirty="0">
              <a:solidFill>
                <a:schemeClr val="tx1"/>
              </a:solidFill>
            </a:endParaRPr>
          </a:p>
        </p:txBody>
      </p:sp>
      <p:sp>
        <p:nvSpPr>
          <p:cNvPr id="230" name="Rectangle 116"/>
          <p:cNvSpPr/>
          <p:nvPr/>
        </p:nvSpPr>
        <p:spPr>
          <a:xfrm>
            <a:off x="5632405" y="1950752"/>
            <a:ext cx="1343873" cy="45657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t>Assistant Director, Continuing Care</a:t>
            </a:r>
            <a:endParaRPr lang="en-AU" sz="600" dirty="0"/>
          </a:p>
          <a:p>
            <a:pPr algn="ctr"/>
            <a:r>
              <a:rPr lang="en-AU" sz="600" dirty="0" smtClean="0">
                <a:solidFill>
                  <a:schemeClr val="tx1"/>
                </a:solidFill>
              </a:rPr>
              <a:t>ROSANGELA MERLO</a:t>
            </a:r>
            <a:endParaRPr lang="en-AU" sz="600" dirty="0">
              <a:solidFill>
                <a:schemeClr val="tx1"/>
              </a:solidFill>
            </a:endParaRPr>
          </a:p>
        </p:txBody>
      </p:sp>
      <p:sp>
        <p:nvSpPr>
          <p:cNvPr id="231" name="Rectangle 127"/>
          <p:cNvSpPr/>
          <p:nvPr/>
        </p:nvSpPr>
        <p:spPr>
          <a:xfrm>
            <a:off x="4060554" y="3652540"/>
            <a:ext cx="615149" cy="288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smtClean="0">
                <a:solidFill>
                  <a:schemeClr val="tx1"/>
                </a:solidFill>
              </a:rPr>
              <a:t>Principal Program Adviser</a:t>
            </a:r>
          </a:p>
        </p:txBody>
      </p:sp>
      <p:sp>
        <p:nvSpPr>
          <p:cNvPr id="232" name="Rectangle 127"/>
          <p:cNvSpPr/>
          <p:nvPr/>
        </p:nvSpPr>
        <p:spPr>
          <a:xfrm>
            <a:off x="462880" y="5157224"/>
            <a:ext cx="1008000" cy="288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smtClean="0">
                <a:solidFill>
                  <a:schemeClr val="tx1"/>
                </a:solidFill>
              </a:rPr>
              <a:t>Principal Project Officer</a:t>
            </a:r>
          </a:p>
        </p:txBody>
      </p:sp>
      <p:sp>
        <p:nvSpPr>
          <p:cNvPr id="233" name="Rectangle 232"/>
          <p:cNvSpPr/>
          <p:nvPr/>
        </p:nvSpPr>
        <p:spPr>
          <a:xfrm>
            <a:off x="585734" y="4307726"/>
            <a:ext cx="900262"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t>Senior Policy </a:t>
            </a:r>
            <a:r>
              <a:rPr lang="en-AU" sz="600" dirty="0" smtClean="0"/>
              <a:t>Officer</a:t>
            </a:r>
            <a:endParaRPr lang="en-AU" sz="600" dirty="0"/>
          </a:p>
        </p:txBody>
      </p:sp>
      <p:cxnSp>
        <p:nvCxnSpPr>
          <p:cNvPr id="234" name="Straight Connector 60"/>
          <p:cNvCxnSpPr/>
          <p:nvPr/>
        </p:nvCxnSpPr>
        <p:spPr>
          <a:xfrm flipH="1">
            <a:off x="6002376" y="4801929"/>
            <a:ext cx="44949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5" name="Rectangle 125"/>
          <p:cNvSpPr/>
          <p:nvPr/>
        </p:nvSpPr>
        <p:spPr>
          <a:xfrm>
            <a:off x="6116259" y="4655829"/>
            <a:ext cx="807796"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Policy Officer</a:t>
            </a:r>
          </a:p>
        </p:txBody>
      </p:sp>
      <p:cxnSp>
        <p:nvCxnSpPr>
          <p:cNvPr id="236" name="Straight Connector 60"/>
          <p:cNvCxnSpPr/>
          <p:nvPr/>
        </p:nvCxnSpPr>
        <p:spPr>
          <a:xfrm flipH="1">
            <a:off x="7067400" y="3750932"/>
            <a:ext cx="44949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7" name="Rectangle 122"/>
          <p:cNvSpPr/>
          <p:nvPr/>
        </p:nvSpPr>
        <p:spPr>
          <a:xfrm>
            <a:off x="7188135" y="3606932"/>
            <a:ext cx="713822"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Senior </a:t>
            </a:r>
            <a:r>
              <a:rPr lang="en-AU" sz="600" dirty="0" smtClean="0">
                <a:solidFill>
                  <a:schemeClr val="tx1"/>
                </a:solidFill>
              </a:rPr>
              <a:t>Policy Officer</a:t>
            </a:r>
            <a:endParaRPr lang="en-AU" sz="600" dirty="0">
              <a:solidFill>
                <a:schemeClr val="tx1"/>
              </a:solidFill>
            </a:endParaRPr>
          </a:p>
        </p:txBody>
      </p:sp>
      <p:sp>
        <p:nvSpPr>
          <p:cNvPr id="238" name="Rectangle 125"/>
          <p:cNvSpPr/>
          <p:nvPr/>
        </p:nvSpPr>
        <p:spPr>
          <a:xfrm>
            <a:off x="7193847" y="3953891"/>
            <a:ext cx="73365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Policy Officer</a:t>
            </a:r>
          </a:p>
        </p:txBody>
      </p:sp>
      <p:cxnSp>
        <p:nvCxnSpPr>
          <p:cNvPr id="239" name="Elbow Connector 61"/>
          <p:cNvCxnSpPr>
            <a:endCxn id="272" idx="1"/>
          </p:cNvCxnSpPr>
          <p:nvPr/>
        </p:nvCxnSpPr>
        <p:spPr>
          <a:xfrm rot="16200000" flipH="1">
            <a:off x="6481665" y="3869407"/>
            <a:ext cx="3233514" cy="95971"/>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0" name="Straight Connector 60"/>
          <p:cNvCxnSpPr/>
          <p:nvPr/>
        </p:nvCxnSpPr>
        <p:spPr>
          <a:xfrm flipH="1">
            <a:off x="8050438" y="2896621"/>
            <a:ext cx="44949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1" name="Straight Connector 60"/>
          <p:cNvCxnSpPr/>
          <p:nvPr/>
        </p:nvCxnSpPr>
        <p:spPr>
          <a:xfrm flipH="1">
            <a:off x="8050438" y="3382740"/>
            <a:ext cx="44949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2" name="Straight Connector 60"/>
          <p:cNvCxnSpPr/>
          <p:nvPr/>
        </p:nvCxnSpPr>
        <p:spPr>
          <a:xfrm flipH="1">
            <a:off x="8050438" y="3750932"/>
            <a:ext cx="44949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3" name="Rectangle 122"/>
          <p:cNvSpPr/>
          <p:nvPr/>
        </p:nvSpPr>
        <p:spPr>
          <a:xfrm>
            <a:off x="8146410" y="2668336"/>
            <a:ext cx="830080" cy="45657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Relationship Manager, </a:t>
            </a:r>
            <a:r>
              <a:rPr lang="en-AU" sz="600" dirty="0" err="1" smtClean="0">
                <a:solidFill>
                  <a:schemeClr val="tx1"/>
                </a:solidFill>
              </a:rPr>
              <a:t>CarePoint</a:t>
            </a:r>
            <a:endParaRPr lang="en-AU" sz="600" dirty="0" smtClean="0">
              <a:solidFill>
                <a:schemeClr val="tx1"/>
              </a:solidFill>
            </a:endParaRPr>
          </a:p>
        </p:txBody>
      </p:sp>
      <p:sp>
        <p:nvSpPr>
          <p:cNvPr id="245" name="Rectangle 70"/>
          <p:cNvSpPr/>
          <p:nvPr/>
        </p:nvSpPr>
        <p:spPr>
          <a:xfrm>
            <a:off x="8014376" y="1950752"/>
            <a:ext cx="844222" cy="444004"/>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smtClean="0"/>
              <a:t>Assistant Director, Integrated Care *</a:t>
            </a:r>
          </a:p>
          <a:p>
            <a:pPr algn="ctr"/>
            <a:r>
              <a:rPr lang="en-AU" sz="600" dirty="0" smtClean="0">
                <a:solidFill>
                  <a:schemeClr val="tx1"/>
                </a:solidFill>
              </a:rPr>
              <a:t>DENISE FERRIER</a:t>
            </a:r>
          </a:p>
        </p:txBody>
      </p:sp>
      <p:sp>
        <p:nvSpPr>
          <p:cNvPr id="246" name="Rectangle 122"/>
          <p:cNvSpPr/>
          <p:nvPr/>
        </p:nvSpPr>
        <p:spPr>
          <a:xfrm>
            <a:off x="8149265" y="3238740"/>
            <a:ext cx="83008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Principal Policy Officer</a:t>
            </a:r>
          </a:p>
        </p:txBody>
      </p:sp>
      <p:sp>
        <p:nvSpPr>
          <p:cNvPr id="247" name="Rectangle 122"/>
          <p:cNvSpPr/>
          <p:nvPr/>
        </p:nvSpPr>
        <p:spPr>
          <a:xfrm>
            <a:off x="6116259" y="5373216"/>
            <a:ext cx="807796"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Graduate</a:t>
            </a:r>
          </a:p>
        </p:txBody>
      </p:sp>
      <p:cxnSp>
        <p:nvCxnSpPr>
          <p:cNvPr id="248" name="Straight Connector 60"/>
          <p:cNvCxnSpPr/>
          <p:nvPr/>
        </p:nvCxnSpPr>
        <p:spPr>
          <a:xfrm flipH="1">
            <a:off x="5994215" y="5157912"/>
            <a:ext cx="44949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9" name="Rectangle 122"/>
          <p:cNvSpPr/>
          <p:nvPr/>
        </p:nvSpPr>
        <p:spPr>
          <a:xfrm>
            <a:off x="6116261" y="5015787"/>
            <a:ext cx="807796"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Senior </a:t>
            </a:r>
            <a:r>
              <a:rPr lang="en-AU" sz="600" dirty="0" smtClean="0">
                <a:solidFill>
                  <a:schemeClr val="tx1"/>
                </a:solidFill>
              </a:rPr>
              <a:t>Policy Officer</a:t>
            </a:r>
            <a:endParaRPr lang="en-AU" sz="600" dirty="0">
              <a:solidFill>
                <a:schemeClr val="tx1"/>
              </a:solidFill>
            </a:endParaRPr>
          </a:p>
        </p:txBody>
      </p:sp>
      <p:cxnSp>
        <p:nvCxnSpPr>
          <p:cNvPr id="250" name="Straight Connector 60"/>
          <p:cNvCxnSpPr/>
          <p:nvPr/>
        </p:nvCxnSpPr>
        <p:spPr>
          <a:xfrm flipH="1">
            <a:off x="8050438" y="4097891"/>
            <a:ext cx="44949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51" name="Rectangle 122"/>
          <p:cNvSpPr/>
          <p:nvPr/>
        </p:nvSpPr>
        <p:spPr>
          <a:xfrm>
            <a:off x="8149265" y="3606932"/>
            <a:ext cx="83008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cxnSp>
        <p:nvCxnSpPr>
          <p:cNvPr id="252" name="Straight Connector 60"/>
          <p:cNvCxnSpPr/>
          <p:nvPr/>
        </p:nvCxnSpPr>
        <p:spPr>
          <a:xfrm flipH="1">
            <a:off x="327598" y="4945928"/>
            <a:ext cx="42702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53" name="Rectangle 127"/>
          <p:cNvSpPr/>
          <p:nvPr/>
        </p:nvSpPr>
        <p:spPr>
          <a:xfrm>
            <a:off x="456122" y="4801928"/>
            <a:ext cx="100800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Manager, Child Health</a:t>
            </a:r>
          </a:p>
        </p:txBody>
      </p:sp>
      <p:sp>
        <p:nvSpPr>
          <p:cNvPr id="255" name="Rectangle 125"/>
          <p:cNvSpPr/>
          <p:nvPr/>
        </p:nvSpPr>
        <p:spPr>
          <a:xfrm>
            <a:off x="4521423" y="5447144"/>
            <a:ext cx="914657" cy="406195"/>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smtClean="0">
                <a:solidFill>
                  <a:schemeClr val="tx1"/>
                </a:solidFill>
              </a:rPr>
              <a:t>Project Manager, NDIS Health Interface</a:t>
            </a:r>
          </a:p>
        </p:txBody>
      </p:sp>
      <p:cxnSp>
        <p:nvCxnSpPr>
          <p:cNvPr id="256" name="Straight Connector 60"/>
          <p:cNvCxnSpPr/>
          <p:nvPr/>
        </p:nvCxnSpPr>
        <p:spPr>
          <a:xfrm>
            <a:off x="3835132" y="2023359"/>
            <a:ext cx="754315" cy="0"/>
          </a:xfrm>
          <a:prstGeom prst="line">
            <a:avLst/>
          </a:prstGeom>
          <a:ln>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57" name="Straight Connector 60"/>
          <p:cNvCxnSpPr/>
          <p:nvPr/>
        </p:nvCxnSpPr>
        <p:spPr>
          <a:xfrm flipH="1">
            <a:off x="8050438" y="4437096"/>
            <a:ext cx="44949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58" name="Rectangle 122"/>
          <p:cNvSpPr/>
          <p:nvPr/>
        </p:nvSpPr>
        <p:spPr>
          <a:xfrm>
            <a:off x="8149265" y="3953891"/>
            <a:ext cx="830080" cy="288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smtClean="0">
                <a:solidFill>
                  <a:schemeClr val="tx1"/>
                </a:solidFill>
              </a:rPr>
              <a:t>Senior Project Officer</a:t>
            </a:r>
          </a:p>
        </p:txBody>
      </p:sp>
      <p:sp>
        <p:nvSpPr>
          <p:cNvPr id="259" name="Rectangle 127"/>
          <p:cNvSpPr/>
          <p:nvPr/>
        </p:nvSpPr>
        <p:spPr>
          <a:xfrm>
            <a:off x="3906289" y="3246547"/>
            <a:ext cx="612000" cy="288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smtClean="0">
                <a:solidFill>
                  <a:schemeClr val="tx1"/>
                </a:solidFill>
              </a:rPr>
              <a:t>Senior Project Officer</a:t>
            </a:r>
          </a:p>
        </p:txBody>
      </p:sp>
      <p:cxnSp>
        <p:nvCxnSpPr>
          <p:cNvPr id="260" name="Straight Connector 60"/>
          <p:cNvCxnSpPr>
            <a:stCxn id="259" idx="0"/>
          </p:cNvCxnSpPr>
          <p:nvPr/>
        </p:nvCxnSpPr>
        <p:spPr>
          <a:xfrm flipV="1">
            <a:off x="4212289" y="3070229"/>
            <a:ext cx="0" cy="17631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1" name="Straight Connector 60"/>
          <p:cNvCxnSpPr/>
          <p:nvPr/>
        </p:nvCxnSpPr>
        <p:spPr>
          <a:xfrm flipH="1">
            <a:off x="2802022" y="4091686"/>
            <a:ext cx="42702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62" name="Rectangle 122"/>
          <p:cNvSpPr/>
          <p:nvPr/>
        </p:nvSpPr>
        <p:spPr>
          <a:xfrm>
            <a:off x="2923132" y="4996628"/>
            <a:ext cx="86400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sp>
        <p:nvSpPr>
          <p:cNvPr id="263" name="Rectangle 125"/>
          <p:cNvSpPr/>
          <p:nvPr/>
        </p:nvSpPr>
        <p:spPr>
          <a:xfrm>
            <a:off x="2923132" y="5743691"/>
            <a:ext cx="864000" cy="28800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smtClean="0">
                <a:solidFill>
                  <a:schemeClr val="tx1"/>
                </a:solidFill>
              </a:rPr>
              <a:t>Senior Project Officer</a:t>
            </a:r>
          </a:p>
        </p:txBody>
      </p:sp>
      <p:cxnSp>
        <p:nvCxnSpPr>
          <p:cNvPr id="264" name="Straight Connector 60"/>
          <p:cNvCxnSpPr/>
          <p:nvPr/>
        </p:nvCxnSpPr>
        <p:spPr>
          <a:xfrm flipH="1">
            <a:off x="2802022" y="5515967"/>
            <a:ext cx="427024"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65" name="Rectangle 125"/>
          <p:cNvSpPr/>
          <p:nvPr/>
        </p:nvSpPr>
        <p:spPr>
          <a:xfrm>
            <a:off x="2923132" y="5357310"/>
            <a:ext cx="86400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sp>
        <p:nvSpPr>
          <p:cNvPr id="266" name="Rectangle 125"/>
          <p:cNvSpPr/>
          <p:nvPr/>
        </p:nvSpPr>
        <p:spPr>
          <a:xfrm>
            <a:off x="5045987" y="4293096"/>
            <a:ext cx="823995"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Policy Officer</a:t>
            </a:r>
          </a:p>
        </p:txBody>
      </p:sp>
      <p:sp>
        <p:nvSpPr>
          <p:cNvPr id="267" name="Rectangle 125"/>
          <p:cNvSpPr/>
          <p:nvPr/>
        </p:nvSpPr>
        <p:spPr>
          <a:xfrm>
            <a:off x="5045987" y="4655062"/>
            <a:ext cx="823995"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Policy Officer</a:t>
            </a:r>
          </a:p>
        </p:txBody>
      </p:sp>
      <p:cxnSp>
        <p:nvCxnSpPr>
          <p:cNvPr id="268" name="Straight Connector 60"/>
          <p:cNvCxnSpPr/>
          <p:nvPr/>
        </p:nvCxnSpPr>
        <p:spPr>
          <a:xfrm flipH="1">
            <a:off x="8050438" y="4790249"/>
            <a:ext cx="44949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9" name="Straight Connector 60"/>
          <p:cNvCxnSpPr/>
          <p:nvPr/>
        </p:nvCxnSpPr>
        <p:spPr>
          <a:xfrm flipH="1">
            <a:off x="8049245" y="5159787"/>
            <a:ext cx="44949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0" name="Rectangle 122"/>
          <p:cNvSpPr/>
          <p:nvPr/>
        </p:nvSpPr>
        <p:spPr>
          <a:xfrm>
            <a:off x="8151462" y="4293096"/>
            <a:ext cx="830080" cy="288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smtClean="0">
                <a:solidFill>
                  <a:schemeClr val="tx1"/>
                </a:solidFill>
              </a:rPr>
              <a:t>Senior Project Officer</a:t>
            </a:r>
          </a:p>
        </p:txBody>
      </p:sp>
      <p:sp>
        <p:nvSpPr>
          <p:cNvPr id="271" name="Rectangle 116"/>
          <p:cNvSpPr/>
          <p:nvPr/>
        </p:nvSpPr>
        <p:spPr>
          <a:xfrm>
            <a:off x="8146409" y="4646249"/>
            <a:ext cx="83008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Principal Policy Officer</a:t>
            </a:r>
          </a:p>
        </p:txBody>
      </p:sp>
      <p:sp>
        <p:nvSpPr>
          <p:cNvPr id="272" name="Rectangle 116"/>
          <p:cNvSpPr/>
          <p:nvPr/>
        </p:nvSpPr>
        <p:spPr>
          <a:xfrm>
            <a:off x="8146409" y="5390150"/>
            <a:ext cx="832935" cy="288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smtClean="0">
                <a:solidFill>
                  <a:schemeClr val="tx1"/>
                </a:solidFill>
              </a:rPr>
              <a:t>Principal Project Manager</a:t>
            </a:r>
          </a:p>
        </p:txBody>
      </p:sp>
      <p:sp>
        <p:nvSpPr>
          <p:cNvPr id="273" name="Rectangle 116"/>
          <p:cNvSpPr/>
          <p:nvPr/>
        </p:nvSpPr>
        <p:spPr>
          <a:xfrm>
            <a:off x="8151462" y="5015787"/>
            <a:ext cx="830080" cy="288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smtClean="0">
                <a:solidFill>
                  <a:schemeClr val="tx1"/>
                </a:solidFill>
              </a:rPr>
              <a:t>Principal Policy Officer</a:t>
            </a:r>
          </a:p>
        </p:txBody>
      </p:sp>
      <p:cxnSp>
        <p:nvCxnSpPr>
          <p:cNvPr id="275" name="Straight Connector 327"/>
          <p:cNvCxnSpPr/>
          <p:nvPr/>
        </p:nvCxnSpPr>
        <p:spPr>
          <a:xfrm>
            <a:off x="8416743" y="1725138"/>
            <a:ext cx="0" cy="214499"/>
          </a:xfrm>
          <a:prstGeom prst="line">
            <a:avLst/>
          </a:prstGeom>
          <a:ln/>
        </p:spPr>
        <p:style>
          <a:lnRef idx="1">
            <a:schemeClr val="accent1"/>
          </a:lnRef>
          <a:fillRef idx="0">
            <a:schemeClr val="accent1"/>
          </a:fillRef>
          <a:effectRef idx="0">
            <a:schemeClr val="accent1"/>
          </a:effectRef>
          <a:fontRef idx="minor">
            <a:schemeClr val="tx1"/>
          </a:fontRef>
        </p:style>
      </p:cxnSp>
      <p:sp>
        <p:nvSpPr>
          <p:cNvPr id="183" name="Rectangle 122"/>
          <p:cNvSpPr/>
          <p:nvPr/>
        </p:nvSpPr>
        <p:spPr>
          <a:xfrm>
            <a:off x="2923132" y="3947686"/>
            <a:ext cx="86400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Senior </a:t>
            </a:r>
            <a:r>
              <a:rPr lang="en-AU" sz="600" dirty="0" smtClean="0">
                <a:solidFill>
                  <a:schemeClr val="tx1"/>
                </a:solidFill>
              </a:rPr>
              <a:t>Project Officer</a:t>
            </a:r>
            <a:endParaRPr lang="en-AU" sz="600" dirty="0">
              <a:solidFill>
                <a:schemeClr val="tx1"/>
              </a:solidFill>
            </a:endParaRPr>
          </a:p>
        </p:txBody>
      </p:sp>
      <p:sp>
        <p:nvSpPr>
          <p:cNvPr id="225" name="Rectangle 116"/>
          <p:cNvSpPr/>
          <p:nvPr/>
        </p:nvSpPr>
        <p:spPr>
          <a:xfrm>
            <a:off x="3703802" y="2655637"/>
            <a:ext cx="789625" cy="46927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t>Manager, Telehealth Strategy &amp; Development</a:t>
            </a:r>
          </a:p>
        </p:txBody>
      </p:sp>
    </p:spTree>
    <p:extLst>
      <p:ext uri="{BB962C8B-B14F-4D97-AF65-F5344CB8AC3E}">
        <p14:creationId xmlns:p14="http://schemas.microsoft.com/office/powerpoint/2010/main" val="1866890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Object 21" hidden="1"/>
          <p:cNvGraphicFramePr>
            <a:graphicFrameLocks noChangeAspect="1"/>
          </p:cNvGraphicFramePr>
          <p:nvPr>
            <p:custDataLst>
              <p:tags r:id="rId2"/>
            </p:custDataLst>
            <p:extLst>
              <p:ext uri="{D42A27DB-BD31-4B8C-83A1-F6EECF244321}">
                <p14:modId xmlns:p14="http://schemas.microsoft.com/office/powerpoint/2010/main" val="3431319893"/>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10256"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AU" dirty="0" smtClean="0"/>
              <a:t>Commissioning, Performance and Regulation</a:t>
            </a:r>
            <a:endParaRPr lang="en-AU" dirty="0"/>
          </a:p>
        </p:txBody>
      </p:sp>
      <p:sp>
        <p:nvSpPr>
          <p:cNvPr id="14" name="Slide Number Placeholder 13"/>
          <p:cNvSpPr>
            <a:spLocks noGrp="1"/>
          </p:cNvSpPr>
          <p:nvPr>
            <p:ph type="sldNum" sz="quarter" idx="12"/>
          </p:nvPr>
        </p:nvSpPr>
        <p:spPr>
          <a:xfrm>
            <a:off x="8513763" y="6603266"/>
            <a:ext cx="539750" cy="200449"/>
          </a:xfrm>
        </p:spPr>
        <p:txBody>
          <a:bodyPr/>
          <a:lstStyle/>
          <a:p>
            <a:fld id="{E352B1FB-AE05-4976-BFC5-338198F3B15B}" type="slidenum">
              <a:rPr lang="en-AU" altLang="en-US" sz="1050" smtClean="0"/>
              <a:pPr/>
              <a:t>8</a:t>
            </a:fld>
            <a:endParaRPr lang="en-AU" altLang="en-US" dirty="0"/>
          </a:p>
        </p:txBody>
      </p:sp>
      <p:sp>
        <p:nvSpPr>
          <p:cNvPr id="132" name="Rectangle 131"/>
          <p:cNvSpPr/>
          <p:nvPr/>
        </p:nvSpPr>
        <p:spPr>
          <a:xfrm>
            <a:off x="4668079" y="69820"/>
            <a:ext cx="3233879" cy="400110"/>
          </a:xfrm>
          <a:prstGeom prst="rect">
            <a:avLst/>
          </a:prstGeom>
        </p:spPr>
        <p:txBody>
          <a:bodyPr wrap="square">
            <a:spAutoFit/>
          </a:bodyPr>
          <a:lstStyle/>
          <a:p>
            <a:pPr algn="r"/>
            <a:endParaRPr lang="en-US" altLang="en-US" sz="1000" dirty="0">
              <a:solidFill>
                <a:schemeClr val="bg1"/>
              </a:solidFill>
              <a:cs typeface="Arial" charset="0"/>
            </a:endParaRPr>
          </a:p>
          <a:p>
            <a:pPr algn="r"/>
            <a:endParaRPr lang="en-US" altLang="en-US" sz="1000" dirty="0">
              <a:solidFill>
                <a:schemeClr val="bg1"/>
              </a:solidFill>
              <a:cs typeface="Arial" charset="0"/>
            </a:endParaRPr>
          </a:p>
        </p:txBody>
      </p:sp>
      <p:cxnSp>
        <p:nvCxnSpPr>
          <p:cNvPr id="110" name="Straight Connector 60"/>
          <p:cNvCxnSpPr/>
          <p:nvPr/>
        </p:nvCxnSpPr>
        <p:spPr>
          <a:xfrm flipH="1">
            <a:off x="1346736" y="5992680"/>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1" name="Straight Connector 60"/>
          <p:cNvCxnSpPr/>
          <p:nvPr/>
        </p:nvCxnSpPr>
        <p:spPr>
          <a:xfrm flipH="1">
            <a:off x="2876399" y="3911095"/>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3" name="Straight Connector 60"/>
          <p:cNvCxnSpPr/>
          <p:nvPr/>
        </p:nvCxnSpPr>
        <p:spPr>
          <a:xfrm flipH="1">
            <a:off x="2875680" y="4256537"/>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5" name="Straight Connector 166"/>
          <p:cNvCxnSpPr/>
          <p:nvPr/>
        </p:nvCxnSpPr>
        <p:spPr>
          <a:xfrm flipV="1">
            <a:off x="1845567" y="2690957"/>
            <a:ext cx="0" cy="180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6" name="Straight Connector 213"/>
          <p:cNvCxnSpPr/>
          <p:nvPr/>
        </p:nvCxnSpPr>
        <p:spPr>
          <a:xfrm flipH="1">
            <a:off x="4367316" y="5659808"/>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7" name="Straight Connector 166"/>
          <p:cNvCxnSpPr/>
          <p:nvPr/>
        </p:nvCxnSpPr>
        <p:spPr>
          <a:xfrm flipV="1">
            <a:off x="4945271" y="2690958"/>
            <a:ext cx="0" cy="180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5" name="Straight Connector 166"/>
          <p:cNvCxnSpPr/>
          <p:nvPr/>
        </p:nvCxnSpPr>
        <p:spPr>
          <a:xfrm flipV="1">
            <a:off x="3372053" y="2690958"/>
            <a:ext cx="0" cy="180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1" name="Straight Connector 170"/>
          <p:cNvCxnSpPr/>
          <p:nvPr/>
        </p:nvCxnSpPr>
        <p:spPr>
          <a:xfrm flipV="1">
            <a:off x="6754088" y="2690958"/>
            <a:ext cx="0" cy="1800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2" name="Straight Connector 172"/>
          <p:cNvCxnSpPr/>
          <p:nvPr/>
        </p:nvCxnSpPr>
        <p:spPr>
          <a:xfrm flipH="1">
            <a:off x="1845567" y="2685875"/>
            <a:ext cx="5893496"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4" name="Elbow Connector 61"/>
          <p:cNvCxnSpPr>
            <a:endCxn id="238" idx="1"/>
          </p:cNvCxnSpPr>
          <p:nvPr/>
        </p:nvCxnSpPr>
        <p:spPr>
          <a:xfrm rot="16200000" flipH="1">
            <a:off x="2044349" y="3652359"/>
            <a:ext cx="1801049" cy="136938"/>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55" name="Rectangle 116"/>
          <p:cNvSpPr/>
          <p:nvPr/>
        </p:nvSpPr>
        <p:spPr>
          <a:xfrm>
            <a:off x="2748178" y="2841948"/>
            <a:ext cx="1287000" cy="43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t>Assistant Director, Governance</a:t>
            </a:r>
          </a:p>
          <a:p>
            <a:pPr algn="ctr"/>
            <a:r>
              <a:rPr lang="en-AU" sz="600" dirty="0" smtClean="0">
                <a:solidFill>
                  <a:schemeClr val="tx1"/>
                </a:solidFill>
              </a:rPr>
              <a:t>KRISTY SPILLMAN</a:t>
            </a:r>
            <a:endParaRPr lang="en-AU" sz="600" dirty="0">
              <a:solidFill>
                <a:schemeClr val="tx1"/>
              </a:solidFill>
            </a:endParaRPr>
          </a:p>
        </p:txBody>
      </p:sp>
      <p:sp>
        <p:nvSpPr>
          <p:cNvPr id="159" name="Rectangle 122"/>
          <p:cNvSpPr/>
          <p:nvPr/>
        </p:nvSpPr>
        <p:spPr>
          <a:xfrm>
            <a:off x="3013343" y="3767095"/>
            <a:ext cx="867751"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500" dirty="0" smtClean="0">
                <a:solidFill>
                  <a:schemeClr val="tx1"/>
                </a:solidFill>
              </a:rPr>
              <a:t>Senior Project Officer</a:t>
            </a:r>
            <a:endParaRPr lang="en-AU" sz="500" dirty="0">
              <a:solidFill>
                <a:schemeClr val="tx1"/>
              </a:solidFill>
            </a:endParaRPr>
          </a:p>
        </p:txBody>
      </p:sp>
      <p:cxnSp>
        <p:nvCxnSpPr>
          <p:cNvPr id="160" name="Straight Connector 60"/>
          <p:cNvCxnSpPr/>
          <p:nvPr/>
        </p:nvCxnSpPr>
        <p:spPr>
          <a:xfrm flipH="1">
            <a:off x="2870161" y="3569660"/>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61" name="Rectangle 116"/>
          <p:cNvSpPr/>
          <p:nvPr/>
        </p:nvSpPr>
        <p:spPr>
          <a:xfrm>
            <a:off x="3013343" y="3425660"/>
            <a:ext cx="867751"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500" dirty="0" smtClean="0">
                <a:solidFill>
                  <a:schemeClr val="tx1"/>
                </a:solidFill>
              </a:rPr>
              <a:t>Manager, Health Service Governance</a:t>
            </a:r>
            <a:endParaRPr lang="en-AU" sz="500" dirty="0">
              <a:solidFill>
                <a:schemeClr val="tx1"/>
              </a:solidFill>
            </a:endParaRPr>
          </a:p>
        </p:txBody>
      </p:sp>
      <p:sp>
        <p:nvSpPr>
          <p:cNvPr id="162" name="Rectangle 122"/>
          <p:cNvSpPr/>
          <p:nvPr/>
        </p:nvSpPr>
        <p:spPr>
          <a:xfrm>
            <a:off x="5725222" y="3972147"/>
            <a:ext cx="90246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500" dirty="0" smtClean="0">
                <a:solidFill>
                  <a:schemeClr val="tx1"/>
                </a:solidFill>
              </a:rPr>
              <a:t>Manager, Performance</a:t>
            </a:r>
          </a:p>
        </p:txBody>
      </p:sp>
      <p:cxnSp>
        <p:nvCxnSpPr>
          <p:cNvPr id="163" name="Straight Connector 151"/>
          <p:cNvCxnSpPr/>
          <p:nvPr/>
        </p:nvCxnSpPr>
        <p:spPr>
          <a:xfrm flipH="1">
            <a:off x="6754490" y="3590334"/>
            <a:ext cx="43709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64" name="Rectangle 116"/>
          <p:cNvSpPr/>
          <p:nvPr/>
        </p:nvSpPr>
        <p:spPr>
          <a:xfrm>
            <a:off x="6957263" y="3446764"/>
            <a:ext cx="936000" cy="287147"/>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500" dirty="0" smtClean="0">
                <a:solidFill>
                  <a:schemeClr val="tx1"/>
                </a:solidFill>
              </a:rPr>
              <a:t>Executive Assistant</a:t>
            </a:r>
          </a:p>
        </p:txBody>
      </p:sp>
      <p:cxnSp>
        <p:nvCxnSpPr>
          <p:cNvPr id="173" name="Elbow Connector 61"/>
          <p:cNvCxnSpPr>
            <a:endCxn id="183" idx="1"/>
          </p:cNvCxnSpPr>
          <p:nvPr/>
        </p:nvCxnSpPr>
        <p:spPr>
          <a:xfrm rot="16200000" flipH="1">
            <a:off x="5081858" y="4981231"/>
            <a:ext cx="1623950" cy="174816"/>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4" name="Straight Connector 154"/>
          <p:cNvCxnSpPr/>
          <p:nvPr/>
        </p:nvCxnSpPr>
        <p:spPr>
          <a:xfrm flipH="1">
            <a:off x="5806425" y="5531846"/>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5" name="Straight Connector 155"/>
          <p:cNvCxnSpPr/>
          <p:nvPr/>
        </p:nvCxnSpPr>
        <p:spPr>
          <a:xfrm flipH="1">
            <a:off x="5806425" y="5186436"/>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6" name="Straight Connector 156"/>
          <p:cNvCxnSpPr/>
          <p:nvPr/>
        </p:nvCxnSpPr>
        <p:spPr>
          <a:xfrm flipH="1">
            <a:off x="5806425" y="4832569"/>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7" name="Straight Connector 157"/>
          <p:cNvCxnSpPr/>
          <p:nvPr/>
        </p:nvCxnSpPr>
        <p:spPr>
          <a:xfrm flipH="1">
            <a:off x="5806425" y="4497301"/>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80" name="Rectangle 122"/>
          <p:cNvSpPr/>
          <p:nvPr/>
        </p:nvSpPr>
        <p:spPr>
          <a:xfrm>
            <a:off x="5981241" y="4328917"/>
            <a:ext cx="764308"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500" dirty="0">
                <a:solidFill>
                  <a:schemeClr val="tx1"/>
                </a:solidFill>
              </a:rPr>
              <a:t>Health Service </a:t>
            </a:r>
            <a:r>
              <a:rPr lang="en-AU" sz="500" dirty="0" smtClean="0">
                <a:solidFill>
                  <a:schemeClr val="tx1"/>
                </a:solidFill>
              </a:rPr>
              <a:t>Lead</a:t>
            </a:r>
            <a:endParaRPr lang="en-AU" sz="500" dirty="0">
              <a:solidFill>
                <a:schemeClr val="tx1"/>
              </a:solidFill>
            </a:endParaRPr>
          </a:p>
        </p:txBody>
      </p:sp>
      <p:sp>
        <p:nvSpPr>
          <p:cNvPr id="182" name="Rectangle 122"/>
          <p:cNvSpPr/>
          <p:nvPr/>
        </p:nvSpPr>
        <p:spPr>
          <a:xfrm>
            <a:off x="5981241" y="4688569"/>
            <a:ext cx="764308"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500" dirty="0" smtClean="0">
                <a:solidFill>
                  <a:schemeClr val="tx1"/>
                </a:solidFill>
              </a:rPr>
              <a:t>Health Service Lead</a:t>
            </a:r>
          </a:p>
        </p:txBody>
      </p:sp>
      <p:sp>
        <p:nvSpPr>
          <p:cNvPr id="183" name="Rectangle 122"/>
          <p:cNvSpPr/>
          <p:nvPr/>
        </p:nvSpPr>
        <p:spPr>
          <a:xfrm>
            <a:off x="5981241" y="5736614"/>
            <a:ext cx="764308"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500" dirty="0" smtClean="0">
                <a:solidFill>
                  <a:schemeClr val="tx1"/>
                </a:solidFill>
              </a:rPr>
              <a:t>Health Service Lead</a:t>
            </a:r>
          </a:p>
        </p:txBody>
      </p:sp>
      <p:sp>
        <p:nvSpPr>
          <p:cNvPr id="184" name="Rectangle 122"/>
          <p:cNvSpPr/>
          <p:nvPr/>
        </p:nvSpPr>
        <p:spPr>
          <a:xfrm>
            <a:off x="5981241" y="5042436"/>
            <a:ext cx="764308"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500" dirty="0" smtClean="0">
                <a:solidFill>
                  <a:schemeClr val="tx1"/>
                </a:solidFill>
              </a:rPr>
              <a:t>Health Service Lead</a:t>
            </a:r>
          </a:p>
        </p:txBody>
      </p:sp>
      <p:sp>
        <p:nvSpPr>
          <p:cNvPr id="185" name="Rectangle 122"/>
          <p:cNvSpPr/>
          <p:nvPr/>
        </p:nvSpPr>
        <p:spPr>
          <a:xfrm>
            <a:off x="5981241" y="5387846"/>
            <a:ext cx="764308"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500" dirty="0" smtClean="0">
                <a:solidFill>
                  <a:schemeClr val="tx1"/>
                </a:solidFill>
              </a:rPr>
              <a:t>Health Service Lead</a:t>
            </a:r>
          </a:p>
        </p:txBody>
      </p:sp>
      <p:sp>
        <p:nvSpPr>
          <p:cNvPr id="187" name="Rectangle 127"/>
          <p:cNvSpPr/>
          <p:nvPr/>
        </p:nvSpPr>
        <p:spPr>
          <a:xfrm>
            <a:off x="7092927" y="4328917"/>
            <a:ext cx="77332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500" dirty="0" smtClean="0">
                <a:solidFill>
                  <a:schemeClr val="tx1"/>
                </a:solidFill>
              </a:rPr>
              <a:t>Senior Project Officer</a:t>
            </a:r>
          </a:p>
        </p:txBody>
      </p:sp>
      <p:cxnSp>
        <p:nvCxnSpPr>
          <p:cNvPr id="188" name="Elbow Connector 61"/>
          <p:cNvCxnSpPr>
            <a:endCxn id="187" idx="1"/>
          </p:cNvCxnSpPr>
          <p:nvPr/>
        </p:nvCxnSpPr>
        <p:spPr>
          <a:xfrm rot="16200000" flipH="1">
            <a:off x="6902934" y="4282923"/>
            <a:ext cx="244325" cy="135663"/>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9" name="Straight Connector 167"/>
          <p:cNvCxnSpPr>
            <a:stCxn id="162" idx="0"/>
          </p:cNvCxnSpPr>
          <p:nvPr/>
        </p:nvCxnSpPr>
        <p:spPr>
          <a:xfrm flipH="1" flipV="1">
            <a:off x="6176451" y="3813617"/>
            <a:ext cx="1" cy="15853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0" name="Straight Connector 168"/>
          <p:cNvCxnSpPr/>
          <p:nvPr/>
        </p:nvCxnSpPr>
        <p:spPr>
          <a:xfrm flipV="1">
            <a:off x="7250996" y="3813617"/>
            <a:ext cx="0" cy="14921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1" name="Straight Connector 169"/>
          <p:cNvCxnSpPr/>
          <p:nvPr/>
        </p:nvCxnSpPr>
        <p:spPr>
          <a:xfrm flipH="1">
            <a:off x="6176451" y="3811744"/>
            <a:ext cx="2129946"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2" name="Straight Connector 170"/>
          <p:cNvCxnSpPr/>
          <p:nvPr/>
        </p:nvCxnSpPr>
        <p:spPr>
          <a:xfrm flipV="1">
            <a:off x="6753922" y="3282661"/>
            <a:ext cx="337" cy="53095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3" name="Elbow Connector 61"/>
          <p:cNvCxnSpPr>
            <a:endCxn id="207" idx="1"/>
          </p:cNvCxnSpPr>
          <p:nvPr/>
        </p:nvCxnSpPr>
        <p:spPr>
          <a:xfrm rot="16200000" flipH="1">
            <a:off x="3024222" y="4484531"/>
            <a:ext cx="2866730" cy="180542"/>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4" name="Straight Connector 202"/>
          <p:cNvCxnSpPr/>
          <p:nvPr/>
        </p:nvCxnSpPr>
        <p:spPr>
          <a:xfrm flipH="1">
            <a:off x="4373040" y="4963092"/>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9" name="Straight Connector 203"/>
          <p:cNvCxnSpPr/>
          <p:nvPr/>
        </p:nvCxnSpPr>
        <p:spPr>
          <a:xfrm flipH="1">
            <a:off x="4373040" y="4614734"/>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0" name="Straight Connector 204"/>
          <p:cNvCxnSpPr/>
          <p:nvPr/>
        </p:nvCxnSpPr>
        <p:spPr>
          <a:xfrm flipH="1">
            <a:off x="4373040" y="4266376"/>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1" name="Straight Connector 205"/>
          <p:cNvCxnSpPr/>
          <p:nvPr/>
        </p:nvCxnSpPr>
        <p:spPr>
          <a:xfrm flipH="1">
            <a:off x="4373040" y="3918018"/>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2" name="Rectangle 122"/>
          <p:cNvSpPr/>
          <p:nvPr/>
        </p:nvSpPr>
        <p:spPr>
          <a:xfrm>
            <a:off x="4547859" y="3774018"/>
            <a:ext cx="1017497"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500" dirty="0" smtClean="0">
                <a:solidFill>
                  <a:schemeClr val="tx1"/>
                </a:solidFill>
              </a:rPr>
              <a:t>Principal Program Officer</a:t>
            </a:r>
          </a:p>
        </p:txBody>
      </p:sp>
      <p:sp>
        <p:nvSpPr>
          <p:cNvPr id="203" name="Rectangle 122"/>
          <p:cNvSpPr/>
          <p:nvPr/>
        </p:nvSpPr>
        <p:spPr>
          <a:xfrm>
            <a:off x="4547859" y="4122376"/>
            <a:ext cx="1017497"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500" dirty="0" smtClean="0">
                <a:solidFill>
                  <a:schemeClr val="tx1"/>
                </a:solidFill>
              </a:rPr>
              <a:t>Manager</a:t>
            </a:r>
          </a:p>
        </p:txBody>
      </p:sp>
      <p:sp>
        <p:nvSpPr>
          <p:cNvPr id="204" name="Rectangle 122"/>
          <p:cNvSpPr/>
          <p:nvPr/>
        </p:nvSpPr>
        <p:spPr>
          <a:xfrm>
            <a:off x="4547859" y="4470734"/>
            <a:ext cx="1017497"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500" dirty="0" smtClean="0">
                <a:solidFill>
                  <a:schemeClr val="tx1"/>
                </a:solidFill>
              </a:rPr>
              <a:t>Senior Nurse Advisor</a:t>
            </a:r>
          </a:p>
        </p:txBody>
      </p:sp>
      <p:sp>
        <p:nvSpPr>
          <p:cNvPr id="205" name="Rectangle 122"/>
          <p:cNvSpPr/>
          <p:nvPr/>
        </p:nvSpPr>
        <p:spPr>
          <a:xfrm>
            <a:off x="4547859" y="4819092"/>
            <a:ext cx="1017497"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500" dirty="0" smtClean="0">
                <a:solidFill>
                  <a:schemeClr val="tx1"/>
                </a:solidFill>
              </a:rPr>
              <a:t>Senior Nurse Advisor</a:t>
            </a:r>
          </a:p>
        </p:txBody>
      </p:sp>
      <p:sp>
        <p:nvSpPr>
          <p:cNvPr id="206" name="Rectangle 116"/>
          <p:cNvSpPr/>
          <p:nvPr/>
        </p:nvSpPr>
        <p:spPr>
          <a:xfrm>
            <a:off x="4278355" y="2841948"/>
            <a:ext cx="1287000" cy="43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Assistant Director, Private Hospitals </a:t>
            </a:r>
          </a:p>
          <a:p>
            <a:pPr algn="ctr"/>
            <a:r>
              <a:rPr lang="en-AU" sz="600" dirty="0" smtClean="0">
                <a:solidFill>
                  <a:schemeClr val="tx1"/>
                </a:solidFill>
              </a:rPr>
              <a:t>DEBRA SUDANO</a:t>
            </a:r>
            <a:endParaRPr lang="en-AU" sz="600" dirty="0">
              <a:solidFill>
                <a:schemeClr val="tx1"/>
              </a:solidFill>
            </a:endParaRPr>
          </a:p>
        </p:txBody>
      </p:sp>
      <p:sp>
        <p:nvSpPr>
          <p:cNvPr id="207" name="Rectangle 122"/>
          <p:cNvSpPr/>
          <p:nvPr/>
        </p:nvSpPr>
        <p:spPr>
          <a:xfrm>
            <a:off x="4547859" y="5864167"/>
            <a:ext cx="1017497"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500" dirty="0" smtClean="0">
                <a:solidFill>
                  <a:schemeClr val="tx1"/>
                </a:solidFill>
              </a:rPr>
              <a:t>Program Officer </a:t>
            </a:r>
          </a:p>
        </p:txBody>
      </p:sp>
      <p:cxnSp>
        <p:nvCxnSpPr>
          <p:cNvPr id="208" name="Straight Connector 213"/>
          <p:cNvCxnSpPr/>
          <p:nvPr/>
        </p:nvCxnSpPr>
        <p:spPr>
          <a:xfrm flipH="1">
            <a:off x="4367316" y="5311450"/>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9" name="Rectangle 122"/>
          <p:cNvSpPr/>
          <p:nvPr/>
        </p:nvSpPr>
        <p:spPr>
          <a:xfrm>
            <a:off x="4547859" y="5167450"/>
            <a:ext cx="1017497" cy="288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500" dirty="0" smtClean="0">
                <a:solidFill>
                  <a:schemeClr val="tx1"/>
                </a:solidFill>
              </a:rPr>
              <a:t>Senior Nurse Advisor</a:t>
            </a:r>
          </a:p>
        </p:txBody>
      </p:sp>
      <p:cxnSp>
        <p:nvCxnSpPr>
          <p:cNvPr id="210" name="Elbow Connector 61"/>
          <p:cNvCxnSpPr>
            <a:endCxn id="240" idx="1"/>
          </p:cNvCxnSpPr>
          <p:nvPr/>
        </p:nvCxnSpPr>
        <p:spPr>
          <a:xfrm rot="16200000" flipH="1">
            <a:off x="-345645" y="4553041"/>
            <a:ext cx="3496394" cy="111630"/>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1" name="Straight Connector 60"/>
          <p:cNvCxnSpPr/>
          <p:nvPr/>
        </p:nvCxnSpPr>
        <p:spPr>
          <a:xfrm flipH="1">
            <a:off x="1346736" y="4256537"/>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12" name="Rectangle 116"/>
          <p:cNvSpPr/>
          <p:nvPr/>
        </p:nvSpPr>
        <p:spPr>
          <a:xfrm>
            <a:off x="1221692" y="2841948"/>
            <a:ext cx="1287000" cy="43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Assistant Director, Ambulance</a:t>
            </a:r>
          </a:p>
          <a:p>
            <a:pPr algn="ctr"/>
            <a:r>
              <a:rPr lang="en-AU" sz="600" dirty="0" smtClean="0">
                <a:solidFill>
                  <a:schemeClr val="tx1"/>
                </a:solidFill>
              </a:rPr>
              <a:t>TONY MCNAMARA</a:t>
            </a:r>
            <a:endParaRPr lang="en-AU" sz="600" dirty="0">
              <a:solidFill>
                <a:schemeClr val="tx1"/>
              </a:solidFill>
            </a:endParaRPr>
          </a:p>
        </p:txBody>
      </p:sp>
      <p:cxnSp>
        <p:nvCxnSpPr>
          <p:cNvPr id="213" name="Straight Connector 60"/>
          <p:cNvCxnSpPr/>
          <p:nvPr/>
        </p:nvCxnSpPr>
        <p:spPr>
          <a:xfrm flipH="1">
            <a:off x="1346736" y="3911095"/>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4" name="Straight Connector 60"/>
          <p:cNvCxnSpPr/>
          <p:nvPr/>
        </p:nvCxnSpPr>
        <p:spPr>
          <a:xfrm flipH="1">
            <a:off x="1346736" y="3569660"/>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15" name="Rectangle 127"/>
          <p:cNvSpPr/>
          <p:nvPr/>
        </p:nvSpPr>
        <p:spPr>
          <a:xfrm>
            <a:off x="1458366" y="3425660"/>
            <a:ext cx="1063385"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500" dirty="0" smtClean="0">
                <a:solidFill>
                  <a:schemeClr val="tx1"/>
                </a:solidFill>
              </a:rPr>
              <a:t>Senior Policy Officer</a:t>
            </a:r>
          </a:p>
        </p:txBody>
      </p:sp>
      <p:sp>
        <p:nvSpPr>
          <p:cNvPr id="216" name="Rectangle 122"/>
          <p:cNvSpPr/>
          <p:nvPr/>
        </p:nvSpPr>
        <p:spPr>
          <a:xfrm>
            <a:off x="1458366" y="4122508"/>
            <a:ext cx="1063385" cy="288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500" dirty="0" smtClean="0">
                <a:solidFill>
                  <a:schemeClr val="tx1"/>
                </a:solidFill>
              </a:rPr>
              <a:t>Senior </a:t>
            </a:r>
            <a:r>
              <a:rPr lang="en-AU" sz="500" dirty="0">
                <a:solidFill>
                  <a:schemeClr val="tx1"/>
                </a:solidFill>
              </a:rPr>
              <a:t>Policy </a:t>
            </a:r>
            <a:r>
              <a:rPr lang="en-AU" sz="500" dirty="0" smtClean="0">
                <a:solidFill>
                  <a:schemeClr val="tx1"/>
                </a:solidFill>
              </a:rPr>
              <a:t>Officer</a:t>
            </a:r>
            <a:endParaRPr lang="en-AU" sz="500" dirty="0">
              <a:solidFill>
                <a:schemeClr val="tx1"/>
              </a:solidFill>
            </a:endParaRPr>
          </a:p>
        </p:txBody>
      </p:sp>
      <p:sp>
        <p:nvSpPr>
          <p:cNvPr id="217" name="Rectangle 122"/>
          <p:cNvSpPr/>
          <p:nvPr/>
        </p:nvSpPr>
        <p:spPr>
          <a:xfrm>
            <a:off x="1458366" y="3774084"/>
            <a:ext cx="1063385"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500" dirty="0" smtClean="0">
                <a:solidFill>
                  <a:schemeClr val="tx1"/>
                </a:solidFill>
              </a:rPr>
              <a:t>Manager</a:t>
            </a:r>
          </a:p>
        </p:txBody>
      </p:sp>
      <p:cxnSp>
        <p:nvCxnSpPr>
          <p:cNvPr id="218" name="Straight Connector 60"/>
          <p:cNvCxnSpPr/>
          <p:nvPr/>
        </p:nvCxnSpPr>
        <p:spPr>
          <a:xfrm flipH="1">
            <a:off x="1346736" y="5673713"/>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19" name="Rectangle 122"/>
          <p:cNvSpPr/>
          <p:nvPr/>
        </p:nvSpPr>
        <p:spPr>
          <a:xfrm>
            <a:off x="1458366" y="5516204"/>
            <a:ext cx="1063385"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500" dirty="0" smtClean="0">
                <a:solidFill>
                  <a:schemeClr val="tx1"/>
                </a:solidFill>
              </a:rPr>
              <a:t>Senior Program Adviser</a:t>
            </a:r>
            <a:endParaRPr lang="en-AU" sz="500" dirty="0">
              <a:solidFill>
                <a:schemeClr val="tx1"/>
              </a:solidFill>
            </a:endParaRPr>
          </a:p>
        </p:txBody>
      </p:sp>
      <p:sp>
        <p:nvSpPr>
          <p:cNvPr id="220" name="Rectangle 122"/>
          <p:cNvSpPr/>
          <p:nvPr/>
        </p:nvSpPr>
        <p:spPr>
          <a:xfrm>
            <a:off x="1458366" y="5864628"/>
            <a:ext cx="1063385"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500" dirty="0" smtClean="0">
                <a:solidFill>
                  <a:schemeClr val="tx1"/>
                </a:solidFill>
              </a:rPr>
              <a:t>Senior Program Adviser</a:t>
            </a:r>
            <a:endParaRPr lang="en-AU" sz="500" dirty="0">
              <a:solidFill>
                <a:schemeClr val="tx1"/>
              </a:solidFill>
            </a:endParaRPr>
          </a:p>
        </p:txBody>
      </p:sp>
      <p:cxnSp>
        <p:nvCxnSpPr>
          <p:cNvPr id="221" name="Straight Connector 60"/>
          <p:cNvCxnSpPr/>
          <p:nvPr/>
        </p:nvCxnSpPr>
        <p:spPr>
          <a:xfrm flipH="1">
            <a:off x="1346736" y="5323605"/>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2" name="Straight Connector 60"/>
          <p:cNvCxnSpPr/>
          <p:nvPr/>
        </p:nvCxnSpPr>
        <p:spPr>
          <a:xfrm flipH="1">
            <a:off x="1346736" y="4966849"/>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60"/>
          <p:cNvCxnSpPr/>
          <p:nvPr/>
        </p:nvCxnSpPr>
        <p:spPr>
          <a:xfrm flipH="1">
            <a:off x="1346736" y="4621353"/>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24" name="Rectangle 122"/>
          <p:cNvSpPr/>
          <p:nvPr/>
        </p:nvSpPr>
        <p:spPr>
          <a:xfrm>
            <a:off x="1458366" y="4470932"/>
            <a:ext cx="1063385"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500" dirty="0" smtClean="0">
                <a:solidFill>
                  <a:schemeClr val="tx1"/>
                </a:solidFill>
              </a:rPr>
              <a:t>Senior </a:t>
            </a:r>
            <a:r>
              <a:rPr lang="en-AU" sz="500" dirty="0">
                <a:solidFill>
                  <a:schemeClr val="tx1"/>
                </a:solidFill>
              </a:rPr>
              <a:t>Policy </a:t>
            </a:r>
            <a:r>
              <a:rPr lang="en-AU" sz="500" dirty="0" smtClean="0">
                <a:solidFill>
                  <a:schemeClr val="tx1"/>
                </a:solidFill>
              </a:rPr>
              <a:t>Officer</a:t>
            </a:r>
            <a:endParaRPr lang="en-AU" sz="500" dirty="0">
              <a:solidFill>
                <a:schemeClr val="tx1"/>
              </a:solidFill>
            </a:endParaRPr>
          </a:p>
        </p:txBody>
      </p:sp>
      <p:sp>
        <p:nvSpPr>
          <p:cNvPr id="225" name="Rectangle 122"/>
          <p:cNvSpPr/>
          <p:nvPr/>
        </p:nvSpPr>
        <p:spPr>
          <a:xfrm>
            <a:off x="1458366" y="4819356"/>
            <a:ext cx="1063385"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500" dirty="0" smtClean="0">
                <a:solidFill>
                  <a:schemeClr val="tx1"/>
                </a:solidFill>
              </a:rPr>
              <a:t>Senior </a:t>
            </a:r>
            <a:r>
              <a:rPr lang="en-AU" sz="500" dirty="0">
                <a:solidFill>
                  <a:schemeClr val="tx1"/>
                </a:solidFill>
              </a:rPr>
              <a:t>Policy </a:t>
            </a:r>
            <a:r>
              <a:rPr lang="en-AU" sz="500" dirty="0" smtClean="0">
                <a:solidFill>
                  <a:schemeClr val="tx1"/>
                </a:solidFill>
              </a:rPr>
              <a:t>Officer</a:t>
            </a:r>
            <a:endParaRPr lang="en-AU" sz="500" dirty="0">
              <a:solidFill>
                <a:schemeClr val="tx1"/>
              </a:solidFill>
            </a:endParaRPr>
          </a:p>
        </p:txBody>
      </p:sp>
      <p:sp>
        <p:nvSpPr>
          <p:cNvPr id="226" name="Rectangle 122"/>
          <p:cNvSpPr/>
          <p:nvPr/>
        </p:nvSpPr>
        <p:spPr>
          <a:xfrm>
            <a:off x="1458366" y="5167780"/>
            <a:ext cx="1063385"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500" dirty="0" smtClean="0">
                <a:solidFill>
                  <a:schemeClr val="tx1"/>
                </a:solidFill>
              </a:rPr>
              <a:t>Manager</a:t>
            </a:r>
          </a:p>
        </p:txBody>
      </p:sp>
      <p:sp>
        <p:nvSpPr>
          <p:cNvPr id="230" name="Rectangle 116"/>
          <p:cNvSpPr/>
          <p:nvPr/>
        </p:nvSpPr>
        <p:spPr>
          <a:xfrm>
            <a:off x="6016618" y="2841948"/>
            <a:ext cx="1474942" cy="43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Assistant Director, Metropolitan Performance</a:t>
            </a:r>
          </a:p>
          <a:p>
            <a:pPr algn="ctr"/>
            <a:r>
              <a:rPr lang="en-AU" sz="600" dirty="0" smtClean="0">
                <a:solidFill>
                  <a:schemeClr val="tx1"/>
                </a:solidFill>
              </a:rPr>
              <a:t>RYAN HEATH</a:t>
            </a:r>
            <a:endParaRPr lang="en-AU" sz="600" dirty="0">
              <a:solidFill>
                <a:schemeClr val="tx1"/>
              </a:solidFill>
            </a:endParaRPr>
          </a:p>
        </p:txBody>
      </p:sp>
      <p:sp>
        <p:nvSpPr>
          <p:cNvPr id="231" name="Rectangle 122"/>
          <p:cNvSpPr/>
          <p:nvPr/>
        </p:nvSpPr>
        <p:spPr>
          <a:xfrm>
            <a:off x="4547859" y="5515808"/>
            <a:ext cx="1017497"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500" dirty="0" smtClean="0">
                <a:solidFill>
                  <a:schemeClr val="tx1"/>
                </a:solidFill>
              </a:rPr>
              <a:t>Senior Program Officer</a:t>
            </a:r>
          </a:p>
        </p:txBody>
      </p:sp>
      <p:cxnSp>
        <p:nvCxnSpPr>
          <p:cNvPr id="232" name="Straight Connector 205"/>
          <p:cNvCxnSpPr/>
          <p:nvPr/>
        </p:nvCxnSpPr>
        <p:spPr>
          <a:xfrm flipH="1">
            <a:off x="4373040" y="3569660"/>
            <a:ext cx="48695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3" name="Rectangle 122"/>
          <p:cNvSpPr/>
          <p:nvPr/>
        </p:nvSpPr>
        <p:spPr>
          <a:xfrm>
            <a:off x="4547859" y="3425660"/>
            <a:ext cx="1017497"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500" dirty="0" smtClean="0">
                <a:solidFill>
                  <a:schemeClr val="tx1"/>
                </a:solidFill>
              </a:rPr>
              <a:t>Administration Officer</a:t>
            </a:r>
          </a:p>
        </p:txBody>
      </p:sp>
      <p:cxnSp>
        <p:nvCxnSpPr>
          <p:cNvPr id="234" name="Straight Arrow Connector 233"/>
          <p:cNvCxnSpPr/>
          <p:nvPr/>
        </p:nvCxnSpPr>
        <p:spPr>
          <a:xfrm>
            <a:off x="7739064" y="2685875"/>
            <a:ext cx="1001209" cy="0"/>
          </a:xfrm>
          <a:prstGeom prst="straightConnector1">
            <a:avLst/>
          </a:prstGeom>
          <a:ln>
            <a:solidFill>
              <a:schemeClr val="accent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35" name="Rectangle 163"/>
          <p:cNvSpPr/>
          <p:nvPr/>
        </p:nvSpPr>
        <p:spPr>
          <a:xfrm>
            <a:off x="7872522" y="3968663"/>
            <a:ext cx="867750" cy="288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500" dirty="0" smtClean="0">
                <a:solidFill>
                  <a:schemeClr val="tx1"/>
                </a:solidFill>
              </a:rPr>
              <a:t>Manager of Performance Strategy</a:t>
            </a:r>
          </a:p>
        </p:txBody>
      </p:sp>
      <p:cxnSp>
        <p:nvCxnSpPr>
          <p:cNvPr id="236" name="Straight Connector 168"/>
          <p:cNvCxnSpPr/>
          <p:nvPr/>
        </p:nvCxnSpPr>
        <p:spPr>
          <a:xfrm flipV="1">
            <a:off x="8306397" y="3819447"/>
            <a:ext cx="0" cy="14921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7" name="Rectangle 122"/>
          <p:cNvSpPr/>
          <p:nvPr/>
        </p:nvSpPr>
        <p:spPr>
          <a:xfrm>
            <a:off x="3013343" y="4112537"/>
            <a:ext cx="867751"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500" dirty="0" smtClean="0">
                <a:solidFill>
                  <a:schemeClr val="tx1"/>
                </a:solidFill>
              </a:rPr>
              <a:t>Senior Project Officer</a:t>
            </a:r>
            <a:endParaRPr lang="en-AU" sz="500" dirty="0">
              <a:solidFill>
                <a:schemeClr val="tx1"/>
              </a:solidFill>
            </a:endParaRPr>
          </a:p>
        </p:txBody>
      </p:sp>
      <p:sp>
        <p:nvSpPr>
          <p:cNvPr id="238" name="Rectangle 122"/>
          <p:cNvSpPr/>
          <p:nvPr/>
        </p:nvSpPr>
        <p:spPr>
          <a:xfrm>
            <a:off x="3013342" y="4477353"/>
            <a:ext cx="867751"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500" dirty="0" smtClean="0">
                <a:solidFill>
                  <a:schemeClr val="tx1"/>
                </a:solidFill>
              </a:rPr>
              <a:t>Senior Project Officer</a:t>
            </a:r>
            <a:endParaRPr lang="en-AU" sz="500" dirty="0">
              <a:solidFill>
                <a:schemeClr val="tx1"/>
              </a:solidFill>
            </a:endParaRPr>
          </a:p>
        </p:txBody>
      </p:sp>
      <p:sp>
        <p:nvSpPr>
          <p:cNvPr id="240" name="Rectangle 125"/>
          <p:cNvSpPr/>
          <p:nvPr/>
        </p:nvSpPr>
        <p:spPr>
          <a:xfrm>
            <a:off x="1458366" y="6213053"/>
            <a:ext cx="1063385"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500" dirty="0">
                <a:solidFill>
                  <a:schemeClr val="tx1"/>
                </a:solidFill>
              </a:rPr>
              <a:t>Administration </a:t>
            </a:r>
            <a:r>
              <a:rPr lang="en-AU" sz="500" dirty="0" smtClean="0">
                <a:solidFill>
                  <a:schemeClr val="tx1"/>
                </a:solidFill>
              </a:rPr>
              <a:t>Officer</a:t>
            </a:r>
            <a:endParaRPr lang="en-AU" sz="500" dirty="0">
              <a:solidFill>
                <a:schemeClr val="tx1"/>
              </a:solidFill>
            </a:endParaRPr>
          </a:p>
        </p:txBody>
      </p:sp>
      <p:cxnSp>
        <p:nvCxnSpPr>
          <p:cNvPr id="111" name="Straight Connector 273"/>
          <p:cNvCxnSpPr>
            <a:stCxn id="229" idx="1"/>
            <a:endCxn id="239" idx="3"/>
          </p:cNvCxnSpPr>
          <p:nvPr/>
        </p:nvCxnSpPr>
        <p:spPr>
          <a:xfrm flipH="1">
            <a:off x="4372247" y="2364208"/>
            <a:ext cx="416266"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7" name="Straight Connector 171"/>
          <p:cNvCxnSpPr/>
          <p:nvPr/>
        </p:nvCxnSpPr>
        <p:spPr>
          <a:xfrm flipV="1">
            <a:off x="4576513" y="1941504"/>
            <a:ext cx="0" cy="736753"/>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8" name="Straight Connector 273"/>
          <p:cNvCxnSpPr/>
          <p:nvPr/>
        </p:nvCxnSpPr>
        <p:spPr>
          <a:xfrm flipH="1">
            <a:off x="4914737" y="2318321"/>
            <a:ext cx="43709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29" name="Rectangle 116"/>
          <p:cNvSpPr/>
          <p:nvPr/>
        </p:nvSpPr>
        <p:spPr>
          <a:xfrm>
            <a:off x="4788513" y="2202208"/>
            <a:ext cx="999555" cy="324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Executive Assistant</a:t>
            </a:r>
          </a:p>
        </p:txBody>
      </p:sp>
      <p:sp>
        <p:nvSpPr>
          <p:cNvPr id="239" name="Rectangle 116"/>
          <p:cNvSpPr/>
          <p:nvPr/>
        </p:nvSpPr>
        <p:spPr>
          <a:xfrm>
            <a:off x="3372692" y="2201753"/>
            <a:ext cx="999555" cy="324910"/>
          </a:xfrm>
          <a:prstGeom prst="rect">
            <a:avLst/>
          </a:prstGeom>
          <a:ln w="12700">
            <a:solidFill>
              <a:schemeClr val="accent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AU" sz="600" dirty="0" smtClean="0">
                <a:solidFill>
                  <a:schemeClr val="tx1"/>
                </a:solidFill>
              </a:rPr>
              <a:t>Project Director</a:t>
            </a:r>
          </a:p>
        </p:txBody>
      </p:sp>
      <p:sp>
        <p:nvSpPr>
          <p:cNvPr id="241" name="Rectangle 116"/>
          <p:cNvSpPr/>
          <p:nvPr/>
        </p:nvSpPr>
        <p:spPr>
          <a:xfrm>
            <a:off x="3232728" y="1512360"/>
            <a:ext cx="2678544" cy="534063"/>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700" dirty="0" smtClean="0">
                <a:solidFill>
                  <a:schemeClr val="tx1"/>
                </a:solidFill>
              </a:rPr>
              <a:t>Director, Commissioning, Performance and Regulation</a:t>
            </a:r>
          </a:p>
          <a:p>
            <a:pPr algn="ctr"/>
            <a:r>
              <a:rPr lang="en-AU" sz="700" dirty="0" smtClean="0">
                <a:solidFill>
                  <a:schemeClr val="tx1"/>
                </a:solidFill>
              </a:rPr>
              <a:t>NICOLE TWEDDLE</a:t>
            </a:r>
            <a:endParaRPr lang="en-AU" sz="700" dirty="0">
              <a:solidFill>
                <a:schemeClr val="tx1"/>
              </a:solidFill>
            </a:endParaRPr>
          </a:p>
        </p:txBody>
      </p:sp>
      <p:sp>
        <p:nvSpPr>
          <p:cNvPr id="186" name="Rectangle 163"/>
          <p:cNvSpPr/>
          <p:nvPr/>
        </p:nvSpPr>
        <p:spPr>
          <a:xfrm>
            <a:off x="6817121" y="3972147"/>
            <a:ext cx="86775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500" dirty="0" smtClean="0">
                <a:solidFill>
                  <a:schemeClr val="tx1"/>
                </a:solidFill>
              </a:rPr>
              <a:t>Manager, Health Service Budgets</a:t>
            </a:r>
          </a:p>
        </p:txBody>
      </p:sp>
    </p:spTree>
    <p:extLst>
      <p:ext uri="{BB962C8B-B14F-4D97-AF65-F5344CB8AC3E}">
        <p14:creationId xmlns:p14="http://schemas.microsoft.com/office/powerpoint/2010/main" val="3037635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 name="Object 2" hidden="1"/>
          <p:cNvGraphicFramePr>
            <a:graphicFrameLocks noChangeAspect="1"/>
          </p:cNvGraphicFramePr>
          <p:nvPr>
            <p:custDataLst>
              <p:tags r:id="rId2"/>
            </p:custDataLst>
            <p:extLst>
              <p:ext uri="{D42A27DB-BD31-4B8C-83A1-F6EECF244321}">
                <p14:modId xmlns:p14="http://schemas.microsoft.com/office/powerpoint/2010/main" val="2403288139"/>
              </p:ext>
            </p:extLst>
          </p:nvPr>
        </p:nvGraphicFramePr>
        <p:xfrm>
          <a:off x="1589" y="1590"/>
          <a:ext cx="1587" cy="1587"/>
        </p:xfrm>
        <a:graphic>
          <a:graphicData uri="http://schemas.openxmlformats.org/presentationml/2006/ole">
            <mc:AlternateContent xmlns:mc="http://schemas.openxmlformats.org/markup-compatibility/2006">
              <mc:Choice xmlns:v="urn:schemas-microsoft-com:vml" Requires="v">
                <p:oleObj spid="_x0000_s11280" name="think-cell Slide" r:id="rId4" imgW="360" imgH="360" progId="TCLayout.ActiveDocument.1">
                  <p:embed/>
                </p:oleObj>
              </mc:Choice>
              <mc:Fallback>
                <p:oleObj name="think-cell Slide" r:id="rId4" imgW="360" imgH="360" progId="TCLayout.ActiveDocument.1">
                  <p:embed/>
                  <p:pic>
                    <p:nvPicPr>
                      <p:cNvPr id="0" name=""/>
                      <p:cNvPicPr/>
                      <p:nvPr/>
                    </p:nvPicPr>
                    <p:blipFill>
                      <a:blip r:embed="rId5"/>
                      <a:stretch>
                        <a:fillRect/>
                      </a:stretch>
                    </p:blipFill>
                    <p:spPr>
                      <a:xfrm>
                        <a:off x="1589" y="1590"/>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AU" dirty="0" smtClean="0"/>
              <a:t>Commissioning, Performance and Regulation (continued)</a:t>
            </a:r>
            <a:endParaRPr lang="en-AU" dirty="0"/>
          </a:p>
        </p:txBody>
      </p:sp>
      <p:sp>
        <p:nvSpPr>
          <p:cNvPr id="4" name="Slide Number Placeholder 3"/>
          <p:cNvSpPr>
            <a:spLocks noGrp="1"/>
          </p:cNvSpPr>
          <p:nvPr>
            <p:ph type="sldNum" sz="quarter" idx="12"/>
          </p:nvPr>
        </p:nvSpPr>
        <p:spPr>
          <a:xfrm>
            <a:off x="8510312" y="6582238"/>
            <a:ext cx="539750" cy="207599"/>
          </a:xfrm>
        </p:spPr>
        <p:txBody>
          <a:bodyPr/>
          <a:lstStyle/>
          <a:p>
            <a:fld id="{E352B1FB-AE05-4976-BFC5-338198F3B15B}" type="slidenum">
              <a:rPr lang="en-AU" altLang="en-US" sz="1050" smtClean="0"/>
              <a:pPr/>
              <a:t>9</a:t>
            </a:fld>
            <a:endParaRPr lang="en-AU" altLang="en-US" sz="1050" dirty="0"/>
          </a:p>
        </p:txBody>
      </p:sp>
      <p:cxnSp>
        <p:nvCxnSpPr>
          <p:cNvPr id="154" name="Straight Connector 276"/>
          <p:cNvCxnSpPr/>
          <p:nvPr/>
        </p:nvCxnSpPr>
        <p:spPr>
          <a:xfrm flipH="1">
            <a:off x="1122732" y="2924042"/>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276"/>
          <p:cNvCxnSpPr/>
          <p:nvPr/>
        </p:nvCxnSpPr>
        <p:spPr>
          <a:xfrm flipH="1">
            <a:off x="2021177" y="5562284"/>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7" name="Straight Connector 276"/>
          <p:cNvCxnSpPr/>
          <p:nvPr/>
        </p:nvCxnSpPr>
        <p:spPr>
          <a:xfrm flipH="1">
            <a:off x="2021177" y="5914932"/>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8" name="Straight Connector 276"/>
          <p:cNvCxnSpPr/>
          <p:nvPr/>
        </p:nvCxnSpPr>
        <p:spPr>
          <a:xfrm flipH="1">
            <a:off x="2021176" y="6265189"/>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9" name="Straight Connector 297"/>
          <p:cNvCxnSpPr/>
          <p:nvPr/>
        </p:nvCxnSpPr>
        <p:spPr>
          <a:xfrm flipV="1">
            <a:off x="8586189" y="2661368"/>
            <a:ext cx="0" cy="14921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0" name="Straight Connector 297"/>
          <p:cNvCxnSpPr/>
          <p:nvPr/>
        </p:nvCxnSpPr>
        <p:spPr>
          <a:xfrm flipV="1">
            <a:off x="7634599" y="2661368"/>
            <a:ext cx="0" cy="14921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1" name="Straight Connector 297"/>
          <p:cNvCxnSpPr/>
          <p:nvPr/>
        </p:nvCxnSpPr>
        <p:spPr>
          <a:xfrm flipV="1">
            <a:off x="6785867" y="2661368"/>
            <a:ext cx="0" cy="14921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2" name="Straight Connector 297"/>
          <p:cNvCxnSpPr/>
          <p:nvPr/>
        </p:nvCxnSpPr>
        <p:spPr>
          <a:xfrm flipV="1">
            <a:off x="5637977" y="2661368"/>
            <a:ext cx="0" cy="14921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a:off x="5002418" y="1529877"/>
            <a:ext cx="0" cy="309498"/>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4" name="Straight Connector 295"/>
          <p:cNvCxnSpPr/>
          <p:nvPr/>
        </p:nvCxnSpPr>
        <p:spPr>
          <a:xfrm flipV="1">
            <a:off x="5904632" y="3410815"/>
            <a:ext cx="0" cy="14921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5" name="Straight Connector 295"/>
          <p:cNvCxnSpPr/>
          <p:nvPr/>
        </p:nvCxnSpPr>
        <p:spPr>
          <a:xfrm flipV="1">
            <a:off x="4821647" y="3410815"/>
            <a:ext cx="0" cy="14921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76" name="Rectangle 116"/>
          <p:cNvSpPr/>
          <p:nvPr/>
        </p:nvSpPr>
        <p:spPr>
          <a:xfrm>
            <a:off x="4358918" y="1678284"/>
            <a:ext cx="1287000" cy="459968"/>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Assistant Director, Rural Health</a:t>
            </a:r>
          </a:p>
          <a:p>
            <a:pPr algn="ctr"/>
            <a:r>
              <a:rPr lang="en-AU" sz="600" dirty="0" smtClean="0">
                <a:solidFill>
                  <a:schemeClr val="tx1"/>
                </a:solidFill>
              </a:rPr>
              <a:t>ANDREW CROW</a:t>
            </a:r>
            <a:endParaRPr lang="en-AU" sz="600" dirty="0">
              <a:solidFill>
                <a:schemeClr val="tx1"/>
              </a:solidFill>
            </a:endParaRPr>
          </a:p>
        </p:txBody>
      </p:sp>
      <p:sp>
        <p:nvSpPr>
          <p:cNvPr id="177" name="Rectangle 122"/>
          <p:cNvSpPr/>
          <p:nvPr/>
        </p:nvSpPr>
        <p:spPr>
          <a:xfrm>
            <a:off x="8157189" y="2789318"/>
            <a:ext cx="858000" cy="504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Manager, Policy and Programs</a:t>
            </a:r>
          </a:p>
        </p:txBody>
      </p:sp>
      <p:cxnSp>
        <p:nvCxnSpPr>
          <p:cNvPr id="178" name="Elbow Connector 61"/>
          <p:cNvCxnSpPr>
            <a:endCxn id="288" idx="1"/>
          </p:cNvCxnSpPr>
          <p:nvPr/>
        </p:nvCxnSpPr>
        <p:spPr>
          <a:xfrm rot="16200000" flipH="1">
            <a:off x="7988832" y="3561865"/>
            <a:ext cx="628281" cy="89838"/>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9" name="Straight Connector 276"/>
          <p:cNvCxnSpPr/>
          <p:nvPr/>
        </p:nvCxnSpPr>
        <p:spPr>
          <a:xfrm flipH="1">
            <a:off x="8265674" y="3571006"/>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80" name="Rectangle 127"/>
          <p:cNvSpPr/>
          <p:nvPr/>
        </p:nvSpPr>
        <p:spPr>
          <a:xfrm>
            <a:off x="8347891" y="3392821"/>
            <a:ext cx="667299"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Principal Project Officer</a:t>
            </a:r>
          </a:p>
        </p:txBody>
      </p:sp>
      <p:cxnSp>
        <p:nvCxnSpPr>
          <p:cNvPr id="181" name="Elbow Connector 61"/>
          <p:cNvCxnSpPr/>
          <p:nvPr/>
        </p:nvCxnSpPr>
        <p:spPr>
          <a:xfrm rot="16200000" flipH="1">
            <a:off x="5929366" y="4015316"/>
            <a:ext cx="1404000" cy="195000"/>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2" name="Straight Connector 282"/>
          <p:cNvCxnSpPr/>
          <p:nvPr/>
        </p:nvCxnSpPr>
        <p:spPr>
          <a:xfrm flipH="1">
            <a:off x="6541857" y="4392101"/>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83" name="Rectangle 122"/>
          <p:cNvSpPr/>
          <p:nvPr/>
        </p:nvSpPr>
        <p:spPr>
          <a:xfrm>
            <a:off x="6631367" y="4230101"/>
            <a:ext cx="897231"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Program Advisor</a:t>
            </a:r>
          </a:p>
        </p:txBody>
      </p:sp>
      <p:sp>
        <p:nvSpPr>
          <p:cNvPr id="184" name="Rectangle 122"/>
          <p:cNvSpPr/>
          <p:nvPr/>
        </p:nvSpPr>
        <p:spPr>
          <a:xfrm>
            <a:off x="6631367" y="4636062"/>
            <a:ext cx="897231"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Program Advisor</a:t>
            </a:r>
          </a:p>
        </p:txBody>
      </p:sp>
      <p:sp>
        <p:nvSpPr>
          <p:cNvPr id="185" name="Rectangle 122"/>
          <p:cNvSpPr/>
          <p:nvPr/>
        </p:nvSpPr>
        <p:spPr>
          <a:xfrm>
            <a:off x="7260578" y="2789318"/>
            <a:ext cx="748042" cy="504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Principal Project Manager</a:t>
            </a:r>
          </a:p>
        </p:txBody>
      </p:sp>
      <p:sp>
        <p:nvSpPr>
          <p:cNvPr id="186" name="Rectangle 127"/>
          <p:cNvSpPr/>
          <p:nvPr/>
        </p:nvSpPr>
        <p:spPr>
          <a:xfrm>
            <a:off x="7365011" y="3422423"/>
            <a:ext cx="798330"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Program Advisor </a:t>
            </a:r>
          </a:p>
        </p:txBody>
      </p:sp>
      <p:cxnSp>
        <p:nvCxnSpPr>
          <p:cNvPr id="187" name="Elbow Connector 61"/>
          <p:cNvCxnSpPr>
            <a:endCxn id="186" idx="1"/>
          </p:cNvCxnSpPr>
          <p:nvPr/>
        </p:nvCxnSpPr>
        <p:spPr>
          <a:xfrm rot="16200000" flipH="1">
            <a:off x="7194546" y="3395957"/>
            <a:ext cx="273103" cy="67829"/>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88" name="Rectangle 122"/>
          <p:cNvSpPr/>
          <p:nvPr/>
        </p:nvSpPr>
        <p:spPr>
          <a:xfrm>
            <a:off x="6399010" y="2785890"/>
            <a:ext cx="773714" cy="504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Manager, Rural </a:t>
            </a:r>
            <a:r>
              <a:rPr lang="en-AU" sz="600" dirty="0">
                <a:solidFill>
                  <a:schemeClr val="tx1"/>
                </a:solidFill>
              </a:rPr>
              <a:t>Performance </a:t>
            </a:r>
            <a:r>
              <a:rPr lang="en-AU" sz="600" dirty="0" smtClean="0">
                <a:solidFill>
                  <a:schemeClr val="tx1"/>
                </a:solidFill>
              </a:rPr>
              <a:t>Strategy</a:t>
            </a:r>
          </a:p>
        </p:txBody>
      </p:sp>
      <p:cxnSp>
        <p:nvCxnSpPr>
          <p:cNvPr id="190" name="Straight Connector 298"/>
          <p:cNvCxnSpPr/>
          <p:nvPr/>
        </p:nvCxnSpPr>
        <p:spPr>
          <a:xfrm flipH="1">
            <a:off x="4821647" y="3410815"/>
            <a:ext cx="1712219"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1" name="Straight Arrow Connector 190"/>
          <p:cNvCxnSpPr/>
          <p:nvPr/>
        </p:nvCxnSpPr>
        <p:spPr>
          <a:xfrm flipH="1">
            <a:off x="285324" y="1530796"/>
            <a:ext cx="1228824" cy="0"/>
          </a:xfrm>
          <a:prstGeom prst="straightConnector1">
            <a:avLst/>
          </a:prstGeom>
          <a:ln>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flipH="1">
            <a:off x="1197778" y="1530796"/>
            <a:ext cx="380464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3" name="Elbow Connector 61"/>
          <p:cNvCxnSpPr>
            <a:endCxn id="199" idx="1"/>
          </p:cNvCxnSpPr>
          <p:nvPr/>
        </p:nvCxnSpPr>
        <p:spPr>
          <a:xfrm rot="16200000" flipH="1">
            <a:off x="4747868" y="4556564"/>
            <a:ext cx="1556148" cy="77124"/>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4" name="Straight Connector 276"/>
          <p:cNvCxnSpPr/>
          <p:nvPr/>
        </p:nvCxnSpPr>
        <p:spPr>
          <a:xfrm flipH="1">
            <a:off x="5494801" y="4293080"/>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5" name="Rectangle 127"/>
          <p:cNvSpPr/>
          <p:nvPr/>
        </p:nvSpPr>
        <p:spPr>
          <a:xfrm>
            <a:off x="5564504" y="4149080"/>
            <a:ext cx="834506"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Program Advisor</a:t>
            </a:r>
          </a:p>
        </p:txBody>
      </p:sp>
      <p:cxnSp>
        <p:nvCxnSpPr>
          <p:cNvPr id="196" name="Straight Connector 276"/>
          <p:cNvCxnSpPr/>
          <p:nvPr/>
        </p:nvCxnSpPr>
        <p:spPr>
          <a:xfrm flipH="1">
            <a:off x="5494801" y="4659293"/>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97" name="Rectangle 122"/>
          <p:cNvSpPr/>
          <p:nvPr/>
        </p:nvSpPr>
        <p:spPr>
          <a:xfrm>
            <a:off x="5564504" y="4515293"/>
            <a:ext cx="834506"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Senior Performance </a:t>
            </a:r>
            <a:r>
              <a:rPr lang="en-AU" sz="600" dirty="0" smtClean="0">
                <a:solidFill>
                  <a:schemeClr val="tx1"/>
                </a:solidFill>
              </a:rPr>
              <a:t>Analyst</a:t>
            </a:r>
            <a:endParaRPr lang="en-AU" sz="600" dirty="0">
              <a:solidFill>
                <a:schemeClr val="tx1"/>
              </a:solidFill>
            </a:endParaRPr>
          </a:p>
        </p:txBody>
      </p:sp>
      <p:sp>
        <p:nvSpPr>
          <p:cNvPr id="198" name="Rectangle 122"/>
          <p:cNvSpPr/>
          <p:nvPr/>
        </p:nvSpPr>
        <p:spPr>
          <a:xfrm>
            <a:off x="5410259" y="3500975"/>
            <a:ext cx="988751" cy="582648"/>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Manager, Performance, Governance &amp; Quality, </a:t>
            </a:r>
            <a:r>
              <a:rPr lang="en-AU" sz="600" dirty="0" smtClean="0">
                <a:solidFill>
                  <a:schemeClr val="tx1"/>
                </a:solidFill>
              </a:rPr>
              <a:t>Gippsland</a:t>
            </a:r>
            <a:endParaRPr lang="en-AU" sz="600" dirty="0">
              <a:solidFill>
                <a:schemeClr val="tx1"/>
              </a:solidFill>
            </a:endParaRPr>
          </a:p>
        </p:txBody>
      </p:sp>
      <p:sp>
        <p:nvSpPr>
          <p:cNvPr id="199" name="Rectangle 122"/>
          <p:cNvSpPr/>
          <p:nvPr/>
        </p:nvSpPr>
        <p:spPr>
          <a:xfrm>
            <a:off x="5564504" y="5229200"/>
            <a:ext cx="834506"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Program </a:t>
            </a:r>
            <a:r>
              <a:rPr lang="en-AU" sz="600" dirty="0" smtClean="0">
                <a:solidFill>
                  <a:schemeClr val="tx1"/>
                </a:solidFill>
              </a:rPr>
              <a:t>Advisor</a:t>
            </a:r>
            <a:endParaRPr lang="en-AU" sz="600" dirty="0">
              <a:solidFill>
                <a:schemeClr val="tx1"/>
              </a:solidFill>
            </a:endParaRPr>
          </a:p>
        </p:txBody>
      </p:sp>
      <p:cxnSp>
        <p:nvCxnSpPr>
          <p:cNvPr id="200" name="Straight Connector 276"/>
          <p:cNvCxnSpPr/>
          <p:nvPr/>
        </p:nvCxnSpPr>
        <p:spPr>
          <a:xfrm flipH="1">
            <a:off x="5494801" y="5013160"/>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1" name="Rectangle 122"/>
          <p:cNvSpPr/>
          <p:nvPr/>
        </p:nvSpPr>
        <p:spPr>
          <a:xfrm>
            <a:off x="5564504" y="4869160"/>
            <a:ext cx="834506"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Program Advisor</a:t>
            </a:r>
          </a:p>
        </p:txBody>
      </p:sp>
      <p:cxnSp>
        <p:nvCxnSpPr>
          <p:cNvPr id="202" name="Straight Connector 276"/>
          <p:cNvCxnSpPr/>
          <p:nvPr/>
        </p:nvCxnSpPr>
        <p:spPr>
          <a:xfrm flipH="1">
            <a:off x="4411467" y="4293080"/>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3" name="Rectangle 127"/>
          <p:cNvSpPr/>
          <p:nvPr/>
        </p:nvSpPr>
        <p:spPr>
          <a:xfrm>
            <a:off x="4514263" y="4149080"/>
            <a:ext cx="767092"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Senior Performance </a:t>
            </a:r>
            <a:r>
              <a:rPr lang="en-AU" sz="600" dirty="0" smtClean="0">
                <a:solidFill>
                  <a:schemeClr val="tx1"/>
                </a:solidFill>
              </a:rPr>
              <a:t>Analyst</a:t>
            </a:r>
            <a:endParaRPr lang="en-AU" sz="600" dirty="0">
              <a:solidFill>
                <a:schemeClr val="tx1"/>
              </a:solidFill>
            </a:endParaRPr>
          </a:p>
        </p:txBody>
      </p:sp>
      <p:cxnSp>
        <p:nvCxnSpPr>
          <p:cNvPr id="204" name="Straight Connector 276"/>
          <p:cNvCxnSpPr/>
          <p:nvPr/>
        </p:nvCxnSpPr>
        <p:spPr>
          <a:xfrm flipH="1">
            <a:off x="4411467" y="4659293"/>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5" name="Rectangle 122"/>
          <p:cNvSpPr/>
          <p:nvPr/>
        </p:nvSpPr>
        <p:spPr>
          <a:xfrm>
            <a:off x="4514263" y="4515293"/>
            <a:ext cx="767092"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Senior Program </a:t>
            </a:r>
            <a:r>
              <a:rPr lang="en-AU" sz="600" dirty="0" smtClean="0">
                <a:solidFill>
                  <a:schemeClr val="tx1"/>
                </a:solidFill>
              </a:rPr>
              <a:t>Advisor</a:t>
            </a:r>
            <a:endParaRPr lang="en-AU" sz="600" dirty="0">
              <a:solidFill>
                <a:schemeClr val="tx1"/>
              </a:solidFill>
            </a:endParaRPr>
          </a:p>
        </p:txBody>
      </p:sp>
      <p:cxnSp>
        <p:nvCxnSpPr>
          <p:cNvPr id="206" name="Straight Connector 276"/>
          <p:cNvCxnSpPr/>
          <p:nvPr/>
        </p:nvCxnSpPr>
        <p:spPr>
          <a:xfrm flipH="1">
            <a:off x="4411467" y="5013160"/>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07" name="Rectangle 122"/>
          <p:cNvSpPr/>
          <p:nvPr/>
        </p:nvSpPr>
        <p:spPr>
          <a:xfrm>
            <a:off x="4514263" y="4869160"/>
            <a:ext cx="767092"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Program </a:t>
            </a:r>
            <a:r>
              <a:rPr lang="en-AU" sz="600" dirty="0" smtClean="0">
                <a:solidFill>
                  <a:schemeClr val="tx1"/>
                </a:solidFill>
              </a:rPr>
              <a:t>Advisor</a:t>
            </a:r>
            <a:endParaRPr lang="en-AU" sz="600" dirty="0">
              <a:solidFill>
                <a:schemeClr val="tx1"/>
              </a:solidFill>
            </a:endParaRPr>
          </a:p>
        </p:txBody>
      </p:sp>
      <p:sp>
        <p:nvSpPr>
          <p:cNvPr id="208" name="Rectangle 122"/>
          <p:cNvSpPr/>
          <p:nvPr/>
        </p:nvSpPr>
        <p:spPr>
          <a:xfrm>
            <a:off x="4514263" y="5922469"/>
            <a:ext cx="767092"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Program Support </a:t>
            </a:r>
            <a:r>
              <a:rPr lang="en-AU" sz="600" dirty="0" smtClean="0">
                <a:solidFill>
                  <a:schemeClr val="tx1"/>
                </a:solidFill>
              </a:rPr>
              <a:t>Officer</a:t>
            </a:r>
            <a:endParaRPr lang="en-AU" sz="600" dirty="0">
              <a:solidFill>
                <a:schemeClr val="tx1"/>
              </a:solidFill>
            </a:endParaRPr>
          </a:p>
        </p:txBody>
      </p:sp>
      <p:cxnSp>
        <p:nvCxnSpPr>
          <p:cNvPr id="209" name="Elbow Connector 61"/>
          <p:cNvCxnSpPr>
            <a:endCxn id="208" idx="1"/>
          </p:cNvCxnSpPr>
          <p:nvPr/>
        </p:nvCxnSpPr>
        <p:spPr>
          <a:xfrm rot="16200000" flipH="1">
            <a:off x="3306805" y="4859010"/>
            <a:ext cx="2312119" cy="102799"/>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0" name="Straight Connector 276"/>
          <p:cNvCxnSpPr/>
          <p:nvPr/>
        </p:nvCxnSpPr>
        <p:spPr>
          <a:xfrm flipH="1">
            <a:off x="4411466" y="5373200"/>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11" name="Rectangle 122"/>
          <p:cNvSpPr/>
          <p:nvPr/>
        </p:nvSpPr>
        <p:spPr>
          <a:xfrm>
            <a:off x="4514263" y="5229200"/>
            <a:ext cx="767092" cy="288000"/>
          </a:xfrm>
          <a:prstGeom prst="rect">
            <a:avLst/>
          </a:prstGeom>
          <a:ln w="127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AU" sz="600" dirty="0">
                <a:solidFill>
                  <a:schemeClr val="tx1"/>
                </a:solidFill>
              </a:rPr>
              <a:t>Program </a:t>
            </a:r>
            <a:r>
              <a:rPr lang="en-AU" sz="600" dirty="0" smtClean="0">
                <a:solidFill>
                  <a:schemeClr val="tx1"/>
                </a:solidFill>
              </a:rPr>
              <a:t>Advisor</a:t>
            </a:r>
            <a:endParaRPr lang="en-AU" sz="600" dirty="0">
              <a:solidFill>
                <a:schemeClr val="tx1"/>
              </a:solidFill>
            </a:endParaRPr>
          </a:p>
        </p:txBody>
      </p:sp>
      <p:cxnSp>
        <p:nvCxnSpPr>
          <p:cNvPr id="212" name="Straight Connector 276"/>
          <p:cNvCxnSpPr/>
          <p:nvPr/>
        </p:nvCxnSpPr>
        <p:spPr>
          <a:xfrm flipH="1">
            <a:off x="4411467" y="5724242"/>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13" name="Rectangle 122"/>
          <p:cNvSpPr/>
          <p:nvPr/>
        </p:nvSpPr>
        <p:spPr>
          <a:xfrm>
            <a:off x="4514263" y="5580242"/>
            <a:ext cx="767092"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Program </a:t>
            </a:r>
            <a:r>
              <a:rPr lang="en-AU" sz="600" dirty="0" smtClean="0">
                <a:solidFill>
                  <a:schemeClr val="tx1"/>
                </a:solidFill>
              </a:rPr>
              <a:t>Advisor</a:t>
            </a:r>
            <a:endParaRPr lang="en-AU" sz="600" dirty="0">
              <a:solidFill>
                <a:schemeClr val="tx1"/>
              </a:solidFill>
            </a:endParaRPr>
          </a:p>
        </p:txBody>
      </p:sp>
      <p:cxnSp>
        <p:nvCxnSpPr>
          <p:cNvPr id="214" name="Straight Connector 295"/>
          <p:cNvCxnSpPr/>
          <p:nvPr/>
        </p:nvCxnSpPr>
        <p:spPr>
          <a:xfrm flipV="1">
            <a:off x="5637977" y="3263997"/>
            <a:ext cx="0" cy="14921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15" name="Rectangle 122"/>
          <p:cNvSpPr/>
          <p:nvPr/>
        </p:nvSpPr>
        <p:spPr>
          <a:xfrm>
            <a:off x="5028792" y="2791503"/>
            <a:ext cx="1252119" cy="504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Manager</a:t>
            </a:r>
            <a:br>
              <a:rPr lang="en-AU" sz="600" dirty="0">
                <a:solidFill>
                  <a:schemeClr val="tx1"/>
                </a:solidFill>
              </a:rPr>
            </a:br>
            <a:r>
              <a:rPr lang="en-AU" sz="600" dirty="0">
                <a:solidFill>
                  <a:schemeClr val="tx1"/>
                </a:solidFill>
              </a:rPr>
              <a:t>Rural Health Performance</a:t>
            </a:r>
            <a:br>
              <a:rPr lang="en-AU" sz="600" dirty="0">
                <a:solidFill>
                  <a:schemeClr val="tx1"/>
                </a:solidFill>
              </a:rPr>
            </a:br>
            <a:r>
              <a:rPr lang="en-AU" sz="600" dirty="0">
                <a:solidFill>
                  <a:schemeClr val="tx1"/>
                </a:solidFill>
              </a:rPr>
              <a:t>South And </a:t>
            </a:r>
            <a:r>
              <a:rPr lang="en-AU" sz="600" dirty="0" smtClean="0">
                <a:solidFill>
                  <a:schemeClr val="tx1"/>
                </a:solidFill>
              </a:rPr>
              <a:t>East</a:t>
            </a:r>
          </a:p>
        </p:txBody>
      </p:sp>
      <p:cxnSp>
        <p:nvCxnSpPr>
          <p:cNvPr id="216" name="Straight Connector 298"/>
          <p:cNvCxnSpPr/>
          <p:nvPr/>
        </p:nvCxnSpPr>
        <p:spPr>
          <a:xfrm flipH="1">
            <a:off x="1736761" y="2661368"/>
            <a:ext cx="6849428"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7" name="Elbow Connector 61"/>
          <p:cNvCxnSpPr>
            <a:endCxn id="222" idx="1"/>
          </p:cNvCxnSpPr>
          <p:nvPr/>
        </p:nvCxnSpPr>
        <p:spPr>
          <a:xfrm rot="16200000" flipH="1">
            <a:off x="-493715" y="4511838"/>
            <a:ext cx="1429607" cy="77124"/>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8" name="Straight Connector 276"/>
          <p:cNvCxnSpPr/>
          <p:nvPr/>
        </p:nvCxnSpPr>
        <p:spPr>
          <a:xfrm flipH="1">
            <a:off x="189947" y="4241482"/>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19" name="Rectangle 127"/>
          <p:cNvSpPr/>
          <p:nvPr/>
        </p:nvSpPr>
        <p:spPr>
          <a:xfrm>
            <a:off x="259651" y="4097482"/>
            <a:ext cx="784245"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Performance Analyst</a:t>
            </a:r>
          </a:p>
        </p:txBody>
      </p:sp>
      <p:cxnSp>
        <p:nvCxnSpPr>
          <p:cNvPr id="220" name="Straight Connector 276"/>
          <p:cNvCxnSpPr/>
          <p:nvPr/>
        </p:nvCxnSpPr>
        <p:spPr>
          <a:xfrm flipH="1">
            <a:off x="189947" y="4581112"/>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21" name="Rectangle 122"/>
          <p:cNvSpPr/>
          <p:nvPr/>
        </p:nvSpPr>
        <p:spPr>
          <a:xfrm>
            <a:off x="259651" y="4437112"/>
            <a:ext cx="784245"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Performance Advisor</a:t>
            </a:r>
          </a:p>
        </p:txBody>
      </p:sp>
      <p:sp>
        <p:nvSpPr>
          <p:cNvPr id="222" name="Rectangle 122"/>
          <p:cNvSpPr/>
          <p:nvPr/>
        </p:nvSpPr>
        <p:spPr>
          <a:xfrm>
            <a:off x="259651" y="5121204"/>
            <a:ext cx="784245"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Program Advisor</a:t>
            </a:r>
          </a:p>
        </p:txBody>
      </p:sp>
      <p:cxnSp>
        <p:nvCxnSpPr>
          <p:cNvPr id="223" name="Straight Connector 276"/>
          <p:cNvCxnSpPr/>
          <p:nvPr/>
        </p:nvCxnSpPr>
        <p:spPr>
          <a:xfrm flipH="1">
            <a:off x="189947" y="4919207"/>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24" name="Rectangle 122"/>
          <p:cNvSpPr/>
          <p:nvPr/>
        </p:nvSpPr>
        <p:spPr>
          <a:xfrm>
            <a:off x="259651" y="4775207"/>
            <a:ext cx="784245"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Program Advisor</a:t>
            </a:r>
          </a:p>
        </p:txBody>
      </p:sp>
      <p:cxnSp>
        <p:nvCxnSpPr>
          <p:cNvPr id="225" name="Elbow Connector 61"/>
          <p:cNvCxnSpPr>
            <a:endCxn id="232" idx="1"/>
          </p:cNvCxnSpPr>
          <p:nvPr/>
        </p:nvCxnSpPr>
        <p:spPr>
          <a:xfrm rot="16200000" flipH="1">
            <a:off x="346365" y="4759394"/>
            <a:ext cx="1626424" cy="77126"/>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6" name="Straight Connector 276"/>
          <p:cNvCxnSpPr/>
          <p:nvPr/>
        </p:nvCxnSpPr>
        <p:spPr>
          <a:xfrm flipH="1">
            <a:off x="1128436" y="4241482"/>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27" name="Rectangle 127"/>
          <p:cNvSpPr/>
          <p:nvPr/>
        </p:nvSpPr>
        <p:spPr>
          <a:xfrm>
            <a:off x="1198140" y="4097482"/>
            <a:ext cx="687736"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Senior Program </a:t>
            </a:r>
            <a:r>
              <a:rPr lang="en-AU" sz="600" dirty="0" smtClean="0">
                <a:solidFill>
                  <a:schemeClr val="tx1"/>
                </a:solidFill>
              </a:rPr>
              <a:t>Advisor</a:t>
            </a:r>
            <a:endParaRPr lang="en-AU" sz="600" dirty="0">
              <a:solidFill>
                <a:schemeClr val="tx1"/>
              </a:solidFill>
            </a:endParaRPr>
          </a:p>
        </p:txBody>
      </p:sp>
      <p:cxnSp>
        <p:nvCxnSpPr>
          <p:cNvPr id="228" name="Straight Connector 276"/>
          <p:cNvCxnSpPr/>
          <p:nvPr/>
        </p:nvCxnSpPr>
        <p:spPr>
          <a:xfrm flipH="1">
            <a:off x="1128436" y="4581112"/>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29" name="Rectangle 122"/>
          <p:cNvSpPr/>
          <p:nvPr/>
        </p:nvSpPr>
        <p:spPr>
          <a:xfrm>
            <a:off x="1198140" y="4437112"/>
            <a:ext cx="687736"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Senior Performance Analyst </a:t>
            </a:r>
          </a:p>
        </p:txBody>
      </p:sp>
      <p:cxnSp>
        <p:nvCxnSpPr>
          <p:cNvPr id="230" name="Straight Connector 276"/>
          <p:cNvCxnSpPr/>
          <p:nvPr/>
        </p:nvCxnSpPr>
        <p:spPr>
          <a:xfrm flipH="1">
            <a:off x="1128436" y="4919207"/>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1" name="Rectangle 122"/>
          <p:cNvSpPr/>
          <p:nvPr/>
        </p:nvSpPr>
        <p:spPr>
          <a:xfrm>
            <a:off x="1198140" y="4775207"/>
            <a:ext cx="687736"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Program </a:t>
            </a:r>
            <a:r>
              <a:rPr lang="en-AU" sz="600" dirty="0" smtClean="0">
                <a:solidFill>
                  <a:schemeClr val="tx1"/>
                </a:solidFill>
              </a:rPr>
              <a:t>Advisor</a:t>
            </a:r>
            <a:endParaRPr lang="en-AU" sz="600" dirty="0">
              <a:solidFill>
                <a:schemeClr val="tx1"/>
              </a:solidFill>
            </a:endParaRPr>
          </a:p>
        </p:txBody>
      </p:sp>
      <p:sp>
        <p:nvSpPr>
          <p:cNvPr id="232" name="Rectangle 122"/>
          <p:cNvSpPr/>
          <p:nvPr/>
        </p:nvSpPr>
        <p:spPr>
          <a:xfrm>
            <a:off x="1198140" y="5467169"/>
            <a:ext cx="687736"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Program Support </a:t>
            </a:r>
            <a:r>
              <a:rPr lang="en-AU" sz="600" dirty="0" smtClean="0">
                <a:solidFill>
                  <a:schemeClr val="tx1"/>
                </a:solidFill>
              </a:rPr>
              <a:t>Officer</a:t>
            </a:r>
            <a:endParaRPr lang="en-AU" sz="600" dirty="0">
              <a:solidFill>
                <a:schemeClr val="tx1"/>
              </a:solidFill>
            </a:endParaRPr>
          </a:p>
        </p:txBody>
      </p:sp>
      <p:cxnSp>
        <p:nvCxnSpPr>
          <p:cNvPr id="233" name="Straight Connector 276"/>
          <p:cNvCxnSpPr/>
          <p:nvPr/>
        </p:nvCxnSpPr>
        <p:spPr>
          <a:xfrm flipH="1">
            <a:off x="1128436" y="5265204"/>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4" name="Rectangle 122"/>
          <p:cNvSpPr/>
          <p:nvPr/>
        </p:nvSpPr>
        <p:spPr>
          <a:xfrm>
            <a:off x="1198140" y="5121204"/>
            <a:ext cx="687736"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Performance </a:t>
            </a:r>
            <a:r>
              <a:rPr lang="en-AU" sz="600" dirty="0" smtClean="0">
                <a:solidFill>
                  <a:schemeClr val="tx1"/>
                </a:solidFill>
              </a:rPr>
              <a:t>Analyst</a:t>
            </a:r>
            <a:endParaRPr lang="en-AU" sz="600" dirty="0">
              <a:solidFill>
                <a:schemeClr val="tx1"/>
              </a:solidFill>
            </a:endParaRPr>
          </a:p>
        </p:txBody>
      </p:sp>
      <p:cxnSp>
        <p:nvCxnSpPr>
          <p:cNvPr id="235" name="Straight Connector 276"/>
          <p:cNvCxnSpPr/>
          <p:nvPr/>
        </p:nvCxnSpPr>
        <p:spPr>
          <a:xfrm flipH="1">
            <a:off x="2021179" y="4241482"/>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6" name="Rectangle 127"/>
          <p:cNvSpPr/>
          <p:nvPr/>
        </p:nvSpPr>
        <p:spPr>
          <a:xfrm>
            <a:off x="2123976" y="4097482"/>
            <a:ext cx="900137"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Senior Performance </a:t>
            </a:r>
            <a:r>
              <a:rPr lang="en-AU" sz="600" dirty="0" smtClean="0">
                <a:solidFill>
                  <a:schemeClr val="tx1"/>
                </a:solidFill>
              </a:rPr>
              <a:t>Analyst</a:t>
            </a:r>
            <a:endParaRPr lang="en-AU" sz="600" dirty="0">
              <a:solidFill>
                <a:schemeClr val="tx1"/>
              </a:solidFill>
            </a:endParaRPr>
          </a:p>
        </p:txBody>
      </p:sp>
      <p:cxnSp>
        <p:nvCxnSpPr>
          <p:cNvPr id="237" name="Straight Connector 276"/>
          <p:cNvCxnSpPr/>
          <p:nvPr/>
        </p:nvCxnSpPr>
        <p:spPr>
          <a:xfrm flipH="1">
            <a:off x="2021179" y="4581112"/>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38" name="Rectangle 122"/>
          <p:cNvSpPr/>
          <p:nvPr/>
        </p:nvSpPr>
        <p:spPr>
          <a:xfrm>
            <a:off x="2123976" y="4432172"/>
            <a:ext cx="900137"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Senior Program </a:t>
            </a:r>
            <a:r>
              <a:rPr lang="en-AU" sz="600" dirty="0" smtClean="0">
                <a:solidFill>
                  <a:schemeClr val="tx1"/>
                </a:solidFill>
              </a:rPr>
              <a:t>Advisor</a:t>
            </a:r>
            <a:endParaRPr lang="en-AU" sz="600" dirty="0">
              <a:solidFill>
                <a:schemeClr val="tx1"/>
              </a:solidFill>
            </a:endParaRPr>
          </a:p>
        </p:txBody>
      </p:sp>
      <p:cxnSp>
        <p:nvCxnSpPr>
          <p:cNvPr id="239" name="Straight Connector 276"/>
          <p:cNvCxnSpPr/>
          <p:nvPr/>
        </p:nvCxnSpPr>
        <p:spPr>
          <a:xfrm flipH="1">
            <a:off x="2021179" y="4919207"/>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0" name="Rectangle 122"/>
          <p:cNvSpPr/>
          <p:nvPr/>
        </p:nvSpPr>
        <p:spPr>
          <a:xfrm>
            <a:off x="2123976" y="4766862"/>
            <a:ext cx="900137"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Senior Program </a:t>
            </a:r>
            <a:r>
              <a:rPr lang="en-AU" sz="600" dirty="0" smtClean="0">
                <a:solidFill>
                  <a:schemeClr val="tx1"/>
                </a:solidFill>
              </a:rPr>
              <a:t>Advisor</a:t>
            </a:r>
            <a:endParaRPr lang="en-AU" sz="600" dirty="0">
              <a:solidFill>
                <a:schemeClr val="tx1"/>
              </a:solidFill>
            </a:endParaRPr>
          </a:p>
        </p:txBody>
      </p:sp>
      <p:sp>
        <p:nvSpPr>
          <p:cNvPr id="241" name="Rectangle 122"/>
          <p:cNvSpPr/>
          <p:nvPr/>
        </p:nvSpPr>
        <p:spPr>
          <a:xfrm>
            <a:off x="2123976" y="5770932"/>
            <a:ext cx="900137"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Regional Infection Control </a:t>
            </a:r>
            <a:r>
              <a:rPr lang="en-AU" sz="600" dirty="0" smtClean="0">
                <a:solidFill>
                  <a:schemeClr val="tx1"/>
                </a:solidFill>
              </a:rPr>
              <a:t>Consultant</a:t>
            </a:r>
            <a:endParaRPr lang="en-AU" sz="600" dirty="0">
              <a:solidFill>
                <a:schemeClr val="tx1"/>
              </a:solidFill>
            </a:endParaRPr>
          </a:p>
        </p:txBody>
      </p:sp>
      <p:cxnSp>
        <p:nvCxnSpPr>
          <p:cNvPr id="242" name="Elbow Connector 61"/>
          <p:cNvCxnSpPr>
            <a:endCxn id="247" idx="1"/>
          </p:cNvCxnSpPr>
          <p:nvPr/>
        </p:nvCxnSpPr>
        <p:spPr>
          <a:xfrm rot="16200000" flipH="1">
            <a:off x="793806" y="5254140"/>
            <a:ext cx="2557541" cy="102801"/>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3" name="Straight Connector 276"/>
          <p:cNvCxnSpPr/>
          <p:nvPr/>
        </p:nvCxnSpPr>
        <p:spPr>
          <a:xfrm flipH="1">
            <a:off x="2021178" y="5243814"/>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4" name="Rectangle 122"/>
          <p:cNvSpPr/>
          <p:nvPr/>
        </p:nvSpPr>
        <p:spPr>
          <a:xfrm>
            <a:off x="2123976" y="5101552"/>
            <a:ext cx="900137"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Senior Program </a:t>
            </a:r>
            <a:r>
              <a:rPr lang="en-AU" sz="600" dirty="0" smtClean="0">
                <a:solidFill>
                  <a:schemeClr val="tx1"/>
                </a:solidFill>
              </a:rPr>
              <a:t>Advisor</a:t>
            </a:r>
            <a:endParaRPr lang="en-AU" sz="600" dirty="0">
              <a:solidFill>
                <a:schemeClr val="tx1"/>
              </a:solidFill>
            </a:endParaRPr>
          </a:p>
        </p:txBody>
      </p:sp>
      <p:sp>
        <p:nvSpPr>
          <p:cNvPr id="245" name="Rectangle 122"/>
          <p:cNvSpPr/>
          <p:nvPr/>
        </p:nvSpPr>
        <p:spPr>
          <a:xfrm>
            <a:off x="2123976" y="5436242"/>
            <a:ext cx="900137"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Senior Program </a:t>
            </a:r>
            <a:r>
              <a:rPr lang="en-AU" sz="600" dirty="0" smtClean="0">
                <a:solidFill>
                  <a:schemeClr val="tx1"/>
                </a:solidFill>
              </a:rPr>
              <a:t>Advisor</a:t>
            </a:r>
            <a:endParaRPr lang="en-AU" sz="600" dirty="0">
              <a:solidFill>
                <a:schemeClr val="tx1"/>
              </a:solidFill>
            </a:endParaRPr>
          </a:p>
        </p:txBody>
      </p:sp>
      <p:sp>
        <p:nvSpPr>
          <p:cNvPr id="246" name="Rectangle 245"/>
          <p:cNvSpPr/>
          <p:nvPr/>
        </p:nvSpPr>
        <p:spPr>
          <a:xfrm>
            <a:off x="2123976" y="6105622"/>
            <a:ext cx="900137"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Regional Infection Control </a:t>
            </a:r>
            <a:r>
              <a:rPr lang="en-AU" sz="600" dirty="0" smtClean="0">
                <a:solidFill>
                  <a:schemeClr val="tx1"/>
                </a:solidFill>
              </a:rPr>
              <a:t>Consultant</a:t>
            </a:r>
            <a:endParaRPr lang="en-AU" sz="600" dirty="0">
              <a:solidFill>
                <a:schemeClr val="tx1"/>
              </a:solidFill>
            </a:endParaRPr>
          </a:p>
        </p:txBody>
      </p:sp>
      <p:sp>
        <p:nvSpPr>
          <p:cNvPr id="247" name="Rectangle 122"/>
          <p:cNvSpPr/>
          <p:nvPr/>
        </p:nvSpPr>
        <p:spPr>
          <a:xfrm>
            <a:off x="2123976" y="6440311"/>
            <a:ext cx="900137"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VPTAS team </a:t>
            </a:r>
            <a:r>
              <a:rPr lang="en-AU" sz="600" dirty="0" smtClean="0">
                <a:solidFill>
                  <a:schemeClr val="tx1"/>
                </a:solidFill>
              </a:rPr>
              <a:t>leader</a:t>
            </a:r>
            <a:endParaRPr lang="en-AU" sz="600" dirty="0">
              <a:solidFill>
                <a:schemeClr val="tx1"/>
              </a:solidFill>
            </a:endParaRPr>
          </a:p>
        </p:txBody>
      </p:sp>
      <p:cxnSp>
        <p:nvCxnSpPr>
          <p:cNvPr id="248" name="Straight Connector 276"/>
          <p:cNvCxnSpPr/>
          <p:nvPr/>
        </p:nvCxnSpPr>
        <p:spPr>
          <a:xfrm flipH="1">
            <a:off x="3128552" y="5308957"/>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9" name="Straight Connector 276"/>
          <p:cNvCxnSpPr/>
          <p:nvPr/>
        </p:nvCxnSpPr>
        <p:spPr>
          <a:xfrm flipH="1">
            <a:off x="3128552" y="5610313"/>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0" name="Straight Connector 276"/>
          <p:cNvCxnSpPr/>
          <p:nvPr/>
        </p:nvCxnSpPr>
        <p:spPr>
          <a:xfrm flipH="1">
            <a:off x="3128552" y="6514379"/>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1" name="Straight Connector 276"/>
          <p:cNvCxnSpPr/>
          <p:nvPr/>
        </p:nvCxnSpPr>
        <p:spPr>
          <a:xfrm flipH="1">
            <a:off x="3128552" y="4103533"/>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52" name="Rectangle 127"/>
          <p:cNvSpPr/>
          <p:nvPr/>
        </p:nvSpPr>
        <p:spPr>
          <a:xfrm>
            <a:off x="3231348" y="3966733"/>
            <a:ext cx="949229"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VPTAS Officer</a:t>
            </a:r>
          </a:p>
        </p:txBody>
      </p:sp>
      <p:cxnSp>
        <p:nvCxnSpPr>
          <p:cNvPr id="253" name="Straight Connector 276"/>
          <p:cNvCxnSpPr/>
          <p:nvPr/>
        </p:nvCxnSpPr>
        <p:spPr>
          <a:xfrm flipH="1">
            <a:off x="3128552" y="4404889"/>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54" name="Rectangle 122"/>
          <p:cNvSpPr/>
          <p:nvPr/>
        </p:nvSpPr>
        <p:spPr>
          <a:xfrm>
            <a:off x="3231348" y="4271689"/>
            <a:ext cx="949229"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VPTAS </a:t>
            </a:r>
            <a:r>
              <a:rPr lang="en-AU" sz="600" dirty="0" smtClean="0">
                <a:solidFill>
                  <a:schemeClr val="tx1"/>
                </a:solidFill>
              </a:rPr>
              <a:t>Officer</a:t>
            </a:r>
          </a:p>
        </p:txBody>
      </p:sp>
      <p:cxnSp>
        <p:nvCxnSpPr>
          <p:cNvPr id="255" name="Straight Connector 276"/>
          <p:cNvCxnSpPr/>
          <p:nvPr/>
        </p:nvCxnSpPr>
        <p:spPr>
          <a:xfrm flipH="1">
            <a:off x="3128552" y="4706245"/>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56" name="Rectangle 122"/>
          <p:cNvSpPr/>
          <p:nvPr/>
        </p:nvSpPr>
        <p:spPr>
          <a:xfrm>
            <a:off x="3231348" y="4576645"/>
            <a:ext cx="949229"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VPTAS </a:t>
            </a:r>
            <a:r>
              <a:rPr lang="en-AU" sz="600" dirty="0" smtClean="0">
                <a:solidFill>
                  <a:schemeClr val="tx1"/>
                </a:solidFill>
              </a:rPr>
              <a:t>Officer</a:t>
            </a:r>
          </a:p>
        </p:txBody>
      </p:sp>
      <p:sp>
        <p:nvSpPr>
          <p:cNvPr id="257" name="Rectangle 122"/>
          <p:cNvSpPr/>
          <p:nvPr/>
        </p:nvSpPr>
        <p:spPr>
          <a:xfrm>
            <a:off x="3231348" y="5491513"/>
            <a:ext cx="949229"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VPTAS </a:t>
            </a:r>
            <a:r>
              <a:rPr lang="en-AU" sz="600" dirty="0" smtClean="0">
                <a:solidFill>
                  <a:schemeClr val="tx1"/>
                </a:solidFill>
              </a:rPr>
              <a:t>Officer</a:t>
            </a:r>
          </a:p>
        </p:txBody>
      </p:sp>
      <p:cxnSp>
        <p:nvCxnSpPr>
          <p:cNvPr id="258" name="Straight Connector 276"/>
          <p:cNvCxnSpPr/>
          <p:nvPr/>
        </p:nvCxnSpPr>
        <p:spPr>
          <a:xfrm flipH="1">
            <a:off x="3128552" y="5007601"/>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59" name="Rectangle 122"/>
          <p:cNvSpPr/>
          <p:nvPr/>
        </p:nvSpPr>
        <p:spPr>
          <a:xfrm>
            <a:off x="3231348" y="4881601"/>
            <a:ext cx="949229"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VPTAS </a:t>
            </a:r>
            <a:r>
              <a:rPr lang="en-AU" sz="600" dirty="0" smtClean="0">
                <a:solidFill>
                  <a:schemeClr val="tx1"/>
                </a:solidFill>
              </a:rPr>
              <a:t>Officer</a:t>
            </a:r>
          </a:p>
        </p:txBody>
      </p:sp>
      <p:sp>
        <p:nvSpPr>
          <p:cNvPr id="260" name="Rectangle 122"/>
          <p:cNvSpPr/>
          <p:nvPr/>
        </p:nvSpPr>
        <p:spPr>
          <a:xfrm>
            <a:off x="3231348" y="5186557"/>
            <a:ext cx="949229"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VPTAS </a:t>
            </a:r>
            <a:r>
              <a:rPr lang="en-AU" sz="600" dirty="0" smtClean="0">
                <a:solidFill>
                  <a:schemeClr val="tx1"/>
                </a:solidFill>
              </a:rPr>
              <a:t>Officer</a:t>
            </a:r>
          </a:p>
        </p:txBody>
      </p:sp>
      <p:sp>
        <p:nvSpPr>
          <p:cNvPr id="261" name="Rectangle 122"/>
          <p:cNvSpPr/>
          <p:nvPr/>
        </p:nvSpPr>
        <p:spPr>
          <a:xfrm>
            <a:off x="3231348" y="6406379"/>
            <a:ext cx="949229"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VPTAS </a:t>
            </a:r>
            <a:r>
              <a:rPr lang="en-AU" sz="600" dirty="0" smtClean="0">
                <a:solidFill>
                  <a:schemeClr val="tx1"/>
                </a:solidFill>
              </a:rPr>
              <a:t>Officer</a:t>
            </a:r>
          </a:p>
        </p:txBody>
      </p:sp>
      <p:cxnSp>
        <p:nvCxnSpPr>
          <p:cNvPr id="262" name="Elbow Connector 61"/>
          <p:cNvCxnSpPr>
            <a:endCxn id="247" idx="3"/>
          </p:cNvCxnSpPr>
          <p:nvPr/>
        </p:nvCxnSpPr>
        <p:spPr>
          <a:xfrm rot="5400000">
            <a:off x="1478007" y="4931049"/>
            <a:ext cx="3199370" cy="107157"/>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3" name="Straight Connector 276"/>
          <p:cNvCxnSpPr/>
          <p:nvPr/>
        </p:nvCxnSpPr>
        <p:spPr>
          <a:xfrm flipH="1">
            <a:off x="3128552" y="6227425"/>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4" name="Straight Connector 276"/>
          <p:cNvCxnSpPr/>
          <p:nvPr/>
        </p:nvCxnSpPr>
        <p:spPr>
          <a:xfrm flipH="1">
            <a:off x="3128552" y="5922469"/>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5" name="Straight Connector 276"/>
          <p:cNvCxnSpPr/>
          <p:nvPr/>
        </p:nvCxnSpPr>
        <p:spPr>
          <a:xfrm flipH="1">
            <a:off x="3128552" y="3766177"/>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6" name="Straight Connector 276"/>
          <p:cNvCxnSpPr/>
          <p:nvPr/>
        </p:nvCxnSpPr>
        <p:spPr>
          <a:xfrm flipH="1">
            <a:off x="3133882" y="3385201"/>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67" name="Rectangle 189"/>
          <p:cNvSpPr/>
          <p:nvPr/>
        </p:nvSpPr>
        <p:spPr>
          <a:xfrm>
            <a:off x="3231348" y="5796469"/>
            <a:ext cx="949229"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VPTAS </a:t>
            </a:r>
            <a:r>
              <a:rPr lang="en-AU" sz="600" dirty="0" smtClean="0">
                <a:solidFill>
                  <a:schemeClr val="tx1"/>
                </a:solidFill>
              </a:rPr>
              <a:t>Officer</a:t>
            </a:r>
          </a:p>
        </p:txBody>
      </p:sp>
      <p:sp>
        <p:nvSpPr>
          <p:cNvPr id="268" name="Rectangle 122"/>
          <p:cNvSpPr/>
          <p:nvPr/>
        </p:nvSpPr>
        <p:spPr>
          <a:xfrm>
            <a:off x="3231348" y="6101425"/>
            <a:ext cx="949229" cy="252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VPTAS </a:t>
            </a:r>
            <a:r>
              <a:rPr lang="en-AU" sz="600" dirty="0" smtClean="0">
                <a:solidFill>
                  <a:schemeClr val="tx1"/>
                </a:solidFill>
              </a:rPr>
              <a:t>Officer</a:t>
            </a:r>
          </a:p>
        </p:txBody>
      </p:sp>
      <p:sp>
        <p:nvSpPr>
          <p:cNvPr id="269" name="Rectangle 127"/>
          <p:cNvSpPr/>
          <p:nvPr/>
        </p:nvSpPr>
        <p:spPr>
          <a:xfrm>
            <a:off x="3231348" y="3248821"/>
            <a:ext cx="949229"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VPTAS Officer</a:t>
            </a:r>
          </a:p>
        </p:txBody>
      </p:sp>
      <p:sp>
        <p:nvSpPr>
          <p:cNvPr id="270" name="Rectangle 122"/>
          <p:cNvSpPr/>
          <p:nvPr/>
        </p:nvSpPr>
        <p:spPr>
          <a:xfrm>
            <a:off x="3231348" y="3589777"/>
            <a:ext cx="949229" cy="324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VPTAS Officer</a:t>
            </a:r>
          </a:p>
        </p:txBody>
      </p:sp>
      <p:cxnSp>
        <p:nvCxnSpPr>
          <p:cNvPr id="271" name="Straight Connector 297"/>
          <p:cNvCxnSpPr/>
          <p:nvPr/>
        </p:nvCxnSpPr>
        <p:spPr>
          <a:xfrm flipV="1">
            <a:off x="1736976" y="2661368"/>
            <a:ext cx="0" cy="14921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2" name="Rectangle 122"/>
          <p:cNvSpPr/>
          <p:nvPr/>
        </p:nvSpPr>
        <p:spPr>
          <a:xfrm>
            <a:off x="1315901" y="2770103"/>
            <a:ext cx="858000" cy="504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Manager</a:t>
            </a:r>
            <a:br>
              <a:rPr lang="en-AU" sz="600" dirty="0">
                <a:solidFill>
                  <a:schemeClr val="tx1"/>
                </a:solidFill>
              </a:rPr>
            </a:br>
            <a:r>
              <a:rPr lang="en-AU" sz="600" dirty="0">
                <a:solidFill>
                  <a:schemeClr val="tx1"/>
                </a:solidFill>
              </a:rPr>
              <a:t>Rural Health Performance</a:t>
            </a:r>
            <a:br>
              <a:rPr lang="en-AU" sz="600" dirty="0">
                <a:solidFill>
                  <a:schemeClr val="tx1"/>
                </a:solidFill>
              </a:rPr>
            </a:br>
            <a:r>
              <a:rPr lang="en-AU" sz="600" dirty="0">
                <a:solidFill>
                  <a:schemeClr val="tx1"/>
                </a:solidFill>
              </a:rPr>
              <a:t>North </a:t>
            </a:r>
            <a:r>
              <a:rPr lang="en-AU" sz="600" dirty="0" smtClean="0">
                <a:solidFill>
                  <a:schemeClr val="tx1"/>
                </a:solidFill>
              </a:rPr>
              <a:t>West </a:t>
            </a:r>
          </a:p>
        </p:txBody>
      </p:sp>
      <p:cxnSp>
        <p:nvCxnSpPr>
          <p:cNvPr id="273" name="Straight Connector 295"/>
          <p:cNvCxnSpPr/>
          <p:nvPr/>
        </p:nvCxnSpPr>
        <p:spPr>
          <a:xfrm flipV="1">
            <a:off x="1604055" y="3264315"/>
            <a:ext cx="8140" cy="50076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74" name="Straight Connector 295"/>
          <p:cNvCxnSpPr/>
          <p:nvPr/>
        </p:nvCxnSpPr>
        <p:spPr>
          <a:xfrm flipV="1">
            <a:off x="2543951" y="3392821"/>
            <a:ext cx="0" cy="14921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75" name="Straight Connector 295"/>
          <p:cNvCxnSpPr/>
          <p:nvPr/>
        </p:nvCxnSpPr>
        <p:spPr>
          <a:xfrm flipV="1">
            <a:off x="641523" y="3389075"/>
            <a:ext cx="0" cy="14921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76" name="Rectangle 122"/>
          <p:cNvSpPr/>
          <p:nvPr/>
        </p:nvSpPr>
        <p:spPr>
          <a:xfrm>
            <a:off x="132631" y="3473753"/>
            <a:ext cx="856382" cy="533563"/>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Manager, Performance, Governance &amp; Quality, Loddon Mallee</a:t>
            </a:r>
          </a:p>
        </p:txBody>
      </p:sp>
      <p:sp>
        <p:nvSpPr>
          <p:cNvPr id="277" name="Rectangle 122"/>
          <p:cNvSpPr/>
          <p:nvPr/>
        </p:nvSpPr>
        <p:spPr>
          <a:xfrm>
            <a:off x="1977777" y="3473753"/>
            <a:ext cx="1046335" cy="533563"/>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Manager, Performance, Governance &amp; Quality, </a:t>
            </a:r>
            <a:r>
              <a:rPr lang="en-AU" sz="600" dirty="0" smtClean="0">
                <a:solidFill>
                  <a:schemeClr val="tx1"/>
                </a:solidFill>
              </a:rPr>
              <a:t>Grampians</a:t>
            </a:r>
            <a:endParaRPr lang="en-AU" sz="600" dirty="0">
              <a:solidFill>
                <a:schemeClr val="tx1"/>
              </a:solidFill>
            </a:endParaRPr>
          </a:p>
        </p:txBody>
      </p:sp>
      <p:cxnSp>
        <p:nvCxnSpPr>
          <p:cNvPr id="278" name="Straight Connector 298"/>
          <p:cNvCxnSpPr/>
          <p:nvPr/>
        </p:nvCxnSpPr>
        <p:spPr>
          <a:xfrm flipH="1">
            <a:off x="640415" y="3384941"/>
            <a:ext cx="1908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79" name="Straight Connector 297"/>
          <p:cNvCxnSpPr/>
          <p:nvPr/>
        </p:nvCxnSpPr>
        <p:spPr>
          <a:xfrm flipV="1">
            <a:off x="5002418" y="2138252"/>
            <a:ext cx="0" cy="523116"/>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0" name="Straight Connector 276"/>
          <p:cNvCxnSpPr>
            <a:stCxn id="281" idx="1"/>
            <a:endCxn id="282" idx="3"/>
          </p:cNvCxnSpPr>
          <p:nvPr/>
        </p:nvCxnSpPr>
        <p:spPr>
          <a:xfrm flipH="1" flipV="1">
            <a:off x="4727494" y="2399813"/>
            <a:ext cx="553862" cy="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81" name="Rectangle 116"/>
          <p:cNvSpPr/>
          <p:nvPr/>
        </p:nvSpPr>
        <p:spPr>
          <a:xfrm>
            <a:off x="5281356" y="2256240"/>
            <a:ext cx="999555" cy="287147"/>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Executive Assistant</a:t>
            </a:r>
          </a:p>
        </p:txBody>
      </p:sp>
      <p:sp>
        <p:nvSpPr>
          <p:cNvPr id="282" name="Rectangle 116"/>
          <p:cNvSpPr/>
          <p:nvPr/>
        </p:nvSpPr>
        <p:spPr>
          <a:xfrm>
            <a:off x="3131271" y="2229047"/>
            <a:ext cx="1596223" cy="341526"/>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Project Director – Regional and Rural Partnerships</a:t>
            </a:r>
          </a:p>
          <a:p>
            <a:pPr algn="ctr"/>
            <a:r>
              <a:rPr lang="en-AU" sz="600" dirty="0" smtClean="0">
                <a:solidFill>
                  <a:schemeClr val="tx1"/>
                </a:solidFill>
              </a:rPr>
              <a:t>MAREE ROBERTS</a:t>
            </a:r>
            <a:endParaRPr lang="en-AU" sz="600" dirty="0">
              <a:solidFill>
                <a:schemeClr val="tx1"/>
              </a:solidFill>
            </a:endParaRPr>
          </a:p>
        </p:txBody>
      </p:sp>
      <p:sp>
        <p:nvSpPr>
          <p:cNvPr id="283" name="Rectangle 122"/>
          <p:cNvSpPr/>
          <p:nvPr/>
        </p:nvSpPr>
        <p:spPr>
          <a:xfrm>
            <a:off x="132629" y="2924042"/>
            <a:ext cx="834506"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Program Adviser</a:t>
            </a:r>
          </a:p>
        </p:txBody>
      </p:sp>
      <p:cxnSp>
        <p:nvCxnSpPr>
          <p:cNvPr id="284" name="Elbow Connector 61"/>
          <p:cNvCxnSpPr>
            <a:endCxn id="283" idx="3"/>
          </p:cNvCxnSpPr>
          <p:nvPr/>
        </p:nvCxnSpPr>
        <p:spPr>
          <a:xfrm rot="5400000">
            <a:off x="844660" y="2792046"/>
            <a:ext cx="398473" cy="153520"/>
          </a:xfrm>
          <a:prstGeom prst="bentConnector2">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5" name="Straight Connector 276"/>
          <p:cNvCxnSpPr/>
          <p:nvPr/>
        </p:nvCxnSpPr>
        <p:spPr>
          <a:xfrm flipH="1">
            <a:off x="636977" y="2669568"/>
            <a:ext cx="486957"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86" name="Rectangle 122"/>
          <p:cNvSpPr/>
          <p:nvPr/>
        </p:nvSpPr>
        <p:spPr>
          <a:xfrm>
            <a:off x="132629" y="2531003"/>
            <a:ext cx="834506"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Principal Program Adviser</a:t>
            </a:r>
          </a:p>
        </p:txBody>
      </p:sp>
      <p:sp>
        <p:nvSpPr>
          <p:cNvPr id="287" name="Rectangle 122"/>
          <p:cNvSpPr/>
          <p:nvPr/>
        </p:nvSpPr>
        <p:spPr>
          <a:xfrm>
            <a:off x="1062404" y="3473753"/>
            <a:ext cx="841982" cy="533563"/>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Manager, Performance, Governance &amp; Quality, Barwon </a:t>
            </a:r>
            <a:r>
              <a:rPr lang="en-AU" sz="600" dirty="0" smtClean="0">
                <a:solidFill>
                  <a:schemeClr val="tx1"/>
                </a:solidFill>
              </a:rPr>
              <a:t>South-Western</a:t>
            </a:r>
            <a:endParaRPr lang="en-AU" sz="600" dirty="0">
              <a:solidFill>
                <a:schemeClr val="tx1"/>
              </a:solidFill>
            </a:endParaRPr>
          </a:p>
        </p:txBody>
      </p:sp>
      <p:sp>
        <p:nvSpPr>
          <p:cNvPr id="288" name="Rectangle 122"/>
          <p:cNvSpPr/>
          <p:nvPr/>
        </p:nvSpPr>
        <p:spPr>
          <a:xfrm>
            <a:off x="8347891" y="3776925"/>
            <a:ext cx="667299" cy="288000"/>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smtClean="0">
                <a:solidFill>
                  <a:schemeClr val="tx1"/>
                </a:solidFill>
              </a:rPr>
              <a:t>Senior Project Officer</a:t>
            </a:r>
          </a:p>
        </p:txBody>
      </p:sp>
      <p:sp>
        <p:nvSpPr>
          <p:cNvPr id="189" name="Rectangle 122"/>
          <p:cNvSpPr/>
          <p:nvPr/>
        </p:nvSpPr>
        <p:spPr>
          <a:xfrm>
            <a:off x="4327619" y="3500975"/>
            <a:ext cx="953736" cy="582648"/>
          </a:xfrm>
          <a:prstGeom prst="rect">
            <a:avLst/>
          </a:prstGeom>
          <a:ln w="12700">
            <a:solidFill>
              <a:schemeClr val="accent1"/>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AU" sz="600" dirty="0">
                <a:solidFill>
                  <a:schemeClr val="tx1"/>
                </a:solidFill>
              </a:rPr>
              <a:t>Manager, Performance, Governance &amp; Quality, </a:t>
            </a:r>
            <a:r>
              <a:rPr lang="en-AU" sz="600" dirty="0" smtClean="0">
                <a:solidFill>
                  <a:schemeClr val="tx1"/>
                </a:solidFill>
              </a:rPr>
              <a:t>Hume</a:t>
            </a:r>
            <a:endParaRPr lang="en-AU" sz="600" dirty="0">
              <a:solidFill>
                <a:schemeClr val="tx1"/>
              </a:solidFill>
            </a:endParaRPr>
          </a:p>
        </p:txBody>
      </p:sp>
    </p:spTree>
    <p:extLst>
      <p:ext uri="{BB962C8B-B14F-4D97-AF65-F5344CB8AC3E}">
        <p14:creationId xmlns:p14="http://schemas.microsoft.com/office/powerpoint/2010/main" val="303107714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HHS Presentation 01 Navy 2765 for Office 2007 and 20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DHHS Presentation 01 Navy 2765 for Office 2007 and 2010.pot [Compatibility Mode]" id="{D5121DB1-E685-4E0A-BE04-A28AE0AB56D0}" vid="{0FB19249-19EB-4D02-8733-253847134BA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c8457cba08d42be841822dbe092508a xmlns="E40C6C20-063E-4F9E-AE9E-273BF0736370">
      <Terms xmlns="http://schemas.microsoft.com/office/infopath/2007/PartnerControls">
        <TermInfo xmlns="http://schemas.microsoft.com/office/infopath/2007/PartnerControls">
          <TermName xmlns="http://schemas.microsoft.com/office/infopath/2007/PartnerControls">A. Admin ＆ Planning</TermName>
          <TermId xmlns="http://schemas.microsoft.com/office/infopath/2007/PartnerControls">b1f780b9-1325-41ee-b0f8-f9c50aa7f53e</TermId>
        </TermInfo>
      </Terms>
    </pc8457cba08d42be841822dbe092508a>
    <n881213a598c43e19c46d2040c5fc651 xmlns="E40C6C20-063E-4F9E-AE9E-273BF0736370">
      <Terms xmlns="http://schemas.microsoft.com/office/infopath/2007/PartnerControls"/>
    </n881213a598c43e19c46d2040c5fc651>
    <Key_x0020_doc_x003f_ xmlns="E40C6C20-063E-4F9E-AE9E-273BF0736370">false</Key_x0020_doc_x003f_>
    <Archive_x003f_ xmlns="E40C6C20-063E-4F9E-AE9E-273BF0736370">false</Archive_x003f_>
    <TaxCatchAll xmlns="176e9d42-f00c-4951-a3f2-ca011614ad33">
      <Value>46</Value>
    </TaxCatchAl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48570794A91894EB001996737618048" ma:contentTypeVersion="" ma:contentTypeDescription="Create a new document." ma:contentTypeScope="" ma:versionID="061ee547956b64f0709911276197c12a">
  <xsd:schema xmlns:xsd="http://www.w3.org/2001/XMLSchema" xmlns:xs="http://www.w3.org/2001/XMLSchema" xmlns:p="http://schemas.microsoft.com/office/2006/metadata/properties" xmlns:ns2="E40C6C20-063E-4F9E-AE9E-273BF0736370" xmlns:ns3="176e9d42-f00c-4951-a3f2-ca011614ad33" targetNamespace="http://schemas.microsoft.com/office/2006/metadata/properties" ma:root="true" ma:fieldsID="a07dea4f4cc5f91cb6766ca5d1138750" ns2:_="" ns3:_="">
    <xsd:import namespace="E40C6C20-063E-4F9E-AE9E-273BF0736370"/>
    <xsd:import namespace="176e9d42-f00c-4951-a3f2-ca011614ad33"/>
    <xsd:element name="properties">
      <xsd:complexType>
        <xsd:sequence>
          <xsd:element name="documentManagement">
            <xsd:complexType>
              <xsd:all>
                <xsd:element ref="ns2:pc8457cba08d42be841822dbe092508a" minOccurs="0"/>
                <xsd:element ref="ns3:TaxCatchAll" minOccurs="0"/>
                <xsd:element ref="ns2:n881213a598c43e19c46d2040c5fc651" minOccurs="0"/>
                <xsd:element ref="ns2:Archive_x003f_" minOccurs="0"/>
                <xsd:element ref="ns2:Key_x0020_doc_x003f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0C6C20-063E-4F9E-AE9E-273BF0736370" elementFormDefault="qualified">
    <xsd:import namespace="http://schemas.microsoft.com/office/2006/documentManagement/types"/>
    <xsd:import namespace="http://schemas.microsoft.com/office/infopath/2007/PartnerControls"/>
    <xsd:element name="pc8457cba08d42be841822dbe092508a" ma:index="9" nillable="true" ma:taxonomy="true" ma:internalName="pc8457cba08d42be841822dbe092508a" ma:taxonomyFieldName="Project_x0020_doc_x0020_type" ma:displayName="Doc type - level 1" ma:indexed="true" ma:default="54;#A. Admin ＆ Planning|b1f780b9-1325-41ee-b0f8-f9c50aa7f53e" ma:fieldId="{9c8457cb-a08d-42be-8418-22dbe092508a}" ma:sspId="fedc91e1-0723-4b19-918f-d2290fbc9877" ma:termSetId="3bda15ed-e623-4b4d-b65f-38bb1b335511" ma:anchorId="cc91d83d-1e1c-4c13-b867-348b43ba510f" ma:open="true" ma:isKeyword="false">
      <xsd:complexType>
        <xsd:sequence>
          <xsd:element ref="pc:Terms" minOccurs="0" maxOccurs="1"/>
        </xsd:sequence>
      </xsd:complexType>
    </xsd:element>
    <xsd:element name="n881213a598c43e19c46d2040c5fc651" ma:index="12" nillable="true" ma:taxonomy="true" ma:internalName="n881213a598c43e19c46d2040c5fc651" ma:taxonomyFieldName="Doc_x0020_type_x0020__x002d__x0020_level_x0020_2" ma:displayName="Doc type - level 2" ma:indexed="true" ma:default="" ma:fieldId="{7881213a-598c-43e1-9c46-d2040c5fc651}" ma:sspId="fedc91e1-0723-4b19-918f-d2290fbc9877" ma:termSetId="3bda15ed-e623-4b4d-b65f-38bb1b335511" ma:anchorId="cc91d83d-1e1c-4c13-b867-348b43ba510f" ma:open="true" ma:isKeyword="false">
      <xsd:complexType>
        <xsd:sequence>
          <xsd:element ref="pc:Terms" minOccurs="0" maxOccurs="1"/>
        </xsd:sequence>
      </xsd:complexType>
    </xsd:element>
    <xsd:element name="Archive_x003f_" ma:index="13" nillable="true" ma:displayName="Archive?" ma:default="0" ma:internalName="Archive_x003f_">
      <xsd:simpleType>
        <xsd:restriction base="dms:Boolean"/>
      </xsd:simpleType>
    </xsd:element>
    <xsd:element name="Key_x0020_doc_x003f_" ma:index="14" nillable="true" ma:displayName="Key doc?" ma:default="0" ma:internalName="Key_x0020_doc_x003f_">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76e9d42-f00c-4951-a3f2-ca011614ad33"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49D3B61D-3306-425A-A2F0-B7E597BB3A2F}" ma:internalName="TaxCatchAll" ma:showField="CatchAllData" ma:web="{68eeba33-8872-41c8-ac63-0083b139c0a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846622-B4F9-46CA-B478-B7488A0184C6}">
  <ds:schemaRefs>
    <ds:schemaRef ds:uri="http://schemas.microsoft.com/office/2006/documentManagement/types"/>
    <ds:schemaRef ds:uri="E40C6C20-063E-4F9E-AE9E-273BF0736370"/>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176e9d42-f00c-4951-a3f2-ca011614ad33"/>
    <ds:schemaRef ds:uri="http://www.w3.org/XML/1998/namespace"/>
    <ds:schemaRef ds:uri="http://purl.org/dc/dcmitype/"/>
  </ds:schemaRefs>
</ds:datastoreItem>
</file>

<file path=customXml/itemProps2.xml><?xml version="1.0" encoding="utf-8"?>
<ds:datastoreItem xmlns:ds="http://schemas.openxmlformats.org/officeDocument/2006/customXml" ds:itemID="{289D01BD-947B-439F-AA58-8D53D0B0FE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0C6C20-063E-4F9E-AE9E-273BF0736370"/>
    <ds:schemaRef ds:uri="176e9d42-f00c-4951-a3f2-ca011614ad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DC234EB-B46A-418A-9E64-2AA2E234BFE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DHHS Presentation 01 Navy 2765 for Office 2007 and 2010</Template>
  <TotalTime>63</TotalTime>
  <Words>3509</Words>
  <Application>Microsoft Office PowerPoint</Application>
  <PresentationFormat>On-screen Show (4:3)</PresentationFormat>
  <Paragraphs>881</Paragraphs>
  <Slides>32</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DHHS Presentation 01 Navy 2765 for Office 2007 and 2010</vt:lpstr>
      <vt:lpstr>think-cell Slide</vt:lpstr>
      <vt:lpstr>Final organisation designs</vt:lpstr>
      <vt:lpstr>Health Service Policy and Commissioning</vt:lpstr>
      <vt:lpstr>Structure of Health Service Policy and Commissioning with key functions</vt:lpstr>
      <vt:lpstr>Office of the Deputy Secretary</vt:lpstr>
      <vt:lpstr>Response to the Review of Hospital Safety and Quality</vt:lpstr>
      <vt:lpstr>Policy and Planning</vt:lpstr>
      <vt:lpstr>Policy and Planning (continued)</vt:lpstr>
      <vt:lpstr>Commissioning, Performance and Regulation</vt:lpstr>
      <vt:lpstr>Commissioning, Performance and Regulation (continued)</vt:lpstr>
      <vt:lpstr>Mental Health</vt:lpstr>
      <vt:lpstr>Cancer, Specialty Programs, Medical Research and International Health</vt:lpstr>
      <vt:lpstr>Positions from the Health Information and Reporting branch will be matched to either the Health CIO branch or the health information agency</vt:lpstr>
      <vt:lpstr>Safer Care Victoria</vt:lpstr>
      <vt:lpstr>High level structure of Safer Care Victoria</vt:lpstr>
      <vt:lpstr>Structure of Safer Care Victoria with key functions</vt:lpstr>
      <vt:lpstr>Strategy, Implementation and Communications</vt:lpstr>
      <vt:lpstr>Chief Clinical Officers</vt:lpstr>
      <vt:lpstr>Patient Experience and Partnerships</vt:lpstr>
      <vt:lpstr>Clinical Engagement</vt:lpstr>
      <vt:lpstr>Clinical Engagement</vt:lpstr>
      <vt:lpstr>Safety and Quality Support</vt:lpstr>
      <vt:lpstr>Evidence and Research</vt:lpstr>
      <vt:lpstr>Better Care Victoria Secretariat</vt:lpstr>
      <vt:lpstr>Victorian Agency for Health Information</vt:lpstr>
      <vt:lpstr>High level structure of the Victorian Agency for Health Information</vt:lpstr>
      <vt:lpstr>Structure of the Victorian Agency for Health Information with key functions</vt:lpstr>
      <vt:lpstr>Strategy, Planning and Communications</vt:lpstr>
      <vt:lpstr>Clinical Outcomes Research</vt:lpstr>
      <vt:lpstr>Clinical Analytics</vt:lpstr>
      <vt:lpstr>Management Reporting &amp; Information Systems</vt:lpstr>
      <vt:lpstr>Public and Board Reporting</vt:lpstr>
      <vt:lpstr>Information Management and Standards</vt:lpstr>
    </vt:vector>
  </TitlesOfParts>
  <Company>Victorian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(32pt)</dc:title>
  <dc:creator>Sarah Hirschi</dc:creator>
  <cp:lastModifiedBy>Mary Benson</cp:lastModifiedBy>
  <cp:revision>13</cp:revision>
  <dcterms:created xsi:type="dcterms:W3CDTF">2016-12-02T08:09:49Z</dcterms:created>
  <dcterms:modified xsi:type="dcterms:W3CDTF">2016-12-20T22:16:26Z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y fmtid="{D5CDD505-2E9C-101B-9397-08002B2CF9AE}" pid="3" name="ContentTypeId">
    <vt:lpwstr>0x010100048570794A91894EB001996737618048</vt:lpwstr>
  </property>
  <property fmtid="{D5CDD505-2E9C-101B-9397-08002B2CF9AE}" pid="4" name="Doc type - level 2">
    <vt:lpwstr/>
  </property>
  <property fmtid="{D5CDD505-2E9C-101B-9397-08002B2CF9AE}" pid="5" name="Project doc type">
    <vt:lpwstr>46;#A. Admin ＆ Planning|b1f780b9-1325-41ee-b0f8-f9c50aa7f53e</vt:lpwstr>
  </property>
</Properties>
</file>