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sldIdLst>
    <p:sldId id="272"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273" r:id="rId38"/>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72F"/>
    <a:srgbClr val="53565A"/>
    <a:srgbClr val="201547"/>
    <a:srgbClr val="87189D"/>
    <a:srgbClr val="D50032"/>
    <a:srgbClr val="007B4B"/>
    <a:srgbClr val="DA372E"/>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6CCC7-FA96-4E92-9DD9-B9023E61481A}" v="6" dt="2026-01-29T03:19:21.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4" autoAdjust="0"/>
    <p:restoredTop sz="72705" autoAdjust="0"/>
  </p:normalViewPr>
  <p:slideViewPr>
    <p:cSldViewPr snapToGrid="0" snapToObjects="1">
      <p:cViewPr varScale="1">
        <p:scale>
          <a:sx n="88" d="100"/>
          <a:sy n="88" d="100"/>
        </p:scale>
        <p:origin x="1478" y="58"/>
      </p:cViewPr>
      <p:guideLst>
        <p:guide orient="horz" pos="1620"/>
        <p:guide pos="2880"/>
      </p:guideLst>
    </p:cSldViewPr>
  </p:slideViewPr>
  <p:outlineViewPr>
    <p:cViewPr>
      <p:scale>
        <a:sx n="33" d="100"/>
        <a:sy n="33" d="100"/>
      </p:scale>
      <p:origin x="0" y="-738"/>
    </p:cViewPr>
  </p:outlineViewPr>
  <p:notesTextViewPr>
    <p:cViewPr>
      <p:scale>
        <a:sx n="1" d="1"/>
        <a:sy n="1" d="1"/>
      </p:scale>
      <p:origin x="0" y="0"/>
    </p:cViewPr>
  </p:notesText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Hirst (Health)" userId="db476435-abce-4727-8f30-a53cd627233a" providerId="ADAL" clId="{E918785D-AFBC-4422-A474-F8F2E6AFF70D}"/>
    <pc:docChg chg="modSld">
      <pc:chgData name="Emily Hirst (Health)" userId="db476435-abce-4727-8f30-a53cd627233a" providerId="ADAL" clId="{E918785D-AFBC-4422-A474-F8F2E6AFF70D}" dt="2026-01-29T03:18:12.603" v="4"/>
      <pc:docMkLst>
        <pc:docMk/>
      </pc:docMkLst>
      <pc:sldChg chg="modSp mod">
        <pc:chgData name="Emily Hirst (Health)" userId="db476435-abce-4727-8f30-a53cd627233a" providerId="ADAL" clId="{E918785D-AFBC-4422-A474-F8F2E6AFF70D}" dt="2026-01-29T03:17:25.279" v="3" actId="20577"/>
        <pc:sldMkLst>
          <pc:docMk/>
          <pc:sldMk cId="765787078" sldId="365"/>
        </pc:sldMkLst>
        <pc:spChg chg="mod">
          <ac:chgData name="Emily Hirst (Health)" userId="db476435-abce-4727-8f30-a53cd627233a" providerId="ADAL" clId="{E918785D-AFBC-4422-A474-F8F2E6AFF70D}" dt="2026-01-29T03:17:25.279" v="3" actId="20577"/>
          <ac:spMkLst>
            <pc:docMk/>
            <pc:sldMk cId="765787078" sldId="365"/>
            <ac:spMk id="3" creationId="{306C7BD8-1EDF-D482-5308-5626A8A86196}"/>
          </ac:spMkLst>
        </pc:spChg>
      </pc:sldChg>
      <pc:sldChg chg="modSp">
        <pc:chgData name="Emily Hirst (Health)" userId="db476435-abce-4727-8f30-a53cd627233a" providerId="ADAL" clId="{E918785D-AFBC-4422-A474-F8F2E6AFF70D}" dt="2026-01-29T03:18:12.603" v="4"/>
        <pc:sldMkLst>
          <pc:docMk/>
          <pc:sldMk cId="3462955323" sldId="366"/>
        </pc:sldMkLst>
        <pc:spChg chg="mod">
          <ac:chgData name="Emily Hirst (Health)" userId="db476435-abce-4727-8f30-a53cd627233a" providerId="ADAL" clId="{E918785D-AFBC-4422-A474-F8F2E6AFF70D}" dt="2026-01-29T03:18:12.603" v="4"/>
          <ac:spMkLst>
            <pc:docMk/>
            <pc:sldMk cId="3462955323" sldId="366"/>
            <ac:spMk id="3" creationId="{1E8C092C-61DF-BD82-9504-D4DFB1CA695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r>
            <a:rPr lang="en-AU" sz="1000" dirty="0"/>
            <a:t>Patient meets SCIg criteria</a:t>
          </a:r>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r>
            <a:rPr lang="en-AU" sz="1000" dirty="0"/>
            <a:t>MO requests SCIg authorisation via BloodSTAR</a:t>
          </a:r>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Lifeblood approval via </a:t>
          </a:r>
          <a:r>
            <a:rPr lang="en-AU" sz="1000" dirty="0" err="1"/>
            <a:t>BloodSTAR</a:t>
          </a:r>
          <a:r>
            <a:rPr lang="en-AU" sz="1000" dirty="0"/>
            <a:t> </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custScaleX="99613" custScaleY="90595" custLinFactNeighborX="175" custLinFactNeighborY="1769"/>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custLinFactNeighborX="-208"/>
      <dgm:spPr/>
    </dgm:pt>
    <dgm:pt modelId="{4B48ECA0-E476-42E4-83F8-2801BCA35EA4}" type="pres">
      <dgm:prSet presAssocID="{1948DCCF-A111-4AC4-B4C3-F7E54B678E69}" presName="txNode" presStyleLbl="fgAcc1" presStyleIdx="2" presStyleCnt="3" custLinFactNeighborX="47" custLinFactNeighborY="-3957">
        <dgm:presLayoutVars>
          <dgm:bulletEnabled val="1"/>
        </dgm:presLayoutVars>
      </dgm:prSet>
      <dgm:spPr/>
    </dgm:pt>
  </dgm:ptLst>
  <dgm:cxnLst>
    <dgm:cxn modelId="{2F16BF30-3917-48B1-9212-D97C793F567C}" type="presOf" srcId="{D7D2F70E-7007-4EE8-B552-4131176F2B31}" destId="{A94815A0-5A65-41BB-A1E3-4ABA640BF0E4}" srcOrd="0" destOrd="0" presId="urn:microsoft.com/office/officeart/2005/8/layout/chevronAccent+Icon"/>
    <dgm:cxn modelId="{47688F3A-4B8B-4FD1-8C4E-D2B669977043}" type="presOf" srcId="{F238362E-961E-4D58-8D27-4EE622FE0000}" destId="{BFA546F4-F9EF-4F8C-8B63-437EBF58FAA1}" srcOrd="0" destOrd="0" presId="urn:microsoft.com/office/officeart/2005/8/layout/chevronAccent+Icon"/>
    <dgm:cxn modelId="{BEBEB342-8699-4F37-86FC-45D091CB35BD}" srcId="{F238362E-961E-4D58-8D27-4EE622FE0000}" destId="{D7D2F70E-7007-4EE8-B552-4131176F2B31}" srcOrd="0" destOrd="0" parTransId="{09B1D08E-68A5-4F24-8F25-5B304B195BE3}" sibTransId="{EBB41008-0253-413C-B795-C78586382D1B}"/>
    <dgm:cxn modelId="{A44BD366-54D9-47B2-A4B7-787CD57D63DD}" srcId="{F238362E-961E-4D58-8D27-4EE622FE0000}" destId="{1948DCCF-A111-4AC4-B4C3-F7E54B678E69}" srcOrd="2" destOrd="0" parTransId="{311AD5C6-5922-4159-8048-FB6A24B4736E}" sibTransId="{28499366-23AD-4339-B89A-F26F76C9B0C8}"/>
    <dgm:cxn modelId="{00B7557F-B63F-4D40-8F0C-F2AC455359EF}" srcId="{F238362E-961E-4D58-8D27-4EE622FE0000}" destId="{CAE06EB6-6259-47CE-8318-1CE20F37F3CC}" srcOrd="1" destOrd="0" parTransId="{5E7AADEB-4AB3-4B40-B031-CB0334956183}" sibTransId="{238A2728-A893-40FA-8C48-AF4EBD19D65E}"/>
    <dgm:cxn modelId="{1B0E97B4-1672-44D6-B1E8-0A1B4853B081}" type="presOf" srcId="{1948DCCF-A111-4AC4-B4C3-F7E54B678E69}" destId="{4B48ECA0-E476-42E4-83F8-2801BCA35EA4}" srcOrd="0" destOrd="0" presId="urn:microsoft.com/office/officeart/2005/8/layout/chevronAccent+Icon"/>
    <dgm:cxn modelId="{3B5C0EF3-3E57-4841-AE7B-6FA936793C30}" type="presOf" srcId="{CAE06EB6-6259-47CE-8318-1CE20F37F3CC}" destId="{2736EFB9-B821-40A7-9531-4D36F5336A9A}" srcOrd="0" destOrd="0" presId="urn:microsoft.com/office/officeart/2005/8/layout/chevronAccent+Icon"/>
    <dgm:cxn modelId="{9BD4D606-D7EC-47F2-AC02-5AC411865EC3}" type="presParOf" srcId="{BFA546F4-F9EF-4F8C-8B63-437EBF58FAA1}" destId="{39211DCB-7EC4-4987-A878-932C848405D5}" srcOrd="0" destOrd="0" presId="urn:microsoft.com/office/officeart/2005/8/layout/chevronAccent+Icon"/>
    <dgm:cxn modelId="{81C60836-1845-4869-ACFB-36D64ADA6408}" type="presParOf" srcId="{39211DCB-7EC4-4987-A878-932C848405D5}" destId="{1AD67F84-94AA-4134-B876-FF37CF917501}" srcOrd="0" destOrd="0" presId="urn:microsoft.com/office/officeart/2005/8/layout/chevronAccent+Icon"/>
    <dgm:cxn modelId="{92162A41-E0AC-44B4-A730-B72A7D90E052}" type="presParOf" srcId="{39211DCB-7EC4-4987-A878-932C848405D5}" destId="{A94815A0-5A65-41BB-A1E3-4ABA640BF0E4}" srcOrd="1" destOrd="0" presId="urn:microsoft.com/office/officeart/2005/8/layout/chevronAccent+Icon"/>
    <dgm:cxn modelId="{3F01B6D2-AD49-434E-9D90-FD0EB6536820}" type="presParOf" srcId="{BFA546F4-F9EF-4F8C-8B63-437EBF58FAA1}" destId="{E753ED32-8F4F-43F3-831E-36B142D34DD1}" srcOrd="1" destOrd="0" presId="urn:microsoft.com/office/officeart/2005/8/layout/chevronAccent+Icon"/>
    <dgm:cxn modelId="{D6AF1AC5-55F2-4C72-9CC0-2F5B9238A5AD}" type="presParOf" srcId="{BFA546F4-F9EF-4F8C-8B63-437EBF58FAA1}" destId="{D487E3D1-D97E-4F62-AAC2-5C5B0DA628DF}" srcOrd="2" destOrd="0" presId="urn:microsoft.com/office/officeart/2005/8/layout/chevronAccent+Icon"/>
    <dgm:cxn modelId="{F2B86268-5B2C-4C59-9E34-53EEDC34CD01}" type="presParOf" srcId="{D487E3D1-D97E-4F62-AAC2-5C5B0DA628DF}" destId="{DBF47315-EF5C-44CE-886F-DA3259FB6897}" srcOrd="0" destOrd="0" presId="urn:microsoft.com/office/officeart/2005/8/layout/chevronAccent+Icon"/>
    <dgm:cxn modelId="{F96F68F2-520E-463A-BF5C-0177F1DAD142}" type="presParOf" srcId="{D487E3D1-D97E-4F62-AAC2-5C5B0DA628DF}" destId="{2736EFB9-B821-40A7-9531-4D36F5336A9A}" srcOrd="1" destOrd="0" presId="urn:microsoft.com/office/officeart/2005/8/layout/chevronAccent+Icon"/>
    <dgm:cxn modelId="{0088BC1F-31FE-4D2E-A6F0-87816A9DAB56}" type="presParOf" srcId="{BFA546F4-F9EF-4F8C-8B63-437EBF58FAA1}" destId="{80E0C8D0-09B7-4626-A8CE-4D71521EDEA2}" srcOrd="3" destOrd="0" presId="urn:microsoft.com/office/officeart/2005/8/layout/chevronAccent+Icon"/>
    <dgm:cxn modelId="{5E08DA9F-4BCC-4FA5-9F3D-80A3171D7978}" type="presParOf" srcId="{BFA546F4-F9EF-4F8C-8B63-437EBF58FAA1}" destId="{B18B1BD7-52B6-47BA-83AD-9A32460AFAC9}" srcOrd="4" destOrd="0" presId="urn:microsoft.com/office/officeart/2005/8/layout/chevronAccent+Icon"/>
    <dgm:cxn modelId="{F85201F0-C158-4852-A3F9-29650AC1E091}" type="presParOf" srcId="{B18B1BD7-52B6-47BA-83AD-9A32460AFAC9}" destId="{DF819CB7-2A80-404C-94EB-79DD3985064A}" srcOrd="0" destOrd="0" presId="urn:microsoft.com/office/officeart/2005/8/layout/chevronAccent+Icon"/>
    <dgm:cxn modelId="{0003CA82-EF24-4B6C-8810-4707C5FCC1AF}" type="presParOf" srcId="{B18B1BD7-52B6-47BA-83AD-9A32460AFAC9}" destId="{4B48ECA0-E476-42E4-83F8-2801BCA35EA4}"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r>
            <a:rPr lang="en-AU" sz="1000" dirty="0"/>
            <a:t>Nurse (or delegate) completes SCIg planning sheet (</a:t>
          </a:r>
          <a:r>
            <a:rPr lang="en-AU" sz="1000" dirty="0" err="1"/>
            <a:t>BloodSTAR</a:t>
          </a:r>
          <a:r>
            <a:rPr lang="en-AU" sz="1000" dirty="0"/>
            <a:t>) or other local process </a:t>
          </a:r>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1000" dirty="0"/>
            <a:t>Pharmacy or blood bank order product from Lifeblood via </a:t>
          </a:r>
          <a:r>
            <a:rPr lang="en-AU" sz="1000" dirty="0" err="1"/>
            <a:t>BloodNET</a:t>
          </a:r>
          <a:endParaRPr lang="en-AU" sz="1000" dirty="0"/>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Product delivered to blood bank or pharmacy by Lifeblood</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custScaleX="99900"/>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dgm:presLayoutVars>
          <dgm:bulletEnabled val="1"/>
        </dgm:presLayoutVars>
      </dgm:prSet>
      <dgm:spPr/>
    </dgm:pt>
  </dgm:ptLst>
  <dgm:cxnLst>
    <dgm:cxn modelId="{BEBEB342-8699-4F37-86FC-45D091CB35BD}" srcId="{F238362E-961E-4D58-8D27-4EE622FE0000}" destId="{D7D2F70E-7007-4EE8-B552-4131176F2B31}" srcOrd="0" destOrd="0" parTransId="{09B1D08E-68A5-4F24-8F25-5B304B195BE3}" sibTransId="{EBB41008-0253-413C-B795-C78586382D1B}"/>
    <dgm:cxn modelId="{DDE4BC65-819F-487E-8A35-322AC6D8215D}" type="presOf" srcId="{F238362E-961E-4D58-8D27-4EE622FE0000}" destId="{BFA546F4-F9EF-4F8C-8B63-437EBF58FAA1}" srcOrd="0" destOrd="0" presId="urn:microsoft.com/office/officeart/2005/8/layout/chevronAccent+Icon"/>
    <dgm:cxn modelId="{A44BD366-54D9-47B2-A4B7-787CD57D63DD}" srcId="{F238362E-961E-4D58-8D27-4EE622FE0000}" destId="{1948DCCF-A111-4AC4-B4C3-F7E54B678E69}" srcOrd="2" destOrd="0" parTransId="{311AD5C6-5922-4159-8048-FB6A24B4736E}" sibTransId="{28499366-23AD-4339-B89A-F26F76C9B0C8}"/>
    <dgm:cxn modelId="{F522D771-6913-4689-8262-C9E2C09CD4B3}" type="presOf" srcId="{1948DCCF-A111-4AC4-B4C3-F7E54B678E69}" destId="{4B48ECA0-E476-42E4-83F8-2801BCA35EA4}" srcOrd="0" destOrd="0" presId="urn:microsoft.com/office/officeart/2005/8/layout/chevronAccent+Icon"/>
    <dgm:cxn modelId="{00B7557F-B63F-4D40-8F0C-F2AC455359EF}" srcId="{F238362E-961E-4D58-8D27-4EE622FE0000}" destId="{CAE06EB6-6259-47CE-8318-1CE20F37F3CC}" srcOrd="1" destOrd="0" parTransId="{5E7AADEB-4AB3-4B40-B031-CB0334956183}" sibTransId="{238A2728-A893-40FA-8C48-AF4EBD19D65E}"/>
    <dgm:cxn modelId="{BC1941B5-26CD-4E48-B23E-FF3EB198E830}" type="presOf" srcId="{CAE06EB6-6259-47CE-8318-1CE20F37F3CC}" destId="{2736EFB9-B821-40A7-9531-4D36F5336A9A}" srcOrd="0" destOrd="0" presId="urn:microsoft.com/office/officeart/2005/8/layout/chevronAccent+Icon"/>
    <dgm:cxn modelId="{407CBFD5-C6F5-4DBF-AF3D-34B2C9E37B55}" type="presOf" srcId="{D7D2F70E-7007-4EE8-B552-4131176F2B31}" destId="{A94815A0-5A65-41BB-A1E3-4ABA640BF0E4}" srcOrd="0" destOrd="0" presId="urn:microsoft.com/office/officeart/2005/8/layout/chevronAccent+Icon"/>
    <dgm:cxn modelId="{32C6614B-676D-4BE3-9598-26A0504715F4}" type="presParOf" srcId="{BFA546F4-F9EF-4F8C-8B63-437EBF58FAA1}" destId="{39211DCB-7EC4-4987-A878-932C848405D5}" srcOrd="0" destOrd="0" presId="urn:microsoft.com/office/officeart/2005/8/layout/chevronAccent+Icon"/>
    <dgm:cxn modelId="{41C0917B-C8A7-4813-8E9A-9A3F5819FC54}" type="presParOf" srcId="{39211DCB-7EC4-4987-A878-932C848405D5}" destId="{1AD67F84-94AA-4134-B876-FF37CF917501}" srcOrd="0" destOrd="0" presId="urn:microsoft.com/office/officeart/2005/8/layout/chevronAccent+Icon"/>
    <dgm:cxn modelId="{880BE86C-1FD1-47BC-B019-EF9ECE00C24F}" type="presParOf" srcId="{39211DCB-7EC4-4987-A878-932C848405D5}" destId="{A94815A0-5A65-41BB-A1E3-4ABA640BF0E4}" srcOrd="1" destOrd="0" presId="urn:microsoft.com/office/officeart/2005/8/layout/chevronAccent+Icon"/>
    <dgm:cxn modelId="{D87AF6B8-BA56-4A16-88A0-4B272BF0CA99}" type="presParOf" srcId="{BFA546F4-F9EF-4F8C-8B63-437EBF58FAA1}" destId="{E753ED32-8F4F-43F3-831E-36B142D34DD1}" srcOrd="1" destOrd="0" presId="urn:microsoft.com/office/officeart/2005/8/layout/chevronAccent+Icon"/>
    <dgm:cxn modelId="{554C0D30-6E9D-42BD-836F-6B8AFB9E24AD}" type="presParOf" srcId="{BFA546F4-F9EF-4F8C-8B63-437EBF58FAA1}" destId="{D487E3D1-D97E-4F62-AAC2-5C5B0DA628DF}" srcOrd="2" destOrd="0" presId="urn:microsoft.com/office/officeart/2005/8/layout/chevronAccent+Icon"/>
    <dgm:cxn modelId="{7BAC2BE3-633D-4DCD-BFCD-BE0B5EFFB5B7}" type="presParOf" srcId="{D487E3D1-D97E-4F62-AAC2-5C5B0DA628DF}" destId="{DBF47315-EF5C-44CE-886F-DA3259FB6897}" srcOrd="0" destOrd="0" presId="urn:microsoft.com/office/officeart/2005/8/layout/chevronAccent+Icon"/>
    <dgm:cxn modelId="{A5956C16-AA61-4018-ABF1-25EF4C0FED7E}" type="presParOf" srcId="{D487E3D1-D97E-4F62-AAC2-5C5B0DA628DF}" destId="{2736EFB9-B821-40A7-9531-4D36F5336A9A}" srcOrd="1" destOrd="0" presId="urn:microsoft.com/office/officeart/2005/8/layout/chevronAccent+Icon"/>
    <dgm:cxn modelId="{A3BF7B47-9FEA-430A-BF68-BBA3EB3CD75F}" type="presParOf" srcId="{BFA546F4-F9EF-4F8C-8B63-437EBF58FAA1}" destId="{80E0C8D0-09B7-4626-A8CE-4D71521EDEA2}" srcOrd="3" destOrd="0" presId="urn:microsoft.com/office/officeart/2005/8/layout/chevronAccent+Icon"/>
    <dgm:cxn modelId="{17A68D69-0B72-4C22-94D7-D9A9CF9D06AD}" type="presParOf" srcId="{BFA546F4-F9EF-4F8C-8B63-437EBF58FAA1}" destId="{B18B1BD7-52B6-47BA-83AD-9A32460AFAC9}" srcOrd="4" destOrd="0" presId="urn:microsoft.com/office/officeart/2005/8/layout/chevronAccent+Icon"/>
    <dgm:cxn modelId="{E7C29FC2-F0E0-4EAC-B0A1-EF1863CB1117}" type="presParOf" srcId="{B18B1BD7-52B6-47BA-83AD-9A32460AFAC9}" destId="{DF819CB7-2A80-404C-94EB-79DD3985064A}" srcOrd="0" destOrd="0" presId="urn:microsoft.com/office/officeart/2005/8/layout/chevronAccent+Icon"/>
    <dgm:cxn modelId="{DAD5113B-25EE-474D-B9A2-191AD7ABD3FB}" type="presParOf" srcId="{B18B1BD7-52B6-47BA-83AD-9A32460AFAC9}" destId="{4B48ECA0-E476-42E4-83F8-2801BCA35EA4}"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1000" dirty="0"/>
            <a:t>Blood bank or pharmacy complete dispensing of SCIg in </a:t>
          </a:r>
          <a:r>
            <a:rPr lang="en-AU" sz="1000" dirty="0" err="1"/>
            <a:t>BloodNET</a:t>
          </a:r>
          <a:endParaRPr lang="en-AU" sz="1000" dirty="0"/>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1000" dirty="0"/>
            <a:t>Blood bank can issue for inpatient use only</a:t>
          </a:r>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Pharmacy complete S4 dispensing for home use (MO provides prescription)</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custLinFactNeighborX="47" custLinFactNeighborY="0">
        <dgm:presLayoutVars>
          <dgm:bulletEnabled val="1"/>
        </dgm:presLayoutVars>
      </dgm:prSet>
      <dgm:spPr/>
    </dgm:pt>
  </dgm:ptLst>
  <dgm:cxnLst>
    <dgm:cxn modelId="{AC3B1E2C-C4BF-494B-BA69-89788774BC4C}" type="presOf" srcId="{1948DCCF-A111-4AC4-B4C3-F7E54B678E69}" destId="{4B48ECA0-E476-42E4-83F8-2801BCA35EA4}" srcOrd="0" destOrd="0" presId="urn:microsoft.com/office/officeart/2005/8/layout/chevronAccent+Icon"/>
    <dgm:cxn modelId="{BEBEB342-8699-4F37-86FC-45D091CB35BD}" srcId="{F238362E-961E-4D58-8D27-4EE622FE0000}" destId="{D7D2F70E-7007-4EE8-B552-4131176F2B31}" srcOrd="0" destOrd="0" parTransId="{09B1D08E-68A5-4F24-8F25-5B304B195BE3}" sibTransId="{EBB41008-0253-413C-B795-C78586382D1B}"/>
    <dgm:cxn modelId="{FCFACA45-5F58-4CEF-9A13-5953BA8769E8}" type="presOf" srcId="{CAE06EB6-6259-47CE-8318-1CE20F37F3CC}" destId="{2736EFB9-B821-40A7-9531-4D36F5336A9A}" srcOrd="0" destOrd="0" presId="urn:microsoft.com/office/officeart/2005/8/layout/chevronAccent+Icon"/>
    <dgm:cxn modelId="{A44BD366-54D9-47B2-A4B7-787CD57D63DD}" srcId="{F238362E-961E-4D58-8D27-4EE622FE0000}" destId="{1948DCCF-A111-4AC4-B4C3-F7E54B678E69}" srcOrd="2" destOrd="0" parTransId="{311AD5C6-5922-4159-8048-FB6A24B4736E}" sibTransId="{28499366-23AD-4339-B89A-F26F76C9B0C8}"/>
    <dgm:cxn modelId="{23410C52-55D2-4778-999B-7595DEAA979F}" type="presOf" srcId="{F238362E-961E-4D58-8D27-4EE622FE0000}" destId="{BFA546F4-F9EF-4F8C-8B63-437EBF58FAA1}" srcOrd="0" destOrd="0" presId="urn:microsoft.com/office/officeart/2005/8/layout/chevronAccent+Icon"/>
    <dgm:cxn modelId="{00B7557F-B63F-4D40-8F0C-F2AC455359EF}" srcId="{F238362E-961E-4D58-8D27-4EE622FE0000}" destId="{CAE06EB6-6259-47CE-8318-1CE20F37F3CC}" srcOrd="1" destOrd="0" parTransId="{5E7AADEB-4AB3-4B40-B031-CB0334956183}" sibTransId="{238A2728-A893-40FA-8C48-AF4EBD19D65E}"/>
    <dgm:cxn modelId="{A2F83EDF-955C-4B4D-A0DB-F2568347D11D}" type="presOf" srcId="{D7D2F70E-7007-4EE8-B552-4131176F2B31}" destId="{A94815A0-5A65-41BB-A1E3-4ABA640BF0E4}" srcOrd="0" destOrd="0" presId="urn:microsoft.com/office/officeart/2005/8/layout/chevronAccent+Icon"/>
    <dgm:cxn modelId="{FC6CBC8B-A3DE-4FCD-AF2A-916E05E03444}" type="presParOf" srcId="{BFA546F4-F9EF-4F8C-8B63-437EBF58FAA1}" destId="{39211DCB-7EC4-4987-A878-932C848405D5}" srcOrd="0" destOrd="0" presId="urn:microsoft.com/office/officeart/2005/8/layout/chevronAccent+Icon"/>
    <dgm:cxn modelId="{73FFF2C1-893D-45E8-B498-DBAC7B879082}" type="presParOf" srcId="{39211DCB-7EC4-4987-A878-932C848405D5}" destId="{1AD67F84-94AA-4134-B876-FF37CF917501}" srcOrd="0" destOrd="0" presId="urn:microsoft.com/office/officeart/2005/8/layout/chevronAccent+Icon"/>
    <dgm:cxn modelId="{888A9800-8E2D-4B69-9103-D22629165493}" type="presParOf" srcId="{39211DCB-7EC4-4987-A878-932C848405D5}" destId="{A94815A0-5A65-41BB-A1E3-4ABA640BF0E4}" srcOrd="1" destOrd="0" presId="urn:microsoft.com/office/officeart/2005/8/layout/chevronAccent+Icon"/>
    <dgm:cxn modelId="{C4957611-66CB-419C-98D1-D9B8A30DEE75}" type="presParOf" srcId="{BFA546F4-F9EF-4F8C-8B63-437EBF58FAA1}" destId="{E753ED32-8F4F-43F3-831E-36B142D34DD1}" srcOrd="1" destOrd="0" presId="urn:microsoft.com/office/officeart/2005/8/layout/chevronAccent+Icon"/>
    <dgm:cxn modelId="{A2B98F4D-15D2-4519-88C1-9C30E386BBBF}" type="presParOf" srcId="{BFA546F4-F9EF-4F8C-8B63-437EBF58FAA1}" destId="{D487E3D1-D97E-4F62-AAC2-5C5B0DA628DF}" srcOrd="2" destOrd="0" presId="urn:microsoft.com/office/officeart/2005/8/layout/chevronAccent+Icon"/>
    <dgm:cxn modelId="{12D3A19B-89CE-44C1-BF0D-3A279716ED2D}" type="presParOf" srcId="{D487E3D1-D97E-4F62-AAC2-5C5B0DA628DF}" destId="{DBF47315-EF5C-44CE-886F-DA3259FB6897}" srcOrd="0" destOrd="0" presId="urn:microsoft.com/office/officeart/2005/8/layout/chevronAccent+Icon"/>
    <dgm:cxn modelId="{8D8E3269-7DA4-41BC-ABF3-84AD4B7D0C8D}" type="presParOf" srcId="{D487E3D1-D97E-4F62-AAC2-5C5B0DA628DF}" destId="{2736EFB9-B821-40A7-9531-4D36F5336A9A}" srcOrd="1" destOrd="0" presId="urn:microsoft.com/office/officeart/2005/8/layout/chevronAccent+Icon"/>
    <dgm:cxn modelId="{F8066861-0905-4F9D-BEC3-0CEBB8D104A8}" type="presParOf" srcId="{BFA546F4-F9EF-4F8C-8B63-437EBF58FAA1}" destId="{80E0C8D0-09B7-4626-A8CE-4D71521EDEA2}" srcOrd="3" destOrd="0" presId="urn:microsoft.com/office/officeart/2005/8/layout/chevronAccent+Icon"/>
    <dgm:cxn modelId="{D9C4EFFF-58D8-42ED-BD13-50177DB1157E}" type="presParOf" srcId="{BFA546F4-F9EF-4F8C-8B63-437EBF58FAA1}" destId="{B18B1BD7-52B6-47BA-83AD-9A32460AFAC9}" srcOrd="4" destOrd="0" presId="urn:microsoft.com/office/officeart/2005/8/layout/chevronAccent+Icon"/>
    <dgm:cxn modelId="{913C24AE-A859-4CCA-845F-FFDB85C16C8B}" type="presParOf" srcId="{B18B1BD7-52B6-47BA-83AD-9A32460AFAC9}" destId="{DF819CB7-2A80-404C-94EB-79DD3985064A}" srcOrd="0" destOrd="0" presId="urn:microsoft.com/office/officeart/2005/8/layout/chevronAccent+Icon"/>
    <dgm:cxn modelId="{E6D99C98-06B6-4D39-958B-CCB2E3245D4F}" type="presParOf" srcId="{B18B1BD7-52B6-47BA-83AD-9A32460AFAC9}" destId="{4B48ECA0-E476-42E4-83F8-2801BCA35EA4}" srcOrd="1" destOrd="0" presId="urn:microsoft.com/office/officeart/2005/8/layout/chevronAccent+Icon"/>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3082" y="0"/>
          <a:ext cx="2257157" cy="555784"/>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4990" y="138946"/>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Patient meets SCIg criteria</a:t>
          </a:r>
        </a:p>
      </dsp:txBody>
      <dsp:txXfrm>
        <a:off x="621268" y="155224"/>
        <a:ext cx="1873487" cy="523228"/>
      </dsp:txXfrm>
    </dsp:sp>
    <dsp:sp modelId="{DBF47315-EF5C-44CE-886F-DA3259FB6897}">
      <dsp:nvSpPr>
        <dsp:cNvPr id="0" name=""/>
        <dsp:cNvSpPr/>
      </dsp:nvSpPr>
      <dsp:spPr>
        <a:xfrm>
          <a:off x="2585207" y="22899"/>
          <a:ext cx="2248421" cy="503513"/>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78798" y="125878"/>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MO requests SCIg authorisation via BloodSTAR</a:t>
          </a:r>
        </a:p>
      </dsp:txBody>
      <dsp:txXfrm>
        <a:off x="3195076" y="142156"/>
        <a:ext cx="1873487" cy="523228"/>
      </dsp:txXfrm>
    </dsp:sp>
    <dsp:sp modelId="{DF819CB7-2A80-404C-94EB-79DD3985064A}">
      <dsp:nvSpPr>
        <dsp:cNvPr id="0" name=""/>
        <dsp:cNvSpPr/>
      </dsp:nvSpPr>
      <dsp:spPr>
        <a:xfrm>
          <a:off x="5150369" y="0"/>
          <a:ext cx="2257157" cy="555784"/>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57868" y="116953"/>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Lifeblood approval via </a:t>
          </a:r>
          <a:r>
            <a:rPr lang="en-AU" sz="1000" kern="1200" dirty="0" err="1"/>
            <a:t>BloodSTAR</a:t>
          </a:r>
          <a:r>
            <a:rPr lang="en-AU" sz="1000" kern="1200" dirty="0"/>
            <a:t> </a:t>
          </a:r>
        </a:p>
      </dsp:txBody>
      <dsp:txXfrm>
        <a:off x="5774146" y="133231"/>
        <a:ext cx="1873487" cy="523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1462" y="0"/>
          <a:ext cx="2254900"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2242"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Nurse (or delegate) completes SCIg planning sheet (</a:t>
          </a:r>
          <a:r>
            <a:rPr lang="en-AU" sz="1000" kern="1200" dirty="0" err="1"/>
            <a:t>BloodSTAR</a:t>
          </a:r>
          <a:r>
            <a:rPr lang="en-AU" sz="1000" kern="1200" dirty="0"/>
            <a:t>) or other local process </a:t>
          </a:r>
        </a:p>
      </dsp:txBody>
      <dsp:txXfrm>
        <a:off x="617731" y="147698"/>
        <a:ext cx="1875066" cy="497858"/>
      </dsp:txXfrm>
    </dsp:sp>
    <dsp:sp modelId="{DBF47315-EF5C-44CE-886F-DA3259FB6897}">
      <dsp:nvSpPr>
        <dsp:cNvPr id="0" name=""/>
        <dsp:cNvSpPr/>
      </dsp:nvSpPr>
      <dsp:spPr>
        <a:xfrm>
          <a:off x="2578509" y="0"/>
          <a:ext cx="2257157"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80418"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1000" kern="1200" dirty="0"/>
            <a:t>Pharmacy or blood bank order product from Lifeblood via </a:t>
          </a:r>
          <a:r>
            <a:rPr lang="en-AU" sz="1000" kern="1200" dirty="0" err="1"/>
            <a:t>BloodNET</a:t>
          </a:r>
          <a:endParaRPr lang="en-AU" sz="1000" kern="1200" dirty="0"/>
        </a:p>
      </dsp:txBody>
      <dsp:txXfrm>
        <a:off x="3195907" y="147698"/>
        <a:ext cx="1875066" cy="497858"/>
      </dsp:txXfrm>
    </dsp:sp>
    <dsp:sp modelId="{DF819CB7-2A80-404C-94EB-79DD3985064A}">
      <dsp:nvSpPr>
        <dsp:cNvPr id="0" name=""/>
        <dsp:cNvSpPr/>
      </dsp:nvSpPr>
      <dsp:spPr>
        <a:xfrm>
          <a:off x="5156684" y="0"/>
          <a:ext cx="2257157"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58593"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Product delivered to blood bank or pharmacy by Lifeblood</a:t>
          </a:r>
        </a:p>
      </dsp:txBody>
      <dsp:txXfrm>
        <a:off x="5774082" y="147698"/>
        <a:ext cx="1875066" cy="497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898"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2806"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1000" kern="1200" dirty="0"/>
            <a:t>Blood bank or pharmacy complete dispensing of SCIg in </a:t>
          </a:r>
          <a:r>
            <a:rPr lang="en-AU" sz="1000" kern="1200" dirty="0" err="1"/>
            <a:t>BloodNET</a:t>
          </a:r>
          <a:endParaRPr lang="en-AU" sz="1000" kern="1200" dirty="0"/>
        </a:p>
      </dsp:txBody>
      <dsp:txXfrm>
        <a:off x="619084" y="155224"/>
        <a:ext cx="1873487" cy="523229"/>
      </dsp:txXfrm>
    </dsp:sp>
    <dsp:sp modelId="{DBF47315-EF5C-44CE-886F-DA3259FB6897}">
      <dsp:nvSpPr>
        <dsp:cNvPr id="0" name=""/>
        <dsp:cNvSpPr/>
      </dsp:nvSpPr>
      <dsp:spPr>
        <a:xfrm>
          <a:off x="2579073"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80981"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1000" kern="1200" dirty="0"/>
            <a:t>Blood bank can issue for inpatient use only</a:t>
          </a:r>
        </a:p>
      </dsp:txBody>
      <dsp:txXfrm>
        <a:off x="3197259" y="155224"/>
        <a:ext cx="1873487" cy="523229"/>
      </dsp:txXfrm>
    </dsp:sp>
    <dsp:sp modelId="{DF819CB7-2A80-404C-94EB-79DD3985064A}">
      <dsp:nvSpPr>
        <dsp:cNvPr id="0" name=""/>
        <dsp:cNvSpPr/>
      </dsp:nvSpPr>
      <dsp:spPr>
        <a:xfrm>
          <a:off x="5157248"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60052"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Pharmacy complete S4 dispensing for home use (MO provides prescription)</a:t>
          </a:r>
        </a:p>
      </dsp:txBody>
      <dsp:txXfrm>
        <a:off x="5776330" y="155224"/>
        <a:ext cx="1873487" cy="5232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29/01/2026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a:t>
            </a:fld>
            <a:endParaRPr lang="en-AU" altLang="en-US"/>
          </a:p>
        </p:txBody>
      </p:sp>
    </p:spTree>
    <p:extLst>
      <p:ext uri="{BB962C8B-B14F-4D97-AF65-F5344CB8AC3E}">
        <p14:creationId xmlns:p14="http://schemas.microsoft.com/office/powerpoint/2010/main" val="203751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18</a:t>
            </a:fld>
            <a:endParaRPr lang="en-AU" altLang="en-US"/>
          </a:p>
        </p:txBody>
      </p:sp>
    </p:spTree>
    <p:extLst>
      <p:ext uri="{BB962C8B-B14F-4D97-AF65-F5344CB8AC3E}">
        <p14:creationId xmlns:p14="http://schemas.microsoft.com/office/powerpoint/2010/main" val="348702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19</a:t>
            </a:fld>
            <a:endParaRPr lang="en-AU" altLang="en-US"/>
          </a:p>
        </p:txBody>
      </p:sp>
    </p:spTree>
    <p:extLst>
      <p:ext uri="{BB962C8B-B14F-4D97-AF65-F5344CB8AC3E}">
        <p14:creationId xmlns:p14="http://schemas.microsoft.com/office/powerpoint/2010/main" val="536580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22</a:t>
            </a:fld>
            <a:endParaRPr lang="en-AU" altLang="en-US"/>
          </a:p>
        </p:txBody>
      </p:sp>
    </p:spTree>
    <p:extLst>
      <p:ext uri="{BB962C8B-B14F-4D97-AF65-F5344CB8AC3E}">
        <p14:creationId xmlns:p14="http://schemas.microsoft.com/office/powerpoint/2010/main" val="3458839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24</a:t>
            </a:fld>
            <a:endParaRPr lang="en-AU" altLang="en-US"/>
          </a:p>
        </p:txBody>
      </p:sp>
    </p:spTree>
    <p:extLst>
      <p:ext uri="{BB962C8B-B14F-4D97-AF65-F5344CB8AC3E}">
        <p14:creationId xmlns:p14="http://schemas.microsoft.com/office/powerpoint/2010/main" val="181104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25</a:t>
            </a:fld>
            <a:endParaRPr lang="en-AU" altLang="en-US"/>
          </a:p>
        </p:txBody>
      </p:sp>
    </p:spTree>
    <p:extLst>
      <p:ext uri="{BB962C8B-B14F-4D97-AF65-F5344CB8AC3E}">
        <p14:creationId xmlns:p14="http://schemas.microsoft.com/office/powerpoint/2010/main" val="1474813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Australian governments fund the Australian Red Cross Lifeblood for the provision of blood, blood products and services to the Australian community. </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34</a:t>
            </a:fld>
            <a:endParaRPr lang="en-AU" altLang="en-US"/>
          </a:p>
        </p:txBody>
      </p:sp>
    </p:spTree>
    <p:extLst>
      <p:ext uri="{BB962C8B-B14F-4D97-AF65-F5344CB8AC3E}">
        <p14:creationId xmlns:p14="http://schemas.microsoft.com/office/powerpoint/2010/main" val="86824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a:t>
            </a:fld>
            <a:endParaRPr lang="en-AU" altLang="en-US"/>
          </a:p>
        </p:txBody>
      </p:sp>
    </p:spTree>
    <p:extLst>
      <p:ext uri="{BB962C8B-B14F-4D97-AF65-F5344CB8AC3E}">
        <p14:creationId xmlns:p14="http://schemas.microsoft.com/office/powerpoint/2010/main" val="286905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a:t>
            </a:fld>
            <a:endParaRPr lang="en-AU" altLang="en-US"/>
          </a:p>
        </p:txBody>
      </p:sp>
    </p:spTree>
    <p:extLst>
      <p:ext uri="{BB962C8B-B14F-4D97-AF65-F5344CB8AC3E}">
        <p14:creationId xmlns:p14="http://schemas.microsoft.com/office/powerpoint/2010/main" val="120365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4</a:t>
            </a:fld>
            <a:endParaRPr lang="en-AU" altLang="en-US"/>
          </a:p>
        </p:txBody>
      </p:sp>
    </p:spTree>
    <p:extLst>
      <p:ext uri="{BB962C8B-B14F-4D97-AF65-F5344CB8AC3E}">
        <p14:creationId xmlns:p14="http://schemas.microsoft.com/office/powerpoint/2010/main" val="423424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5</a:t>
            </a:fld>
            <a:endParaRPr lang="en-AU" altLang="en-US"/>
          </a:p>
        </p:txBody>
      </p:sp>
    </p:spTree>
    <p:extLst>
      <p:ext uri="{BB962C8B-B14F-4D97-AF65-F5344CB8AC3E}">
        <p14:creationId xmlns:p14="http://schemas.microsoft.com/office/powerpoint/2010/main" val="120732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6</a:t>
            </a:fld>
            <a:endParaRPr lang="en-AU" altLang="en-US"/>
          </a:p>
        </p:txBody>
      </p:sp>
    </p:spTree>
    <p:extLst>
      <p:ext uri="{BB962C8B-B14F-4D97-AF65-F5344CB8AC3E}">
        <p14:creationId xmlns:p14="http://schemas.microsoft.com/office/powerpoint/2010/main" val="27685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10</a:t>
            </a:fld>
            <a:endParaRPr lang="en-AU" altLang="en-US"/>
          </a:p>
        </p:txBody>
      </p:sp>
    </p:spTree>
    <p:extLst>
      <p:ext uri="{BB962C8B-B14F-4D97-AF65-F5344CB8AC3E}">
        <p14:creationId xmlns:p14="http://schemas.microsoft.com/office/powerpoint/2010/main" val="324414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13</a:t>
            </a:fld>
            <a:endParaRPr lang="en-AU" altLang="en-US"/>
          </a:p>
        </p:txBody>
      </p:sp>
    </p:spTree>
    <p:extLst>
      <p:ext uri="{BB962C8B-B14F-4D97-AF65-F5344CB8AC3E}">
        <p14:creationId xmlns:p14="http://schemas.microsoft.com/office/powerpoint/2010/main" val="327371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16</a:t>
            </a:fld>
            <a:endParaRPr lang="en-AU" altLang="en-US"/>
          </a:p>
        </p:txBody>
      </p:sp>
    </p:spTree>
    <p:extLst>
      <p:ext uri="{BB962C8B-B14F-4D97-AF65-F5344CB8AC3E}">
        <p14:creationId xmlns:p14="http://schemas.microsoft.com/office/powerpoint/2010/main" val="2126440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a:prstGeom prst="rect">
            <a:avLst/>
          </a:prstGeom>
        </p:spPr>
        <p:txBody>
          <a:bodyPr anchor="b">
            <a:noAutofit/>
          </a:bodyPr>
          <a:lstStyle>
            <a:lvl1pPr>
              <a:defRPr sz="3200" baseline="0">
                <a:solidFill>
                  <a:srgbClr val="AF272F"/>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143125"/>
            <a:ext cx="4832100" cy="971551"/>
          </a:xfrm>
          <a:prstGeom prst="rect">
            <a:avLst/>
          </a:prstGeo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1" y="202406"/>
            <a:ext cx="7199313" cy="809625"/>
          </a:xfrm>
          <a:prstGeom prst="rect">
            <a:avLst/>
          </a:prstGeom>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39750" y="1214438"/>
            <a:ext cx="8243888" cy="3061666"/>
          </a:xfrm>
          <a:prstGeom prst="rect">
            <a:avLst/>
          </a:prstGeo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1">
            <a:extLst>
              <a:ext uri="{FF2B5EF4-FFF2-40B4-BE49-F238E27FC236}">
                <a16:creationId xmlns:a16="http://schemas.microsoft.com/office/drawing/2014/main" id="{8161C498-F773-E3E0-7BC2-D3A2BB48DC8A}"/>
              </a:ext>
            </a:extLst>
          </p:cNvPr>
          <p:cNvSpPr>
            <a:spLocks noGrp="1"/>
          </p:cNvSpPr>
          <p:nvPr>
            <p:ph type="dt" sz="half" idx="2"/>
          </p:nvPr>
        </p:nvSpPr>
        <p:spPr>
          <a:xfrm>
            <a:off x="6119814" y="4424751"/>
            <a:ext cx="1800225" cy="179906"/>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8" name="Footer Placeholder 2">
            <a:extLst>
              <a:ext uri="{FF2B5EF4-FFF2-40B4-BE49-F238E27FC236}">
                <a16:creationId xmlns:a16="http://schemas.microsoft.com/office/drawing/2014/main" id="{52CB8E95-6A4C-DAB9-2768-5C912B1670F8}"/>
              </a:ext>
            </a:extLst>
          </p:cNvPr>
          <p:cNvSpPr>
            <a:spLocks noGrp="1"/>
          </p:cNvSpPr>
          <p:nvPr>
            <p:ph type="ftr" sz="quarter" idx="3"/>
          </p:nvPr>
        </p:nvSpPr>
        <p:spPr>
          <a:xfrm>
            <a:off x="539751" y="4424751"/>
            <a:ext cx="5400675" cy="179906"/>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9" name="Slide Number Placeholder 3">
            <a:extLst>
              <a:ext uri="{FF2B5EF4-FFF2-40B4-BE49-F238E27FC236}">
                <a16:creationId xmlns:a16="http://schemas.microsoft.com/office/drawing/2014/main" id="{56566D8F-6B6C-FCDF-15BA-92978E5380EA}"/>
              </a:ext>
            </a:extLst>
          </p:cNvPr>
          <p:cNvSpPr>
            <a:spLocks noGrp="1"/>
          </p:cNvSpPr>
          <p:nvPr>
            <p:ph type="sldNum" sz="quarter" idx="4"/>
          </p:nvPr>
        </p:nvSpPr>
        <p:spPr>
          <a:xfrm>
            <a:off x="8243888" y="4429514"/>
            <a:ext cx="539750" cy="179906"/>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dirty="0"/>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deep banner 2 co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1" y="202406"/>
            <a:ext cx="7199313" cy="809625"/>
          </a:xfrm>
          <a:prstGeom prst="rect">
            <a:avLst/>
          </a:prstGeom>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96900" y="1214438"/>
            <a:ext cx="4032250" cy="3061666"/>
          </a:xfrm>
          <a:prstGeom prst="rect">
            <a:avLst/>
          </a:prstGeo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38F58459-C661-45F1-BD2A-14B08A134597}"/>
              </a:ext>
            </a:extLst>
          </p:cNvPr>
          <p:cNvSpPr>
            <a:spLocks noGrp="1"/>
          </p:cNvSpPr>
          <p:nvPr>
            <p:ph idx="13" hasCustomPrompt="1"/>
          </p:nvPr>
        </p:nvSpPr>
        <p:spPr>
          <a:xfrm>
            <a:off x="4751388" y="1214438"/>
            <a:ext cx="4032250" cy="3061666"/>
          </a:xfrm>
          <a:prstGeom prst="rect">
            <a:avLst/>
          </a:prstGeo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1">
            <a:extLst>
              <a:ext uri="{FF2B5EF4-FFF2-40B4-BE49-F238E27FC236}">
                <a16:creationId xmlns:a16="http://schemas.microsoft.com/office/drawing/2014/main" id="{81C4564E-6A36-25B0-1A93-BDC746D58D7E}"/>
              </a:ext>
            </a:extLst>
          </p:cNvPr>
          <p:cNvSpPr>
            <a:spLocks noGrp="1"/>
          </p:cNvSpPr>
          <p:nvPr>
            <p:ph type="dt" sz="half" idx="2"/>
          </p:nvPr>
        </p:nvSpPr>
        <p:spPr>
          <a:xfrm>
            <a:off x="6119814" y="4424751"/>
            <a:ext cx="1800225" cy="179906"/>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9" name="Footer Placeholder 2">
            <a:extLst>
              <a:ext uri="{FF2B5EF4-FFF2-40B4-BE49-F238E27FC236}">
                <a16:creationId xmlns:a16="http://schemas.microsoft.com/office/drawing/2014/main" id="{43C717F2-00A2-73EE-D6DB-93B455B4B132}"/>
              </a:ext>
            </a:extLst>
          </p:cNvPr>
          <p:cNvSpPr>
            <a:spLocks noGrp="1"/>
          </p:cNvSpPr>
          <p:nvPr>
            <p:ph type="ftr" sz="quarter" idx="3"/>
          </p:nvPr>
        </p:nvSpPr>
        <p:spPr>
          <a:xfrm>
            <a:off x="539751" y="4424751"/>
            <a:ext cx="5400675" cy="179906"/>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10" name="Slide Number Placeholder 3">
            <a:extLst>
              <a:ext uri="{FF2B5EF4-FFF2-40B4-BE49-F238E27FC236}">
                <a16:creationId xmlns:a16="http://schemas.microsoft.com/office/drawing/2014/main" id="{E64EB73D-D3EF-7278-CAB9-817E68A0947D}"/>
              </a:ext>
            </a:extLst>
          </p:cNvPr>
          <p:cNvSpPr>
            <a:spLocks noGrp="1"/>
          </p:cNvSpPr>
          <p:nvPr>
            <p:ph type="sldNum" sz="quarter" idx="4"/>
          </p:nvPr>
        </p:nvSpPr>
        <p:spPr>
          <a:xfrm>
            <a:off x="8243888" y="4429514"/>
            <a:ext cx="539750" cy="179906"/>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dirty="0"/>
          </a:p>
        </p:txBody>
      </p:sp>
    </p:spTree>
    <p:extLst>
      <p:ext uri="{BB962C8B-B14F-4D97-AF65-F5344CB8AC3E}">
        <p14:creationId xmlns:p14="http://schemas.microsoft.com/office/powerpoint/2010/main" val="390961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a:prstGeom prst="rect">
            <a:avLst/>
          </a:prstGeom>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989814"/>
            <a:ext cx="8243888" cy="3302729"/>
          </a:xfrm>
          <a:prstGeom prst="rect">
            <a:avLst/>
          </a:prstGeo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
            <a:extLst>
              <a:ext uri="{FF2B5EF4-FFF2-40B4-BE49-F238E27FC236}">
                <a16:creationId xmlns:a16="http://schemas.microsoft.com/office/drawing/2014/main" id="{0A24302F-7068-333F-D8DB-719E2E4C18D4}"/>
              </a:ext>
            </a:extLst>
          </p:cNvPr>
          <p:cNvSpPr>
            <a:spLocks noGrp="1"/>
          </p:cNvSpPr>
          <p:nvPr>
            <p:ph type="dt" sz="half" idx="2"/>
          </p:nvPr>
        </p:nvSpPr>
        <p:spPr>
          <a:xfrm>
            <a:off x="6119814" y="4424751"/>
            <a:ext cx="1800225" cy="179906"/>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8" name="Footer Placeholder 2">
            <a:extLst>
              <a:ext uri="{FF2B5EF4-FFF2-40B4-BE49-F238E27FC236}">
                <a16:creationId xmlns:a16="http://schemas.microsoft.com/office/drawing/2014/main" id="{FE2A1C8C-4633-7DD1-7216-17D049F32EE1}"/>
              </a:ext>
            </a:extLst>
          </p:cNvPr>
          <p:cNvSpPr>
            <a:spLocks noGrp="1"/>
          </p:cNvSpPr>
          <p:nvPr>
            <p:ph type="ftr" sz="quarter" idx="3"/>
          </p:nvPr>
        </p:nvSpPr>
        <p:spPr>
          <a:xfrm>
            <a:off x="539751" y="4424751"/>
            <a:ext cx="5400675" cy="179906"/>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9" name="Slide Number Placeholder 3">
            <a:extLst>
              <a:ext uri="{FF2B5EF4-FFF2-40B4-BE49-F238E27FC236}">
                <a16:creationId xmlns:a16="http://schemas.microsoft.com/office/drawing/2014/main" id="{F40526D4-A98E-2CE6-51AC-93DEBBB8C489}"/>
              </a:ext>
            </a:extLst>
          </p:cNvPr>
          <p:cNvSpPr>
            <a:spLocks noGrp="1"/>
          </p:cNvSpPr>
          <p:nvPr>
            <p:ph type="sldNum" sz="quarter" idx="4"/>
          </p:nvPr>
        </p:nvSpPr>
        <p:spPr>
          <a:xfrm>
            <a:off x="8243888" y="4429514"/>
            <a:ext cx="539750" cy="179906"/>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dirty="0"/>
          </a:p>
        </p:txBody>
      </p:sp>
    </p:spTree>
    <p:extLst>
      <p:ext uri="{BB962C8B-B14F-4D97-AF65-F5344CB8AC3E}">
        <p14:creationId xmlns:p14="http://schemas.microsoft.com/office/powerpoint/2010/main" val="424261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AoC_Genern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8AE3C-2694-4A8C-9DB1-503098A292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73" b="5041"/>
          <a:stretch/>
        </p:blipFill>
        <p:spPr>
          <a:xfrm>
            <a:off x="0" y="0"/>
            <a:ext cx="9144000" cy="5143500"/>
          </a:xfrm>
          <a:prstGeom prst="rect">
            <a:avLst/>
          </a:prstGeom>
        </p:spPr>
      </p:pic>
      <p:sp>
        <p:nvSpPr>
          <p:cNvPr id="2" name="TextBox 1">
            <a:extLst>
              <a:ext uri="{FF2B5EF4-FFF2-40B4-BE49-F238E27FC236}">
                <a16:creationId xmlns:a16="http://schemas.microsoft.com/office/drawing/2014/main" id="{4F375E36-DE4B-45F2-AD19-B971A673C1EA}"/>
              </a:ext>
            </a:extLst>
          </p:cNvPr>
          <p:cNvSpPr txBox="1"/>
          <p:nvPr userDrawn="1"/>
        </p:nvSpPr>
        <p:spPr>
          <a:xfrm>
            <a:off x="919779" y="1616795"/>
            <a:ext cx="7293685" cy="600164"/>
          </a:xfrm>
          <a:prstGeom prst="rect">
            <a:avLst/>
          </a:prstGeom>
          <a:noFill/>
        </p:spPr>
        <p:txBody>
          <a:bodyPr wrap="square" rtlCol="0">
            <a:spAutoFit/>
          </a:bodyPr>
          <a:lstStyle/>
          <a:p>
            <a:pPr algn="ctr"/>
            <a:r>
              <a:rPr lang="en-AU" sz="3300" b="1" dirty="0">
                <a:solidFill>
                  <a:schemeClr val="bg1"/>
                </a:solidFill>
              </a:rPr>
              <a:t>Acknowledgement of Country</a:t>
            </a:r>
          </a:p>
        </p:txBody>
      </p:sp>
      <p:sp>
        <p:nvSpPr>
          <p:cNvPr id="3" name="TextBox 2">
            <a:extLst>
              <a:ext uri="{FF2B5EF4-FFF2-40B4-BE49-F238E27FC236}">
                <a16:creationId xmlns:a16="http://schemas.microsoft.com/office/drawing/2014/main" id="{DA48ED18-5F92-4759-A26F-77E51F768528}"/>
              </a:ext>
            </a:extLst>
          </p:cNvPr>
          <p:cNvSpPr txBox="1"/>
          <p:nvPr userDrawn="1"/>
        </p:nvSpPr>
        <p:spPr>
          <a:xfrm>
            <a:off x="919779" y="2316267"/>
            <a:ext cx="7293685" cy="120032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AU" sz="1800" b="1" dirty="0">
                <a:solidFill>
                  <a:schemeClr val="bg1"/>
                </a:solidFill>
              </a:rPr>
              <a:t>We acknowledge and pay our respects to the past, present and future Traditional Custodians and Elders of this land and the continuation of cultural, spiritual and educational practices of Aboriginal and Torres Strait Islander peoples.</a:t>
            </a:r>
          </a:p>
        </p:txBody>
      </p:sp>
    </p:spTree>
    <p:extLst>
      <p:ext uri="{BB962C8B-B14F-4D97-AF65-F5344CB8AC3E}">
        <p14:creationId xmlns:p14="http://schemas.microsoft.com/office/powerpoint/2010/main" val="2035266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063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Date Placeholder 1"/>
          <p:cNvSpPr>
            <a:spLocks noGrp="1"/>
          </p:cNvSpPr>
          <p:nvPr>
            <p:ph type="dt" sz="half" idx="2"/>
          </p:nvPr>
        </p:nvSpPr>
        <p:spPr>
          <a:xfrm>
            <a:off x="6119814" y="4424751"/>
            <a:ext cx="1800225" cy="179906"/>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1" y="4424751"/>
            <a:ext cx="5400675" cy="179906"/>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429514"/>
            <a:ext cx="539750" cy="179906"/>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dirty="0"/>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4" r:id="rId3"/>
    <p:sldLayoutId id="2147483873" r:id="rId4"/>
    <p:sldLayoutId id="2147483875" r:id="rId5"/>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lood.gov.au/sites/default/files/documents/scig-hospital-acknowledgment-form-202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iggovernance@blood.gov.a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ealth.vic.gov.au/patient-care/subcutaneous-immunoglobulin-scig-program-tools-and-resourc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blood.gov.au/bloodstar-user-tips-and-support-materia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blood.gov.au/"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medical.com.au/products/infusion/springfusor-fct" TargetMode="External"/><Relationship Id="rId7" Type="http://schemas.openxmlformats.org/officeDocument/2006/relationships/image" Target="../media/image13.png"/><Relationship Id="rId2" Type="http://schemas.openxmlformats.org/officeDocument/2006/relationships/hyperlink" Target="https://www.emedtc.com/explore-our-infusion-products"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www.google.com.au/url?sa=i&amp;rct=j&amp;q=&amp;esrc=s&amp;source=images&amp;cd=&amp;cad=rja&amp;uact=8&amp;ved=0ahUKEwjQoLPxgoTZAhVGk5QKHU1MCnwQjRwIBw&amp;url=https://www.admedus.com/solutions/infusion/springfusor/&amp;psig=AOvVaw0BLmAYmGuREMQAx8wsIRW3&amp;ust=151755065113089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llergy.org.au/patients/immunodeficiencies/scig-therapy-general-information?highlight=WyJzY2lnIiwiZmFxIl0="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llergy.org.au/patients/immunodeficiencies/scig-therapy-general-information?highlight=WyJzY2lnIiwiZmFxIl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health.vic.gov.au/patient-care/subcutaneous-immunoglobulin-scig-access-progra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health.vic.gov.au/patient-care/blood-matters-program" TargetMode="External"/><Relationship Id="rId2" Type="http://schemas.openxmlformats.org/officeDocument/2006/relationships/hyperlink" Target="mailto:bloodmatters@redcrossblood.org.a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llergy.org.au/hp/papers/scig"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allergy.org.au/hp/papers/sci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lood.gov.au/criteria-immunoglobulin-produc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Lst>
          </p:cNvPr>
          <p:cNvSpPr>
            <a:spLocks noGrp="1"/>
          </p:cNvSpPr>
          <p:nvPr>
            <p:ph type="ctrTitle"/>
          </p:nvPr>
        </p:nvSpPr>
        <p:spPr>
          <a:xfrm>
            <a:off x="539999" y="649118"/>
            <a:ext cx="7347438" cy="1417807"/>
          </a:xfrm>
        </p:spPr>
        <p:txBody>
          <a:bodyPr/>
          <a:lstStyle/>
          <a:p>
            <a:r>
              <a:rPr lang="en-AU" altLang="en-US" dirty="0">
                <a:latin typeface="Arial" panose="020B0604020202020204" pitchFamily="34" charset="0"/>
                <a:ea typeface="ＭＳ Ｐゴシック" panose="020B0600070205080204" pitchFamily="34" charset="-128"/>
                <a:cs typeface="Arial" panose="020B0604020202020204" pitchFamily="34" charset="0"/>
              </a:rPr>
              <a:t>Subcutaneous immunoglobulin (SCIg)</a:t>
            </a:r>
            <a:br>
              <a:rPr lang="en-AU" altLang="en-US" dirty="0">
                <a:latin typeface="Arial" panose="020B0604020202020204" pitchFamily="34" charset="0"/>
                <a:ea typeface="ＭＳ Ｐゴシック" panose="020B0600070205080204" pitchFamily="34" charset="-128"/>
                <a:cs typeface="Arial" panose="020B0604020202020204" pitchFamily="34" charset="0"/>
              </a:rPr>
            </a:br>
            <a:r>
              <a:rPr lang="en-AU" altLang="en-US" dirty="0">
                <a:latin typeface="Arial" panose="020B0604020202020204" pitchFamily="34" charset="0"/>
                <a:ea typeface="ＭＳ Ｐゴシック" panose="020B0600070205080204" pitchFamily="34" charset="-128"/>
                <a:cs typeface="Arial" panose="020B0604020202020204" pitchFamily="34" charset="0"/>
              </a:rPr>
              <a:t>‘Getting started’</a:t>
            </a:r>
            <a:endParaRPr lang="en-AU" dirty="0"/>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p:txBody>
          <a:bodyPr/>
          <a:lstStyle/>
          <a:p>
            <a:r>
              <a:rPr lang="en-AU" dirty="0"/>
              <a:t>January 2026</a:t>
            </a:r>
          </a:p>
          <a:p>
            <a:endParaRPr lang="en-AU" dirty="0"/>
          </a:p>
        </p:txBody>
      </p:sp>
      <p:sp>
        <p:nvSpPr>
          <p:cNvPr id="4" name="Subtitle 2">
            <a:extLst>
              <a:ext uri="{FF2B5EF4-FFF2-40B4-BE49-F238E27FC236}">
                <a16:creationId xmlns:a16="http://schemas.microsoft.com/office/drawing/2014/main" id="{CF9FC7F3-CB23-47AE-852C-F65E4C44AFE1}"/>
              </a:ext>
            </a:extLst>
          </p:cNvPr>
          <p:cNvSpPr txBox="1">
            <a:spLocks/>
          </p:cNvSpPr>
          <p:nvPr/>
        </p:nvSpPr>
        <p:spPr bwMode="auto">
          <a:xfrm>
            <a:off x="540000" y="3267070"/>
            <a:ext cx="2536575" cy="25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200" b="1" dirty="0">
                <a:solidFill>
                  <a:schemeClr val="tx1"/>
                </a:solidFill>
              </a:rPr>
              <a:t>OFFICIAL</a:t>
            </a:r>
            <a:r>
              <a:rPr lang="en-AU" sz="1200" dirty="0"/>
              <a:t> </a:t>
            </a:r>
          </a:p>
          <a:p>
            <a:endParaRPr lang="en-GB" sz="1200" dirty="0"/>
          </a:p>
        </p:txBody>
      </p:sp>
    </p:spTree>
    <p:extLst>
      <p:ext uri="{BB962C8B-B14F-4D97-AF65-F5344CB8AC3E}">
        <p14:creationId xmlns:p14="http://schemas.microsoft.com/office/powerpoint/2010/main" val="151357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F556-9C77-5423-D6F9-A967CD97B2D6}"/>
              </a:ext>
            </a:extLst>
          </p:cNvPr>
          <p:cNvSpPr>
            <a:spLocks noGrp="1"/>
          </p:cNvSpPr>
          <p:nvPr>
            <p:ph type="title"/>
          </p:nvPr>
        </p:nvSpPr>
        <p:spPr/>
        <p:txBody>
          <a:bodyPr/>
          <a:lstStyle/>
          <a:p>
            <a:r>
              <a:rPr lang="en-AU" dirty="0"/>
              <a:t>Health service eligibility criteria</a:t>
            </a:r>
          </a:p>
        </p:txBody>
      </p:sp>
      <p:sp>
        <p:nvSpPr>
          <p:cNvPr id="3" name="Content Placeholder 2">
            <a:extLst>
              <a:ext uri="{FF2B5EF4-FFF2-40B4-BE49-F238E27FC236}">
                <a16:creationId xmlns:a16="http://schemas.microsoft.com/office/drawing/2014/main" id="{1E8C092C-61DF-BD82-9504-D4DFB1CA695E}"/>
              </a:ext>
            </a:extLst>
          </p:cNvPr>
          <p:cNvSpPr>
            <a:spLocks noGrp="1"/>
          </p:cNvSpPr>
          <p:nvPr>
            <p:ph idx="1"/>
          </p:nvPr>
        </p:nvSpPr>
        <p:spPr>
          <a:xfrm>
            <a:off x="522052" y="1356022"/>
            <a:ext cx="8243888" cy="3061666"/>
          </a:xfrm>
        </p:spPr>
        <p:txBody>
          <a:bodyPr/>
          <a:lstStyle/>
          <a:p>
            <a:pPr marL="0" lvl="2" indent="0">
              <a:spcAft>
                <a:spcPts val="0"/>
              </a:spcAft>
              <a:buNone/>
            </a:pPr>
            <a:r>
              <a:rPr lang="en-AU" sz="1400" dirty="0"/>
              <a:t>The hospital must be approved by the NBA to commence a hospital based SCIg program</a:t>
            </a:r>
          </a:p>
          <a:p>
            <a:pPr marL="0" lvl="2" indent="0">
              <a:spcAft>
                <a:spcPts val="0"/>
              </a:spcAft>
              <a:buNone/>
            </a:pPr>
            <a:endParaRPr lang="en-AU" sz="1400" dirty="0"/>
          </a:p>
          <a:p>
            <a:pPr marL="0" lvl="2" indent="0">
              <a:spcAft>
                <a:spcPts val="0"/>
              </a:spcAft>
              <a:buNone/>
            </a:pPr>
            <a:r>
              <a:rPr lang="en-AU" sz="1400" dirty="0"/>
              <a:t>The NBA - Hospital Acknowledgement Form National Subcutaneous Immunoglobulin Program must be completed and includes governance requirements for the program.                                                        </a:t>
            </a:r>
            <a:r>
              <a:rPr lang="en-AU" sz="900" dirty="0">
                <a:solidFill>
                  <a:prstClr val="black"/>
                </a:solidFill>
                <a:hlinkClick r:id="rId3"/>
              </a:rPr>
              <a:t>SCIg-hospital-acknowledgment-form-2021_2.docx</a:t>
            </a:r>
            <a:r>
              <a:rPr lang="en-AU" sz="900" dirty="0">
                <a:solidFill>
                  <a:prstClr val="black"/>
                </a:solidFill>
              </a:rPr>
              <a:t>  </a:t>
            </a:r>
            <a:r>
              <a:rPr lang="en-AU" sz="900" dirty="0"/>
              <a:t>&lt; https://www.blood.gov.au/sites/default/files/documents/scig-hospital-acknowledgment-form-2021.pdf &gt;</a:t>
            </a:r>
          </a:p>
          <a:p>
            <a:pPr marL="0" lvl="2" indent="0">
              <a:spcAft>
                <a:spcPts val="0"/>
              </a:spcAft>
              <a:buNone/>
            </a:pPr>
            <a:endParaRPr lang="en-AU" sz="1400" dirty="0"/>
          </a:p>
          <a:p>
            <a:pPr marL="0" lvl="2" indent="0">
              <a:spcAft>
                <a:spcPts val="0"/>
              </a:spcAft>
              <a:buNone/>
            </a:pPr>
            <a:r>
              <a:rPr lang="en-AU" sz="1400" dirty="0"/>
              <a:t>Completed form must be returned to the to the National Blood Authority                                             Email:</a:t>
            </a:r>
            <a:r>
              <a:rPr lang="en-AU" sz="1200" dirty="0"/>
              <a:t> </a:t>
            </a:r>
            <a:r>
              <a:rPr lang="en-AU" sz="1200" dirty="0">
                <a:hlinkClick r:id="rId4"/>
              </a:rPr>
              <a:t>iggovernance@blood.gov.au</a:t>
            </a:r>
            <a:r>
              <a:rPr lang="en-AU" sz="1200" dirty="0"/>
              <a:t> </a:t>
            </a:r>
            <a:br>
              <a:rPr lang="en-AU" sz="1400" dirty="0"/>
            </a:br>
            <a:r>
              <a:rPr lang="en-AU" sz="1400" dirty="0"/>
              <a:t>Fax: (02) 6151 5235  (Attention: Ig Governance</a:t>
            </a:r>
            <a:r>
              <a:rPr lang="en-AU" sz="1200" dirty="0"/>
              <a:t>)</a:t>
            </a:r>
            <a:endParaRPr lang="en-AU" sz="1400" b="1" dirty="0"/>
          </a:p>
          <a:p>
            <a:endParaRPr lang="en-AU" dirty="0"/>
          </a:p>
        </p:txBody>
      </p:sp>
      <p:pic>
        <p:nvPicPr>
          <p:cNvPr id="4" name="Picture 3" descr="A picture of the National Blood Authority (NBA) Hospital Acknowledgement Form National Subcutaneous Immunoglobulin Program available from NBA website">
            <a:extLst>
              <a:ext uri="{FF2B5EF4-FFF2-40B4-BE49-F238E27FC236}">
                <a16:creationId xmlns:a16="http://schemas.microsoft.com/office/drawing/2014/main" id="{EA09239B-21AB-6F99-E418-A53800EC5F28}"/>
              </a:ext>
            </a:extLst>
          </p:cNvPr>
          <p:cNvPicPr>
            <a:picLocks noChangeAspect="1"/>
          </p:cNvPicPr>
          <p:nvPr/>
        </p:nvPicPr>
        <p:blipFill>
          <a:blip r:embed="rId5"/>
          <a:stretch>
            <a:fillRect/>
          </a:stretch>
        </p:blipFill>
        <p:spPr>
          <a:xfrm>
            <a:off x="6454257" y="2938577"/>
            <a:ext cx="2167691" cy="1384995"/>
          </a:xfrm>
          <a:prstGeom prst="rect">
            <a:avLst/>
          </a:prstGeom>
          <a:ln>
            <a:solidFill>
              <a:schemeClr val="tx1"/>
            </a:solidFill>
          </a:ln>
        </p:spPr>
      </p:pic>
    </p:spTree>
    <p:extLst>
      <p:ext uri="{BB962C8B-B14F-4D97-AF65-F5344CB8AC3E}">
        <p14:creationId xmlns:p14="http://schemas.microsoft.com/office/powerpoint/2010/main" val="346295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3836-66D2-A757-3B7A-02EC1C30F695}"/>
              </a:ext>
            </a:extLst>
          </p:cNvPr>
          <p:cNvSpPr>
            <a:spLocks noGrp="1"/>
          </p:cNvSpPr>
          <p:nvPr>
            <p:ph type="title"/>
          </p:nvPr>
        </p:nvSpPr>
        <p:spPr>
          <a:xfrm>
            <a:off x="539751" y="202406"/>
            <a:ext cx="8243887" cy="809625"/>
          </a:xfrm>
        </p:spPr>
        <p:txBody>
          <a:bodyPr/>
          <a:lstStyle/>
          <a:p>
            <a:r>
              <a:rPr lang="en-AU" dirty="0"/>
              <a:t>Governance – quality assurance &amp; clinical oversight</a:t>
            </a:r>
          </a:p>
        </p:txBody>
      </p:sp>
      <p:sp>
        <p:nvSpPr>
          <p:cNvPr id="3" name="Content Placeholder 2">
            <a:extLst>
              <a:ext uri="{FF2B5EF4-FFF2-40B4-BE49-F238E27FC236}">
                <a16:creationId xmlns:a16="http://schemas.microsoft.com/office/drawing/2014/main" id="{7843D15F-ED2B-4649-C80A-56FC620F7CE8}"/>
              </a:ext>
            </a:extLst>
          </p:cNvPr>
          <p:cNvSpPr>
            <a:spLocks noGrp="1"/>
          </p:cNvSpPr>
          <p:nvPr>
            <p:ph idx="1"/>
          </p:nvPr>
        </p:nvSpPr>
        <p:spPr/>
        <p:txBody>
          <a:bodyPr/>
          <a:lstStyle/>
          <a:p>
            <a:r>
              <a:rPr lang="en-AU" sz="1400" dirty="0">
                <a:solidFill>
                  <a:schemeClr val="tx1"/>
                </a:solidFill>
              </a:rPr>
              <a:t>Quality assurance</a:t>
            </a:r>
          </a:p>
          <a:p>
            <a:pPr marL="285750" lvl="1" indent="-285750">
              <a:buFont typeface="Arial" panose="020B0604020202020204" pitchFamily="34" charset="0"/>
              <a:buChar char="•"/>
            </a:pPr>
            <a:r>
              <a:rPr lang="en-AU" sz="1400" dirty="0"/>
              <a:t>Policies and procedures that provide quality assurance and monitor compliance for the management and use of SCIg  in line with the National Safety and Quality Health Service (NSQHS) Standards.</a:t>
            </a:r>
          </a:p>
          <a:p>
            <a:pPr marL="789750" lvl="3" indent="-285750">
              <a:lnSpc>
                <a:spcPct val="100000"/>
              </a:lnSpc>
            </a:pPr>
            <a:r>
              <a:rPr lang="en-AU" sz="1400" dirty="0">
                <a:solidFill>
                  <a:srgbClr val="C00000"/>
                </a:solidFill>
              </a:rPr>
              <a:t>Who will write the policies/procedures?</a:t>
            </a:r>
          </a:p>
          <a:p>
            <a:pPr marL="789750" lvl="3" indent="-285750">
              <a:lnSpc>
                <a:spcPct val="100000"/>
              </a:lnSpc>
            </a:pPr>
            <a:r>
              <a:rPr lang="en-AU" sz="1400" dirty="0">
                <a:solidFill>
                  <a:srgbClr val="C00000"/>
                </a:solidFill>
              </a:rPr>
              <a:t>Who will monitor compliance?</a:t>
            </a:r>
            <a:endParaRPr lang="en-AU" sz="1400" b="1" dirty="0">
              <a:solidFill>
                <a:srgbClr val="C00000"/>
              </a:solidFill>
            </a:endParaRPr>
          </a:p>
          <a:p>
            <a:pPr lvl="1"/>
            <a:r>
              <a:rPr lang="en-AU" sz="1400" b="1" dirty="0"/>
              <a:t>Clinical oversight</a:t>
            </a:r>
          </a:p>
          <a:p>
            <a:pPr marL="285750" lvl="1" indent="-285750">
              <a:buFont typeface="Arial" panose="020B0604020202020204" pitchFamily="34" charset="0"/>
              <a:buChar char="•"/>
            </a:pPr>
            <a:r>
              <a:rPr lang="en-AU" sz="1400" dirty="0"/>
              <a:t>A recognised treatment program for the management and use of immunoglobulin for the relevant indications, including an appropriate supervising specialist</a:t>
            </a:r>
          </a:p>
          <a:p>
            <a:pPr marL="285750" lvl="1" indent="-285750">
              <a:buFont typeface="Arial" panose="020B0604020202020204" pitchFamily="34" charset="0"/>
              <a:buChar char="•"/>
            </a:pPr>
            <a:r>
              <a:rPr lang="en-AU" sz="1400" dirty="0"/>
              <a:t>Must provide ongoing clinical oversight and support for participating patients</a:t>
            </a:r>
          </a:p>
          <a:p>
            <a:pPr marL="285750" lvl="1" indent="-285750">
              <a:buFont typeface="Arial" panose="020B0604020202020204" pitchFamily="34" charset="0"/>
              <a:buChar char="•"/>
            </a:pPr>
            <a:r>
              <a:rPr lang="en-AU" sz="1400" dirty="0"/>
              <a:t>The responsible clinician must consider patient suitability for the self-management and administration of SCIg to ensure appropriate management and use of SCIg product.</a:t>
            </a:r>
          </a:p>
          <a:p>
            <a:endParaRPr lang="en-AU" dirty="0"/>
          </a:p>
        </p:txBody>
      </p:sp>
    </p:spTree>
    <p:extLst>
      <p:ext uri="{BB962C8B-B14F-4D97-AF65-F5344CB8AC3E}">
        <p14:creationId xmlns:p14="http://schemas.microsoft.com/office/powerpoint/2010/main" val="1319103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91FF-E317-7BFD-3B8A-F4BB8A59235A}"/>
              </a:ext>
            </a:extLst>
          </p:cNvPr>
          <p:cNvSpPr>
            <a:spLocks noGrp="1"/>
          </p:cNvSpPr>
          <p:nvPr>
            <p:ph type="title"/>
          </p:nvPr>
        </p:nvSpPr>
        <p:spPr>
          <a:xfrm>
            <a:off x="188779" y="202406"/>
            <a:ext cx="8819536" cy="809625"/>
          </a:xfrm>
        </p:spPr>
        <p:txBody>
          <a:bodyPr/>
          <a:lstStyle/>
          <a:p>
            <a:r>
              <a:rPr lang="en-AU" dirty="0"/>
              <a:t>Governance – equipment, facilities, education &amp; training</a:t>
            </a:r>
          </a:p>
        </p:txBody>
      </p:sp>
      <p:sp>
        <p:nvSpPr>
          <p:cNvPr id="3" name="Content Placeholder 2">
            <a:extLst>
              <a:ext uri="{FF2B5EF4-FFF2-40B4-BE49-F238E27FC236}">
                <a16:creationId xmlns:a16="http://schemas.microsoft.com/office/drawing/2014/main" id="{F84209A2-7E93-932B-193B-4545A3299B3B}"/>
              </a:ext>
            </a:extLst>
          </p:cNvPr>
          <p:cNvSpPr>
            <a:spLocks noGrp="1"/>
          </p:cNvSpPr>
          <p:nvPr>
            <p:ph idx="1"/>
          </p:nvPr>
        </p:nvSpPr>
        <p:spPr>
          <a:xfrm>
            <a:off x="539750" y="1040917"/>
            <a:ext cx="8243888" cy="3061666"/>
          </a:xfrm>
        </p:spPr>
        <p:txBody>
          <a:bodyPr/>
          <a:lstStyle/>
          <a:p>
            <a:pPr lvl="1"/>
            <a:r>
              <a:rPr lang="en-AU" sz="1400" b="1" dirty="0"/>
              <a:t>Equipment and facilities</a:t>
            </a:r>
          </a:p>
          <a:p>
            <a:pPr marL="285750" lvl="1" indent="-285750">
              <a:buFont typeface="Arial" panose="020B0604020202020204" pitchFamily="34" charset="0"/>
              <a:buChar char="•"/>
            </a:pPr>
            <a:r>
              <a:rPr lang="en-AU" sz="1400" dirty="0"/>
              <a:t>Must ensure that patients have access to all necessary equipment and consumables to administer the product, </a:t>
            </a:r>
            <a:r>
              <a:rPr lang="en-AU" sz="1400" b="1" dirty="0"/>
              <a:t>at no additional cost to patients</a:t>
            </a:r>
          </a:p>
          <a:p>
            <a:pPr marL="537750" lvl="2" indent="-285750"/>
            <a:r>
              <a:rPr lang="en-AU" sz="1400" dirty="0">
                <a:solidFill>
                  <a:srgbClr val="C00000"/>
                </a:solidFill>
              </a:rPr>
              <a:t>What equipment will be used?</a:t>
            </a:r>
          </a:p>
          <a:p>
            <a:pPr marL="537750" lvl="2" indent="-285750"/>
            <a:r>
              <a:rPr lang="en-AU" sz="1400" dirty="0">
                <a:solidFill>
                  <a:srgbClr val="C00000"/>
                </a:solidFill>
              </a:rPr>
              <a:t>Where will the patient education take place?</a:t>
            </a:r>
          </a:p>
          <a:p>
            <a:pPr marL="537750" lvl="2" indent="-285750"/>
            <a:r>
              <a:rPr lang="en-AU" sz="1400" dirty="0">
                <a:solidFill>
                  <a:srgbClr val="C00000"/>
                </a:solidFill>
              </a:rPr>
              <a:t>Where will the patient get the necessary consumables from?</a:t>
            </a:r>
          </a:p>
          <a:p>
            <a:pPr marL="537750" lvl="2" indent="-285750"/>
            <a:r>
              <a:rPr lang="en-AU" sz="1400" dirty="0">
                <a:solidFill>
                  <a:srgbClr val="C00000"/>
                </a:solidFill>
              </a:rPr>
              <a:t>Who will ensure the patient has everything they need?</a:t>
            </a:r>
          </a:p>
          <a:p>
            <a:pPr lvl="1"/>
            <a:r>
              <a:rPr lang="en-AU" sz="1400" b="1" dirty="0"/>
              <a:t>Education and training</a:t>
            </a:r>
          </a:p>
          <a:p>
            <a:pPr marL="285750" lvl="1" indent="-285750">
              <a:buFont typeface="Arial" panose="020B0604020202020204" pitchFamily="34" charset="0"/>
              <a:buChar char="•"/>
            </a:pPr>
            <a:r>
              <a:rPr lang="en-AU" sz="1400" dirty="0"/>
              <a:t>Must provide education and training for staff and patients to ensure appropriate management and use of SCIg, including transport, storage, use of equipment and infusion techniques</a:t>
            </a:r>
          </a:p>
          <a:p>
            <a:pPr marL="537750" lvl="2" indent="-285750"/>
            <a:r>
              <a:rPr lang="en-AU" sz="1400" dirty="0">
                <a:solidFill>
                  <a:srgbClr val="C00000"/>
                </a:solidFill>
              </a:rPr>
              <a:t>Who will provide the staff education?</a:t>
            </a:r>
          </a:p>
          <a:p>
            <a:pPr marL="537750" lvl="2" indent="-285750"/>
            <a:r>
              <a:rPr lang="en-AU" sz="1400" dirty="0">
                <a:solidFill>
                  <a:srgbClr val="C00000"/>
                </a:solidFill>
              </a:rPr>
              <a:t>Who will be responsible for patient education?</a:t>
            </a:r>
          </a:p>
          <a:p>
            <a:endParaRPr lang="en-AU" dirty="0"/>
          </a:p>
        </p:txBody>
      </p:sp>
    </p:spTree>
    <p:extLst>
      <p:ext uri="{BB962C8B-B14F-4D97-AF65-F5344CB8AC3E}">
        <p14:creationId xmlns:p14="http://schemas.microsoft.com/office/powerpoint/2010/main" val="393059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4F4A-F063-70FF-812A-90CD429B474F}"/>
              </a:ext>
            </a:extLst>
          </p:cNvPr>
          <p:cNvSpPr>
            <a:spLocks noGrp="1"/>
          </p:cNvSpPr>
          <p:nvPr>
            <p:ph type="title"/>
          </p:nvPr>
        </p:nvSpPr>
        <p:spPr/>
        <p:txBody>
          <a:bodyPr/>
          <a:lstStyle/>
          <a:p>
            <a:r>
              <a:rPr lang="en-AU" dirty="0"/>
              <a:t>Governance – review and product supply</a:t>
            </a:r>
          </a:p>
        </p:txBody>
      </p:sp>
      <p:sp>
        <p:nvSpPr>
          <p:cNvPr id="3" name="Content Placeholder 2">
            <a:extLst>
              <a:ext uri="{FF2B5EF4-FFF2-40B4-BE49-F238E27FC236}">
                <a16:creationId xmlns:a16="http://schemas.microsoft.com/office/drawing/2014/main" id="{EBC26B5A-42B5-DE55-2AFF-93DFAA072667}"/>
              </a:ext>
            </a:extLst>
          </p:cNvPr>
          <p:cNvSpPr>
            <a:spLocks noGrp="1"/>
          </p:cNvSpPr>
          <p:nvPr>
            <p:ph idx="1"/>
          </p:nvPr>
        </p:nvSpPr>
        <p:spPr>
          <a:xfrm>
            <a:off x="450056" y="1040917"/>
            <a:ext cx="8243888" cy="3061666"/>
          </a:xfrm>
        </p:spPr>
        <p:txBody>
          <a:bodyPr/>
          <a:lstStyle/>
          <a:p>
            <a:pPr lvl="1"/>
            <a:r>
              <a:rPr lang="en-AU" sz="1400" b="1" dirty="0"/>
              <a:t>Regular review</a:t>
            </a:r>
          </a:p>
          <a:p>
            <a:pPr marL="285750" lvl="1" indent="-285750">
              <a:buFont typeface="Arial" panose="020B0604020202020204" pitchFamily="34" charset="0"/>
              <a:buChar char="•"/>
            </a:pPr>
            <a:r>
              <a:rPr lang="en-AU" sz="1400" dirty="0"/>
              <a:t>Assessing clinical benefit of treatment for ongoing therapy should be conducted at periods specified by the responsible clinician in line with the Criteria  </a:t>
            </a:r>
          </a:p>
          <a:p>
            <a:pPr marL="285750" lvl="1" indent="-285750">
              <a:buFont typeface="Arial" panose="020B0604020202020204" pitchFamily="34" charset="0"/>
              <a:buChar char="•"/>
            </a:pPr>
            <a:r>
              <a:rPr lang="en-AU" sz="1400" dirty="0"/>
              <a:t>Patients should be encouraged to maintain a diary to record SCIg product use and any adverse reactions, as well as collection and management of product as an aid for the clinician at the assessment</a:t>
            </a:r>
          </a:p>
          <a:p>
            <a:pPr lvl="1"/>
            <a:r>
              <a:rPr lang="en-AU" sz="1400" b="1" dirty="0"/>
              <a:t>Supply of product </a:t>
            </a:r>
          </a:p>
          <a:p>
            <a:pPr marL="285750" lvl="1" indent="-285750">
              <a:buFont typeface="Arial" panose="020B0604020202020204" pitchFamily="34" charset="0"/>
              <a:buChar char="•"/>
            </a:pPr>
            <a:r>
              <a:rPr lang="en-AU" sz="1400" dirty="0"/>
              <a:t>Orders for SCIg for authorised patients must be managed via </a:t>
            </a:r>
            <a:r>
              <a:rPr lang="en-AU" sz="1400" dirty="0" err="1"/>
              <a:t>BloodSTAR</a:t>
            </a:r>
            <a:endParaRPr lang="en-AU" sz="1400" dirty="0"/>
          </a:p>
          <a:p>
            <a:pPr marL="285750" lvl="1" indent="-285750">
              <a:buFont typeface="Arial" panose="020B0604020202020204" pitchFamily="34" charset="0"/>
              <a:buChar char="•"/>
            </a:pPr>
            <a:r>
              <a:rPr lang="en-AU" sz="1400" dirty="0"/>
              <a:t>The amount of SCIg supplied to a patient should not exceed more than is required for treatment for two months</a:t>
            </a:r>
          </a:p>
          <a:p>
            <a:pPr marL="285750" lvl="1" indent="-285750">
              <a:buFont typeface="Arial" panose="020B0604020202020204" pitchFamily="34" charset="0"/>
              <a:buChar char="•"/>
            </a:pPr>
            <a:r>
              <a:rPr lang="en-AU" sz="1400" dirty="0"/>
              <a:t>Supply and dispensing of SCIg product to patients must be in accordance with relevant state/territory legal requirements</a:t>
            </a:r>
          </a:p>
          <a:p>
            <a:endParaRPr lang="en-AU" dirty="0"/>
          </a:p>
        </p:txBody>
      </p:sp>
      <p:sp>
        <p:nvSpPr>
          <p:cNvPr id="4" name="TextBox 3">
            <a:extLst>
              <a:ext uri="{FF2B5EF4-FFF2-40B4-BE49-F238E27FC236}">
                <a16:creationId xmlns:a16="http://schemas.microsoft.com/office/drawing/2014/main" id="{E195EBE1-C0AB-F9F5-36DD-5632121A76FC}"/>
              </a:ext>
            </a:extLst>
          </p:cNvPr>
          <p:cNvSpPr txBox="1"/>
          <p:nvPr/>
        </p:nvSpPr>
        <p:spPr>
          <a:xfrm>
            <a:off x="1765401" y="4479429"/>
            <a:ext cx="4310795" cy="400110"/>
          </a:xfrm>
          <a:prstGeom prst="rect">
            <a:avLst/>
          </a:prstGeom>
          <a:solidFill>
            <a:schemeClr val="accent2">
              <a:lumMod val="20000"/>
              <a:lumOff val="80000"/>
            </a:schemeClr>
          </a:solidFill>
          <a:ln w="12700">
            <a:solidFill>
              <a:schemeClr val="accent2">
                <a:lumMod val="75000"/>
              </a:schemeClr>
            </a:solidFill>
          </a:ln>
        </p:spPr>
        <p:txBody>
          <a:bodyPr wrap="none" rtlCol="0">
            <a:spAutoFit/>
          </a:bodyPr>
          <a:lstStyle/>
          <a:p>
            <a:r>
              <a:rPr lang="en-AU" sz="1000" dirty="0"/>
              <a:t>SCIg is an S4 medication and must be dispensed by a pharmacist</a:t>
            </a:r>
          </a:p>
          <a:p>
            <a:r>
              <a:rPr lang="en-AU" sz="1000" dirty="0"/>
              <a:t>Requires a medication prescription; must provide a copy to the pharmacy</a:t>
            </a:r>
          </a:p>
        </p:txBody>
      </p:sp>
    </p:spTree>
    <p:extLst>
      <p:ext uri="{BB962C8B-B14F-4D97-AF65-F5344CB8AC3E}">
        <p14:creationId xmlns:p14="http://schemas.microsoft.com/office/powerpoint/2010/main" val="150080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46BB-4DF4-C988-5F15-47091E4A0827}"/>
              </a:ext>
            </a:extLst>
          </p:cNvPr>
          <p:cNvSpPr>
            <a:spLocks noGrp="1"/>
          </p:cNvSpPr>
          <p:nvPr>
            <p:ph type="title"/>
          </p:nvPr>
        </p:nvSpPr>
        <p:spPr>
          <a:xfrm>
            <a:off x="684325" y="202406"/>
            <a:ext cx="7675061" cy="809625"/>
          </a:xfrm>
        </p:spPr>
        <p:txBody>
          <a:bodyPr/>
          <a:lstStyle/>
          <a:p>
            <a:r>
              <a:rPr lang="en-AU" dirty="0"/>
              <a:t>Governance – reporting unused, discarded, spoilt/broken product</a:t>
            </a:r>
          </a:p>
        </p:txBody>
      </p:sp>
      <p:sp>
        <p:nvSpPr>
          <p:cNvPr id="3" name="Content Placeholder 2">
            <a:extLst>
              <a:ext uri="{FF2B5EF4-FFF2-40B4-BE49-F238E27FC236}">
                <a16:creationId xmlns:a16="http://schemas.microsoft.com/office/drawing/2014/main" id="{AFEAFC2E-8706-8AAF-A87A-48F06696A4D3}"/>
              </a:ext>
            </a:extLst>
          </p:cNvPr>
          <p:cNvSpPr>
            <a:spLocks noGrp="1"/>
          </p:cNvSpPr>
          <p:nvPr>
            <p:ph idx="1"/>
          </p:nvPr>
        </p:nvSpPr>
        <p:spPr>
          <a:xfrm>
            <a:off x="640039" y="1456312"/>
            <a:ext cx="8243888" cy="3061666"/>
          </a:xfrm>
        </p:spPr>
        <p:txBody>
          <a:bodyPr/>
          <a:lstStyle/>
          <a:p>
            <a:pPr lvl="1"/>
            <a:r>
              <a:rPr lang="en-AU" sz="1600" b="1" dirty="0"/>
              <a:t>Reporting unused, discarded, spoilt/broken product</a:t>
            </a:r>
          </a:p>
          <a:p>
            <a:pPr marL="285750" indent="-285750">
              <a:buFont typeface="Arial" panose="020B0604020202020204" pitchFamily="34" charset="0"/>
              <a:buChar char="•"/>
            </a:pPr>
            <a:r>
              <a:rPr lang="en-AU" sz="1600" b="0" i="1" dirty="0">
                <a:solidFill>
                  <a:schemeClr val="tx1"/>
                </a:solidFill>
              </a:rPr>
              <a:t>Patients supplied with SCIg will be expected to report details of unused, discarded or spoilt/broken product to the hospital, to be reported by the hospital through </a:t>
            </a:r>
            <a:r>
              <a:rPr lang="en-AU" sz="1600" b="0" i="1" dirty="0" err="1">
                <a:solidFill>
                  <a:schemeClr val="tx1"/>
                </a:solidFill>
              </a:rPr>
              <a:t>BloodNet</a:t>
            </a:r>
            <a:endParaRPr lang="en-AU" sz="1600" b="0" i="1" dirty="0">
              <a:solidFill>
                <a:schemeClr val="tx1"/>
              </a:solidFill>
            </a:endParaRPr>
          </a:p>
          <a:p>
            <a:pPr marL="789750" lvl="3" indent="-285750">
              <a:buFont typeface="Arial" panose="020B0604020202020204" pitchFamily="34" charset="0"/>
              <a:buChar char="•"/>
            </a:pPr>
            <a:r>
              <a:rPr lang="en-AU" sz="1600" dirty="0">
                <a:solidFill>
                  <a:srgbClr val="C00000"/>
                </a:solidFill>
              </a:rPr>
              <a:t>Who will the patient report this to?</a:t>
            </a:r>
          </a:p>
          <a:p>
            <a:pPr marL="789750" lvl="3" indent="-285750">
              <a:buFont typeface="Arial" panose="020B0604020202020204" pitchFamily="34" charset="0"/>
              <a:buChar char="•"/>
            </a:pPr>
            <a:r>
              <a:rPr lang="en-AU" sz="1600" dirty="0">
                <a:solidFill>
                  <a:srgbClr val="C00000"/>
                </a:solidFill>
              </a:rPr>
              <a:t>How will the patient report this?</a:t>
            </a:r>
          </a:p>
          <a:p>
            <a:endParaRPr lang="en-AU" dirty="0"/>
          </a:p>
        </p:txBody>
      </p:sp>
    </p:spTree>
    <p:extLst>
      <p:ext uri="{BB962C8B-B14F-4D97-AF65-F5344CB8AC3E}">
        <p14:creationId xmlns:p14="http://schemas.microsoft.com/office/powerpoint/2010/main" val="382107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3CE8-D601-5C22-3C27-270582B8C080}"/>
              </a:ext>
            </a:extLst>
          </p:cNvPr>
          <p:cNvSpPr>
            <a:spLocks noGrp="1"/>
          </p:cNvSpPr>
          <p:nvPr>
            <p:ph type="title"/>
          </p:nvPr>
        </p:nvSpPr>
        <p:spPr/>
        <p:txBody>
          <a:bodyPr/>
          <a:lstStyle/>
          <a:p>
            <a:r>
              <a:rPr lang="en-AU" dirty="0"/>
              <a:t>Other considerations</a:t>
            </a:r>
          </a:p>
        </p:txBody>
      </p:sp>
      <p:sp>
        <p:nvSpPr>
          <p:cNvPr id="3" name="Content Placeholder 2">
            <a:extLst>
              <a:ext uri="{FF2B5EF4-FFF2-40B4-BE49-F238E27FC236}">
                <a16:creationId xmlns:a16="http://schemas.microsoft.com/office/drawing/2014/main" id="{FDFA772E-AAD1-3A47-D398-03B2BE77F095}"/>
              </a:ext>
            </a:extLst>
          </p:cNvPr>
          <p:cNvSpPr>
            <a:spLocks noGrp="1"/>
          </p:cNvSpPr>
          <p:nvPr>
            <p:ph idx="1"/>
          </p:nvPr>
        </p:nvSpPr>
        <p:spPr>
          <a:xfrm>
            <a:off x="557449" y="1379620"/>
            <a:ext cx="8243888" cy="3061666"/>
          </a:xfrm>
        </p:spPr>
        <p:txBody>
          <a:bodyPr/>
          <a:lstStyle/>
          <a:p>
            <a:pPr lvl="2"/>
            <a:r>
              <a:rPr lang="en-AU" sz="1600" dirty="0"/>
              <a:t>Cost benefit analysis – business case to support the decision (template available on Blood Matters SCIg program, tools and resources webpage)                                </a:t>
            </a:r>
            <a:r>
              <a:rPr lang="en-AU" sz="1100" dirty="0">
                <a:hlinkClick r:id="rId2"/>
              </a:rPr>
              <a:t>Subcutaneous immunoglobulin (SCIg) program: tools and resources | health.vic.gov.au</a:t>
            </a:r>
            <a:r>
              <a:rPr lang="en-AU" sz="1100" dirty="0"/>
              <a:t>       &lt;https://www.health.vic.gov.au/patient-care/subcutaneous-immunoglobulin-scig-program-tools-and-resources&gt;</a:t>
            </a:r>
          </a:p>
          <a:p>
            <a:pPr lvl="2"/>
            <a:r>
              <a:rPr lang="en-AU" sz="1600" dirty="0"/>
              <a:t>Clinical engagement – medical, nursing and pharmacy staff</a:t>
            </a:r>
          </a:p>
          <a:p>
            <a:pPr lvl="2"/>
            <a:r>
              <a:rPr lang="en-AU" sz="1600" dirty="0"/>
              <a:t>Space – is there a suitable ward/location for patient education?</a:t>
            </a:r>
          </a:p>
          <a:p>
            <a:pPr lvl="2"/>
            <a:r>
              <a:rPr lang="en-AU" sz="1600" dirty="0" err="1"/>
              <a:t>BloodSTAR</a:t>
            </a:r>
            <a:r>
              <a:rPr lang="en-AU" sz="1600" dirty="0"/>
              <a:t> and </a:t>
            </a:r>
            <a:r>
              <a:rPr lang="en-AU" sz="1600" dirty="0" err="1"/>
              <a:t>BloodNet</a:t>
            </a:r>
            <a:r>
              <a:rPr lang="en-AU" sz="1600" dirty="0"/>
              <a:t> registration and education </a:t>
            </a:r>
          </a:p>
          <a:p>
            <a:pPr lvl="2"/>
            <a:r>
              <a:rPr lang="en-AU" sz="1600" dirty="0"/>
              <a:t>Prescription required by pharmacy to dispense product</a:t>
            </a:r>
          </a:p>
          <a:p>
            <a:endParaRPr lang="en-AU" dirty="0"/>
          </a:p>
        </p:txBody>
      </p:sp>
    </p:spTree>
    <p:extLst>
      <p:ext uri="{BB962C8B-B14F-4D97-AF65-F5344CB8AC3E}">
        <p14:creationId xmlns:p14="http://schemas.microsoft.com/office/powerpoint/2010/main" val="414351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5488-E941-1543-8A3F-7FCDDD3830BF}"/>
              </a:ext>
            </a:extLst>
          </p:cNvPr>
          <p:cNvSpPr>
            <a:spLocks noGrp="1"/>
          </p:cNvSpPr>
          <p:nvPr>
            <p:ph type="title"/>
          </p:nvPr>
        </p:nvSpPr>
        <p:spPr/>
        <p:txBody>
          <a:bodyPr/>
          <a:lstStyle/>
          <a:p>
            <a:r>
              <a:rPr lang="en-AU" dirty="0" err="1"/>
              <a:t>BloodSTAR</a:t>
            </a:r>
            <a:endParaRPr lang="en-AU" dirty="0"/>
          </a:p>
        </p:txBody>
      </p:sp>
      <p:sp>
        <p:nvSpPr>
          <p:cNvPr id="3" name="Content Placeholder 2">
            <a:extLst>
              <a:ext uri="{FF2B5EF4-FFF2-40B4-BE49-F238E27FC236}">
                <a16:creationId xmlns:a16="http://schemas.microsoft.com/office/drawing/2014/main" id="{7018E8A5-043E-63F5-0471-7F14150DA667}"/>
              </a:ext>
            </a:extLst>
          </p:cNvPr>
          <p:cNvSpPr>
            <a:spLocks noGrp="1"/>
          </p:cNvSpPr>
          <p:nvPr>
            <p:ph idx="1"/>
          </p:nvPr>
        </p:nvSpPr>
        <p:spPr/>
        <p:txBody>
          <a:bodyPr/>
          <a:lstStyle/>
          <a:p>
            <a:pPr>
              <a:lnSpc>
                <a:spcPct val="100000"/>
              </a:lnSpc>
              <a:spcBef>
                <a:spcPts val="600"/>
              </a:spcBef>
              <a:spcAft>
                <a:spcPts val="600"/>
              </a:spcAft>
            </a:pPr>
            <a:r>
              <a:rPr lang="en-AU" sz="1600" b="0" dirty="0">
                <a:solidFill>
                  <a:schemeClr val="tx1"/>
                </a:solidFill>
              </a:rPr>
              <a:t>Two-part process </a:t>
            </a:r>
            <a:r>
              <a:rPr lang="en-AU" sz="800" dirty="0"/>
              <a:t>                                                                                                                                                                                                                                                                                                    </a:t>
            </a:r>
          </a:p>
          <a:p>
            <a:pPr marL="285750" indent="-285750">
              <a:lnSpc>
                <a:spcPct val="100000"/>
              </a:lnSpc>
              <a:spcBef>
                <a:spcPts val="600"/>
              </a:spcBef>
              <a:spcAft>
                <a:spcPts val="600"/>
              </a:spcAft>
              <a:buFont typeface="Arial" panose="020B0604020202020204" pitchFamily="34" charset="0"/>
              <a:buChar char="•"/>
            </a:pPr>
            <a:r>
              <a:rPr lang="en-AU" sz="1600" b="0" dirty="0" err="1">
                <a:solidFill>
                  <a:schemeClr val="tx1"/>
                </a:solidFill>
              </a:rPr>
              <a:t>BloodPortal</a:t>
            </a:r>
            <a:r>
              <a:rPr lang="en-AU" sz="1600" b="0" dirty="0">
                <a:solidFill>
                  <a:schemeClr val="tx1"/>
                </a:solidFill>
              </a:rPr>
              <a:t> user registration                                                                               </a:t>
            </a:r>
          </a:p>
          <a:p>
            <a:pPr marL="537750" lvl="2" indent="-285750">
              <a:lnSpc>
                <a:spcPct val="100000"/>
              </a:lnSpc>
              <a:spcBef>
                <a:spcPts val="600"/>
              </a:spcBef>
              <a:spcAft>
                <a:spcPts val="600"/>
              </a:spcAft>
              <a:buFont typeface="Wingdings" panose="05000000000000000000" pitchFamily="2" charset="2"/>
              <a:buChar char="Ø"/>
            </a:pPr>
            <a:r>
              <a:rPr lang="en-AU" sz="1400" dirty="0"/>
              <a:t>create username and password for all NBA systems</a:t>
            </a:r>
          </a:p>
          <a:p>
            <a:pPr marL="285750" indent="-285750">
              <a:lnSpc>
                <a:spcPct val="100000"/>
              </a:lnSpc>
              <a:spcBef>
                <a:spcPts val="600"/>
              </a:spcBef>
              <a:spcAft>
                <a:spcPts val="600"/>
              </a:spcAft>
              <a:buFont typeface="Arial" panose="020B0604020202020204" pitchFamily="34" charset="0"/>
              <a:buChar char="•"/>
            </a:pPr>
            <a:r>
              <a:rPr lang="en-AU" sz="1600" b="0" dirty="0" err="1">
                <a:solidFill>
                  <a:schemeClr val="tx1"/>
                </a:solidFill>
              </a:rPr>
              <a:t>BloodSTAR</a:t>
            </a:r>
            <a:r>
              <a:rPr lang="en-AU" sz="1600" b="0" dirty="0">
                <a:solidFill>
                  <a:schemeClr val="tx1"/>
                </a:solidFill>
              </a:rPr>
              <a:t> role request                                                                                   </a:t>
            </a:r>
          </a:p>
          <a:p>
            <a:pPr marL="537750" lvl="2" indent="-285750">
              <a:lnSpc>
                <a:spcPct val="100000"/>
              </a:lnSpc>
              <a:spcBef>
                <a:spcPts val="600"/>
              </a:spcBef>
              <a:spcAft>
                <a:spcPts val="600"/>
              </a:spcAft>
              <a:buFont typeface="Wingdings" panose="05000000000000000000" pitchFamily="2" charset="2"/>
              <a:buChar char="Ø"/>
            </a:pPr>
            <a:r>
              <a:rPr lang="en-AU" sz="1400" dirty="0"/>
              <a:t>request a role and location for access to your facility</a:t>
            </a:r>
          </a:p>
          <a:p>
            <a:r>
              <a:rPr lang="en-AU" dirty="0"/>
              <a:t>   </a:t>
            </a:r>
            <a:endParaRPr lang="en-AU" b="0" dirty="0"/>
          </a:p>
        </p:txBody>
      </p:sp>
      <p:pic>
        <p:nvPicPr>
          <p:cNvPr id="4" name="Picture 3">
            <a:extLst>
              <a:ext uri="{FF2B5EF4-FFF2-40B4-BE49-F238E27FC236}">
                <a16:creationId xmlns:a16="http://schemas.microsoft.com/office/drawing/2014/main" id="{373B2ABB-5AF0-DFDF-BF98-5479740EC0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2985" y="1092584"/>
            <a:ext cx="5496557" cy="655186"/>
          </a:xfrm>
          <a:prstGeom prst="rect">
            <a:avLst/>
          </a:prstGeom>
          <a:ln>
            <a:solidFill>
              <a:schemeClr val="tx1"/>
            </a:solidFill>
          </a:ln>
        </p:spPr>
      </p:pic>
      <p:pic>
        <p:nvPicPr>
          <p:cNvPr id="5" name="Picture 4">
            <a:extLst>
              <a:ext uri="{FF2B5EF4-FFF2-40B4-BE49-F238E27FC236}">
                <a16:creationId xmlns:a16="http://schemas.microsoft.com/office/drawing/2014/main" id="{7B409926-49C0-1C36-96D0-65952D16594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25379" y="3225296"/>
            <a:ext cx="1807151" cy="1651240"/>
          </a:xfrm>
          <a:prstGeom prst="rect">
            <a:avLst/>
          </a:prstGeom>
          <a:ln>
            <a:solidFill>
              <a:schemeClr val="tx1"/>
            </a:solidFill>
          </a:ln>
        </p:spPr>
      </p:pic>
      <p:pic>
        <p:nvPicPr>
          <p:cNvPr id="6" name="Picture 5">
            <a:extLst>
              <a:ext uri="{FF2B5EF4-FFF2-40B4-BE49-F238E27FC236}">
                <a16:creationId xmlns:a16="http://schemas.microsoft.com/office/drawing/2014/main" id="{CA4D4B45-6DA0-AE20-1174-7277E4BDAEA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76962" y="2464084"/>
            <a:ext cx="1828800" cy="1933874"/>
          </a:xfrm>
          <a:prstGeom prst="rect">
            <a:avLst/>
          </a:prstGeom>
          <a:ln>
            <a:solidFill>
              <a:schemeClr val="tx1"/>
            </a:solidFill>
          </a:ln>
        </p:spPr>
      </p:pic>
      <p:sp>
        <p:nvSpPr>
          <p:cNvPr id="7" name="TextBox 6">
            <a:extLst>
              <a:ext uri="{FF2B5EF4-FFF2-40B4-BE49-F238E27FC236}">
                <a16:creationId xmlns:a16="http://schemas.microsoft.com/office/drawing/2014/main" id="{83503BCB-7BDA-1735-5D0D-A755215F30AB}"/>
              </a:ext>
              <a:ext uri="{C183D7F6-B498-43B3-948B-1728B52AA6E4}">
                <adec:decorative xmlns:adec="http://schemas.microsoft.com/office/drawing/2017/decorative" val="1"/>
              </a:ext>
            </a:extLst>
          </p:cNvPr>
          <p:cNvSpPr txBox="1"/>
          <p:nvPr/>
        </p:nvSpPr>
        <p:spPr>
          <a:xfrm>
            <a:off x="5335474" y="1828323"/>
            <a:ext cx="3123093" cy="215444"/>
          </a:xfrm>
          <a:prstGeom prst="rect">
            <a:avLst/>
          </a:prstGeom>
          <a:noFill/>
        </p:spPr>
        <p:txBody>
          <a:bodyPr wrap="square" rtlCol="0">
            <a:spAutoFit/>
          </a:bodyPr>
          <a:lstStyle/>
          <a:p>
            <a:r>
              <a:rPr kumimoji="0" lang="en-AU" sz="800" b="1" i="0" u="none" strike="noStrike" kern="1200" cap="none" spc="0" normalizeH="0" baseline="0" noProof="0" dirty="0">
                <a:ln>
                  <a:noFill/>
                </a:ln>
                <a:solidFill>
                  <a:srgbClr val="AF272F"/>
                </a:solidFill>
                <a:effectLst/>
                <a:uLnTx/>
                <a:uFillTx/>
                <a:latin typeface="Arial"/>
                <a:ea typeface="ＭＳ Ｐゴシック" charset="0"/>
                <a:hlinkClick r:id="rId6"/>
              </a:rPr>
              <a:t>Home | National Blood Authority</a:t>
            </a:r>
            <a:r>
              <a:rPr kumimoji="0" lang="en-AU" sz="800" b="1" i="0" u="none" strike="noStrike" kern="1200" cap="none" spc="0" normalizeH="0" baseline="0" noProof="0" dirty="0">
                <a:ln>
                  <a:noFill/>
                </a:ln>
                <a:solidFill>
                  <a:srgbClr val="AF272F"/>
                </a:solidFill>
                <a:effectLst/>
                <a:uLnTx/>
                <a:uFillTx/>
                <a:latin typeface="Arial"/>
                <a:ea typeface="ＭＳ Ｐゴシック" charset="0"/>
              </a:rPr>
              <a:t>  </a:t>
            </a:r>
            <a:r>
              <a:rPr kumimoji="0" lang="en-AU" sz="800" b="0" i="0" u="none" strike="noStrike" kern="1200" cap="none" spc="0" normalizeH="0" baseline="0" noProof="0" dirty="0">
                <a:ln>
                  <a:noFill/>
                </a:ln>
                <a:solidFill>
                  <a:prstClr val="black"/>
                </a:solidFill>
                <a:effectLst/>
                <a:uLnTx/>
                <a:uFillTx/>
                <a:latin typeface="Arial"/>
                <a:ea typeface="ＭＳ Ｐゴシック" charset="0"/>
              </a:rPr>
              <a:t>&lt;https://www.blood.gov.au/&gt;</a:t>
            </a:r>
            <a:endParaRPr lang="en-AU" dirty="0"/>
          </a:p>
        </p:txBody>
      </p:sp>
      <p:sp>
        <p:nvSpPr>
          <p:cNvPr id="9" name="TextBox 8">
            <a:extLst>
              <a:ext uri="{FF2B5EF4-FFF2-40B4-BE49-F238E27FC236}">
                <a16:creationId xmlns:a16="http://schemas.microsoft.com/office/drawing/2014/main" id="{1853373C-FEE0-6699-4DD0-D8AFBF300D89}"/>
              </a:ext>
              <a:ext uri="{C183D7F6-B498-43B3-948B-1728B52AA6E4}">
                <adec:decorative xmlns:adec="http://schemas.microsoft.com/office/drawing/2017/decorative" val="1"/>
              </a:ext>
            </a:extLst>
          </p:cNvPr>
          <p:cNvSpPr txBox="1"/>
          <p:nvPr/>
        </p:nvSpPr>
        <p:spPr>
          <a:xfrm>
            <a:off x="674044" y="3702459"/>
            <a:ext cx="3405877" cy="217239"/>
          </a:xfrm>
          <a:prstGeom prst="rect">
            <a:avLst/>
          </a:prstGeom>
          <a:noFill/>
        </p:spPr>
        <p:txBody>
          <a:bodyPr wrap="square" rtlCol="0">
            <a:spAutoFit/>
          </a:bodyPr>
          <a:lstStyle/>
          <a:p>
            <a:pPr marL="0" marR="0" lvl="0" indent="0" algn="l" defTabSz="457200" rtl="0" eaLnBrk="1" fontAlgn="base" latinLnBrk="0" hangingPunct="1">
              <a:lnSpc>
                <a:spcPct val="110000"/>
              </a:lnSpc>
              <a:spcBef>
                <a:spcPts val="800"/>
              </a:spcBef>
              <a:spcAft>
                <a:spcPts val="800"/>
              </a:spcAft>
              <a:buClrTx/>
              <a:buSzTx/>
              <a:buFontTx/>
              <a:buNone/>
              <a:tabLst/>
              <a:defRPr/>
            </a:pPr>
            <a:r>
              <a:rPr lang="en-AU" sz="800" dirty="0">
                <a:hlinkClick r:id="rId7"/>
              </a:rPr>
              <a:t>BloodSTAR user tips and support materials | National Blood Authority</a:t>
            </a:r>
            <a:r>
              <a:rPr kumimoji="0" lang="en-AU" sz="800" b="0" i="0" u="none" strike="noStrike" kern="1200" cap="none" spc="0" normalizeH="0" baseline="0" noProof="0" dirty="0">
                <a:ln>
                  <a:noFill/>
                </a:ln>
                <a:solidFill>
                  <a:srgbClr val="AF272F"/>
                </a:solidFill>
                <a:effectLst/>
                <a:uLnTx/>
                <a:uFillTx/>
                <a:latin typeface="Arial"/>
                <a:ea typeface="ＭＳ Ｐゴシック" charset="0"/>
              </a:rPr>
              <a:t>    </a:t>
            </a:r>
          </a:p>
        </p:txBody>
      </p:sp>
      <p:sp>
        <p:nvSpPr>
          <p:cNvPr id="10" name="TextBox 9">
            <a:extLst>
              <a:ext uri="{FF2B5EF4-FFF2-40B4-BE49-F238E27FC236}">
                <a16:creationId xmlns:a16="http://schemas.microsoft.com/office/drawing/2014/main" id="{89FA268C-A232-6F19-B8E2-5AC37DCDE190}"/>
              </a:ext>
              <a:ext uri="{C183D7F6-B498-43B3-948B-1728B52AA6E4}">
                <adec:decorative xmlns:adec="http://schemas.microsoft.com/office/drawing/2017/decorative" val="1"/>
              </a:ext>
            </a:extLst>
          </p:cNvPr>
          <p:cNvSpPr txBox="1"/>
          <p:nvPr/>
        </p:nvSpPr>
        <p:spPr>
          <a:xfrm>
            <a:off x="638059" y="3895407"/>
            <a:ext cx="3405877" cy="215444"/>
          </a:xfrm>
          <a:prstGeom prst="rect">
            <a:avLst/>
          </a:prstGeom>
          <a:noFill/>
        </p:spPr>
        <p:txBody>
          <a:bodyPr wrap="square" rtlCol="0">
            <a:spAutoFit/>
          </a:bodyPr>
          <a:lstStyle/>
          <a:p>
            <a:r>
              <a:rPr lang="en-AU" sz="800" dirty="0"/>
              <a:t>&lt;https://www.blood.gov.au/bloodstar-user-tips-and-support-materials&gt;</a:t>
            </a:r>
          </a:p>
        </p:txBody>
      </p:sp>
      <p:sp>
        <p:nvSpPr>
          <p:cNvPr id="11" name="TextBox 10">
            <a:extLst>
              <a:ext uri="{FF2B5EF4-FFF2-40B4-BE49-F238E27FC236}">
                <a16:creationId xmlns:a16="http://schemas.microsoft.com/office/drawing/2014/main" id="{5B4C64CE-F369-A805-CFD3-DF5A4D6C2FA3}"/>
              </a:ext>
            </a:extLst>
          </p:cNvPr>
          <p:cNvSpPr txBox="1"/>
          <p:nvPr/>
        </p:nvSpPr>
        <p:spPr>
          <a:xfrm>
            <a:off x="674044" y="3416001"/>
            <a:ext cx="3153245" cy="276999"/>
          </a:xfrm>
          <a:prstGeom prst="rect">
            <a:avLst/>
          </a:prstGeom>
          <a:noFill/>
        </p:spPr>
        <p:txBody>
          <a:bodyPr wrap="square" rtlCol="0">
            <a:spAutoFit/>
          </a:bodyPr>
          <a:lstStyle/>
          <a:p>
            <a:r>
              <a:rPr lang="en-AU" sz="1200" dirty="0" err="1">
                <a:solidFill>
                  <a:srgbClr val="AF272F"/>
                </a:solidFill>
              </a:rPr>
              <a:t>BloodSTAR</a:t>
            </a:r>
            <a:r>
              <a:rPr lang="en-AU" sz="1200" dirty="0">
                <a:solidFill>
                  <a:srgbClr val="AF272F"/>
                </a:solidFill>
              </a:rPr>
              <a:t>  user tips and support materials</a:t>
            </a:r>
          </a:p>
        </p:txBody>
      </p:sp>
    </p:spTree>
    <p:extLst>
      <p:ext uri="{BB962C8B-B14F-4D97-AF65-F5344CB8AC3E}">
        <p14:creationId xmlns:p14="http://schemas.microsoft.com/office/powerpoint/2010/main" val="153753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2AB1-0928-B8A2-A4AC-C637461FE249}"/>
              </a:ext>
            </a:extLst>
          </p:cNvPr>
          <p:cNvSpPr>
            <a:spLocks noGrp="1"/>
          </p:cNvSpPr>
          <p:nvPr>
            <p:ph type="title"/>
          </p:nvPr>
        </p:nvSpPr>
        <p:spPr/>
        <p:txBody>
          <a:bodyPr/>
          <a:lstStyle/>
          <a:p>
            <a:r>
              <a:rPr lang="en-AU" dirty="0"/>
              <a:t>Ordering SCIg flow</a:t>
            </a:r>
          </a:p>
        </p:txBody>
      </p:sp>
      <p:graphicFrame>
        <p:nvGraphicFramePr>
          <p:cNvPr id="11" name="Content Placeholder 3" descr="Part one of the process to order SCIg.&#10;The three sections in part one are &#10;*Patient meets SCIg criteria &#10;*Specialist requests SCIg via BloodSTAR&#10;*Lifeblood approval (6 months)&#10;">
            <a:extLst>
              <a:ext uri="{FF2B5EF4-FFF2-40B4-BE49-F238E27FC236}">
                <a16:creationId xmlns:a16="http://schemas.microsoft.com/office/drawing/2014/main" id="{692717C0-626A-1A6F-95B0-9A109E5F9F75}"/>
              </a:ext>
            </a:extLst>
          </p:cNvPr>
          <p:cNvGraphicFramePr>
            <a:graphicFrameLocks noGrp="1"/>
          </p:cNvGraphicFramePr>
          <p:nvPr>
            <p:ph idx="1"/>
            <p:extLst>
              <p:ext uri="{D42A27DB-BD31-4B8C-83A1-F6EECF244321}">
                <p14:modId xmlns:p14="http://schemas.microsoft.com/office/powerpoint/2010/main" val="599209591"/>
              </p:ext>
            </p:extLst>
          </p:nvPr>
        </p:nvGraphicFramePr>
        <p:xfrm>
          <a:off x="614961" y="1462620"/>
          <a:ext cx="7666099" cy="694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3" descr="Part two of the process to order SCIg. The three sections in part two are&#10;*Medical Officer completes prescription for SCIg&#10;*Nurse (or delegate) completes SCIg planning sheet in BloodSTAR&#10;*Nurse (or delegate) provides a copy of the prescription tp pharmacy ">
            <a:extLst>
              <a:ext uri="{FF2B5EF4-FFF2-40B4-BE49-F238E27FC236}">
                <a16:creationId xmlns:a16="http://schemas.microsoft.com/office/drawing/2014/main" id="{96A05CA7-2E69-8542-95DE-9B65EFB3B38E}"/>
              </a:ext>
            </a:extLst>
          </p:cNvPr>
          <p:cNvGraphicFramePr>
            <a:graphicFrameLocks/>
          </p:cNvGraphicFramePr>
          <p:nvPr>
            <p:extLst>
              <p:ext uri="{D42A27DB-BD31-4B8C-83A1-F6EECF244321}">
                <p14:modId xmlns:p14="http://schemas.microsoft.com/office/powerpoint/2010/main" val="3304340587"/>
              </p:ext>
            </p:extLst>
          </p:nvPr>
        </p:nvGraphicFramePr>
        <p:xfrm>
          <a:off x="614960" y="2375079"/>
          <a:ext cx="7666100" cy="6610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Content Placeholder 3" descr="The third and final part of the process to order SCIg. The three sections in part three are&#10;*Blood bank or pharmacy complete dispensing of SCIg in BloodNET&#10;*Blood bank can dispense for inpatient use only&#10;*Pharmacy complete S4 dispensing for home use">
            <a:extLst>
              <a:ext uri="{FF2B5EF4-FFF2-40B4-BE49-F238E27FC236}">
                <a16:creationId xmlns:a16="http://schemas.microsoft.com/office/drawing/2014/main" id="{57751B01-0EE3-4A87-A733-E3994F22560A}"/>
              </a:ext>
            </a:extLst>
          </p:cNvPr>
          <p:cNvGraphicFramePr>
            <a:graphicFrameLocks/>
          </p:cNvGraphicFramePr>
          <p:nvPr>
            <p:extLst>
              <p:ext uri="{D42A27DB-BD31-4B8C-83A1-F6EECF244321}">
                <p14:modId xmlns:p14="http://schemas.microsoft.com/office/powerpoint/2010/main" val="1646550414"/>
              </p:ext>
            </p:extLst>
          </p:nvPr>
        </p:nvGraphicFramePr>
        <p:xfrm>
          <a:off x="614960" y="3366630"/>
          <a:ext cx="7666099" cy="6947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633764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C1B6-FDA3-ECB2-BEE8-FADECF47D443}"/>
              </a:ext>
            </a:extLst>
          </p:cNvPr>
          <p:cNvSpPr>
            <a:spLocks noGrp="1"/>
          </p:cNvSpPr>
          <p:nvPr>
            <p:ph type="title"/>
          </p:nvPr>
        </p:nvSpPr>
        <p:spPr/>
        <p:txBody>
          <a:bodyPr/>
          <a:lstStyle/>
          <a:p>
            <a:r>
              <a:rPr lang="en-AU" dirty="0"/>
              <a:t>Products, storage, &amp; vials</a:t>
            </a:r>
          </a:p>
        </p:txBody>
      </p:sp>
      <p:graphicFrame>
        <p:nvGraphicFramePr>
          <p:cNvPr id="9" name="Table 8">
            <a:extLst>
              <a:ext uri="{FF2B5EF4-FFF2-40B4-BE49-F238E27FC236}">
                <a16:creationId xmlns:a16="http://schemas.microsoft.com/office/drawing/2014/main" id="{748FCB17-6792-368C-BFAE-2E84AB5E6AE8}"/>
              </a:ext>
            </a:extLst>
          </p:cNvPr>
          <p:cNvGraphicFramePr>
            <a:graphicFrameLocks noGrp="1"/>
          </p:cNvGraphicFramePr>
          <p:nvPr>
            <p:extLst>
              <p:ext uri="{D42A27DB-BD31-4B8C-83A1-F6EECF244321}">
                <p14:modId xmlns:p14="http://schemas.microsoft.com/office/powerpoint/2010/main" val="3795604127"/>
              </p:ext>
            </p:extLst>
          </p:nvPr>
        </p:nvGraphicFramePr>
        <p:xfrm>
          <a:off x="93215" y="1403218"/>
          <a:ext cx="8957569" cy="2636520"/>
        </p:xfrm>
        <a:graphic>
          <a:graphicData uri="http://schemas.openxmlformats.org/drawingml/2006/table">
            <a:tbl>
              <a:tblPr firstRow="1" bandRow="1">
                <a:tableStyleId>{8799B23B-EC83-4686-B30A-512413B5E67A}</a:tableStyleId>
              </a:tblPr>
              <a:tblGrid>
                <a:gridCol w="1097487">
                  <a:extLst>
                    <a:ext uri="{9D8B030D-6E8A-4147-A177-3AD203B41FA5}">
                      <a16:colId xmlns:a16="http://schemas.microsoft.com/office/drawing/2014/main" val="1125739063"/>
                    </a:ext>
                  </a:extLst>
                </a:gridCol>
                <a:gridCol w="1824473">
                  <a:extLst>
                    <a:ext uri="{9D8B030D-6E8A-4147-A177-3AD203B41FA5}">
                      <a16:colId xmlns:a16="http://schemas.microsoft.com/office/drawing/2014/main" val="3952715146"/>
                    </a:ext>
                  </a:extLst>
                </a:gridCol>
                <a:gridCol w="1814733">
                  <a:extLst>
                    <a:ext uri="{9D8B030D-6E8A-4147-A177-3AD203B41FA5}">
                      <a16:colId xmlns:a16="http://schemas.microsoft.com/office/drawing/2014/main" val="1343838678"/>
                    </a:ext>
                  </a:extLst>
                </a:gridCol>
                <a:gridCol w="1882780">
                  <a:extLst>
                    <a:ext uri="{9D8B030D-6E8A-4147-A177-3AD203B41FA5}">
                      <a16:colId xmlns:a16="http://schemas.microsoft.com/office/drawing/2014/main" val="1034048879"/>
                    </a:ext>
                  </a:extLst>
                </a:gridCol>
                <a:gridCol w="2338096">
                  <a:extLst>
                    <a:ext uri="{9D8B030D-6E8A-4147-A177-3AD203B41FA5}">
                      <a16:colId xmlns:a16="http://schemas.microsoft.com/office/drawing/2014/main" val="1747136641"/>
                    </a:ext>
                  </a:extLst>
                </a:gridCol>
              </a:tblGrid>
              <a:tr h="187088">
                <a:tc>
                  <a:txBody>
                    <a:bodyPr/>
                    <a:lstStyle/>
                    <a:p>
                      <a:endParaRPr lang="en-AU" sz="1050" dirty="0">
                        <a:latin typeface="+mn-lt"/>
                      </a:endParaRPr>
                    </a:p>
                  </a:txBody>
                  <a:tcPr/>
                </a:tc>
                <a:tc>
                  <a:txBody>
                    <a:bodyPr/>
                    <a:lstStyle/>
                    <a:p>
                      <a:r>
                        <a:rPr lang="en-AU" sz="1100" dirty="0" err="1"/>
                        <a:t>Hizentra</a:t>
                      </a:r>
                      <a:r>
                        <a:rPr kumimoji="0" lang="en-AU" sz="1050" u="none" strike="noStrike" kern="1200" cap="none" spc="0" normalizeH="0" baseline="0" noProof="0" dirty="0">
                          <a:ln>
                            <a:noFill/>
                          </a:ln>
                          <a:effectLst/>
                          <a:uLnTx/>
                          <a:uFillTx/>
                        </a:rPr>
                        <a:t>® AU* </a:t>
                      </a:r>
                      <a:endParaRPr lang="en-AU" sz="1100" dirty="0">
                        <a:latin typeface="+mn-lt"/>
                      </a:endParaRPr>
                    </a:p>
                  </a:txBody>
                  <a:tcPr/>
                </a:tc>
                <a:tc>
                  <a:txBody>
                    <a:bodyPr/>
                    <a:lstStyle/>
                    <a:p>
                      <a:r>
                        <a:rPr lang="en-AU" sz="1050" dirty="0"/>
                        <a:t>  </a:t>
                      </a:r>
                      <a:r>
                        <a:rPr lang="en-AU" sz="1100" dirty="0" err="1"/>
                        <a:t>Hizentra</a:t>
                      </a:r>
                      <a:r>
                        <a:rPr lang="en-AU" sz="1100" dirty="0"/>
                        <a:t>®</a:t>
                      </a:r>
                      <a:r>
                        <a:rPr kumimoji="0" lang="en-AU" sz="1050" u="none" strike="noStrike" kern="1200" cap="none" spc="0" normalizeH="0" baseline="0" noProof="0" dirty="0">
                          <a:ln>
                            <a:noFill/>
                          </a:ln>
                          <a:effectLst/>
                          <a:uLnTx/>
                          <a:uFillTx/>
                        </a:rPr>
                        <a:t>*</a:t>
                      </a:r>
                      <a:r>
                        <a:rPr lang="en-AU" sz="1100" dirty="0"/>
                        <a:t>        </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Cuvitru®*</a:t>
                      </a:r>
                      <a:endParaRPr kumimoji="0" lang="en-AU" sz="105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r>
                        <a:rPr lang="en-AU" sz="1100" dirty="0" err="1"/>
                        <a:t>Xembify</a:t>
                      </a:r>
                      <a:r>
                        <a:rPr lang="en-AU" sz="1100" dirty="0"/>
                        <a:t>®</a:t>
                      </a:r>
                      <a:r>
                        <a:rPr kumimoji="0" lang="en-AU" sz="1050" u="none" strike="noStrike" kern="1200" cap="none" spc="0" normalizeH="0" baseline="0" noProof="0" dirty="0">
                          <a:ln>
                            <a:noFill/>
                          </a:ln>
                          <a:effectLst/>
                          <a:uLnTx/>
                          <a:uFillTx/>
                        </a:rPr>
                        <a:t>*</a:t>
                      </a:r>
                      <a:endParaRPr lang="en-AU" sz="1100" dirty="0">
                        <a:latin typeface="+mn-lt"/>
                      </a:endParaRPr>
                    </a:p>
                  </a:txBody>
                  <a:tcPr/>
                </a:tc>
                <a:extLst>
                  <a:ext uri="{0D108BD9-81ED-4DB2-BD59-A6C34878D82A}">
                    <a16:rowId xmlns:a16="http://schemas.microsoft.com/office/drawing/2014/main" val="2316382587"/>
                  </a:ext>
                </a:extLst>
              </a:tr>
              <a:tr h="244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1" u="none" strike="noStrike" kern="1200" cap="none" spc="0" normalizeH="0" baseline="0" noProof="0" dirty="0">
                          <a:ln>
                            <a:noFill/>
                          </a:ln>
                          <a:effectLst/>
                          <a:uLnTx/>
                          <a:uFillTx/>
                        </a:rPr>
                        <a:t>Plasma source</a:t>
                      </a:r>
                      <a:endParaRPr kumimoji="0" lang="en-AU" sz="105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AU" sz="1050" dirty="0">
                          <a:latin typeface="+mn-lt"/>
                        </a:rPr>
                        <a:t>Local</a:t>
                      </a:r>
                    </a:p>
                  </a:txBody>
                  <a:tcPr/>
                </a:tc>
                <a:tc>
                  <a:txBody>
                    <a:bodyPr/>
                    <a:lstStyle/>
                    <a:p>
                      <a:r>
                        <a:rPr lang="en-AU" sz="1050" dirty="0">
                          <a:latin typeface="+mn-lt"/>
                        </a:rPr>
                        <a:t>Imported</a:t>
                      </a:r>
                    </a:p>
                  </a:txBody>
                  <a:tcPr/>
                </a:tc>
                <a:tc>
                  <a:txBody>
                    <a:bodyPr/>
                    <a:lstStyle/>
                    <a:p>
                      <a:r>
                        <a:rPr lang="en-AU" sz="1050" dirty="0"/>
                        <a:t>Imported</a:t>
                      </a:r>
                      <a:endParaRPr lang="en-AU" sz="1050" dirty="0">
                        <a:latin typeface="+mn-lt"/>
                      </a:endParaRPr>
                    </a:p>
                  </a:txBody>
                  <a:tcPr/>
                </a:tc>
                <a:tc>
                  <a:txBody>
                    <a:bodyPr/>
                    <a:lstStyle/>
                    <a:p>
                      <a:r>
                        <a:rPr lang="en-AU" sz="1050" dirty="0">
                          <a:latin typeface="+mn-lt"/>
                        </a:rPr>
                        <a:t>Imported</a:t>
                      </a:r>
                    </a:p>
                  </a:txBody>
                  <a:tcPr/>
                </a:tc>
                <a:extLst>
                  <a:ext uri="{0D108BD9-81ED-4DB2-BD59-A6C34878D82A}">
                    <a16:rowId xmlns:a16="http://schemas.microsoft.com/office/drawing/2014/main" val="1669434938"/>
                  </a:ext>
                </a:extLst>
              </a:tr>
              <a:tr h="244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1" u="none" strike="noStrike" kern="1200" cap="none" spc="0" normalizeH="0" baseline="0" noProof="0" dirty="0">
                          <a:ln>
                            <a:noFill/>
                          </a:ln>
                          <a:effectLst/>
                          <a:uLnTx/>
                          <a:uFillTx/>
                        </a:rPr>
                        <a:t>Stabilizer</a:t>
                      </a:r>
                      <a:endParaRPr kumimoji="0" lang="en-AU" sz="105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AU" sz="1050" dirty="0"/>
                        <a:t>Proline</a:t>
                      </a:r>
                      <a:endParaRPr lang="en-AU" sz="1050" dirty="0">
                        <a:latin typeface="+mn-lt"/>
                      </a:endParaRPr>
                    </a:p>
                  </a:txBody>
                  <a:tcPr/>
                </a:tc>
                <a:tc>
                  <a:txBody>
                    <a:bodyPr/>
                    <a:lstStyle/>
                    <a:p>
                      <a:r>
                        <a:rPr lang="en-AU" sz="1050" dirty="0"/>
                        <a:t>Proline</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Glycine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Glycine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17395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1" u="none" strike="noStrike" kern="1200" cap="none" spc="0" normalizeH="0" baseline="0" noProof="0" dirty="0">
                          <a:ln>
                            <a:noFill/>
                          </a:ln>
                          <a:effectLst/>
                          <a:uLnTx/>
                          <a:uFillTx/>
                        </a:rPr>
                        <a:t>Concentration</a:t>
                      </a:r>
                      <a:endParaRPr kumimoji="0" lang="en-AU" sz="105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20%</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AU" sz="1050" dirty="0"/>
                        <a:t>20%</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20%</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20%</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306020713"/>
                  </a:ext>
                </a:extLst>
              </a:tr>
              <a:tr h="136339">
                <a:tc>
                  <a:txBody>
                    <a:bodyPr/>
                    <a:lstStyle/>
                    <a:p>
                      <a:r>
                        <a:rPr lang="en-AU" sz="1050" b="1" dirty="0"/>
                        <a:t>Storage</a:t>
                      </a:r>
                      <a:endParaRPr lang="en-AU" sz="1050" b="1"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&lt;25°C (do not freeze,</a:t>
                      </a:r>
                      <a:r>
                        <a:rPr kumimoji="0" lang="en-AU" sz="1050" u="none" strike="noStrike" kern="1200" cap="none" spc="0" normalizeH="0" baseline="0" noProof="0" dirty="0">
                          <a:ln>
                            <a:noFill/>
                          </a:ln>
                          <a:solidFill>
                            <a:srgbClr val="FF0000"/>
                          </a:solidFill>
                          <a:effectLst/>
                          <a:uLnTx/>
                          <a:uFillTx/>
                        </a:rPr>
                        <a:t> </a:t>
                      </a:r>
                      <a:r>
                        <a:rPr kumimoji="0" lang="en-AU" sz="1050" b="0" i="0" u="none" strike="noStrike" kern="1200" cap="none" spc="0" normalizeH="0" baseline="0" noProof="0" dirty="0">
                          <a:ln>
                            <a:noFill/>
                          </a:ln>
                          <a:solidFill>
                            <a:schemeClr val="tx1"/>
                          </a:solidFill>
                          <a:effectLst/>
                          <a:uLnTx/>
                          <a:uFillTx/>
                          <a:latin typeface="+mn-lt"/>
                          <a:ea typeface="+mn-ea"/>
                          <a:cs typeface="+mn-cs"/>
                        </a:rPr>
                        <a:t>store in outer carton to </a:t>
                      </a:r>
                      <a:r>
                        <a:rPr kumimoji="0" lang="en-AU" sz="1050" u="none" strike="noStrike" kern="1200" cap="none" spc="0" normalizeH="0" baseline="0" noProof="0" dirty="0">
                          <a:ln>
                            <a:noFill/>
                          </a:ln>
                          <a:solidFill>
                            <a:schemeClr val="tx1"/>
                          </a:solidFill>
                          <a:effectLst/>
                          <a:uLnTx/>
                          <a:uFillTx/>
                        </a:rPr>
                        <a:t>p</a:t>
                      </a:r>
                      <a:r>
                        <a:rPr kumimoji="0" lang="en-AU" sz="1050" b="0" i="0" u="none" strike="noStrike" kern="1200" cap="none" spc="0" normalizeH="0" baseline="0" noProof="0" dirty="0">
                          <a:ln>
                            <a:noFill/>
                          </a:ln>
                          <a:solidFill>
                            <a:schemeClr val="tx1"/>
                          </a:solidFill>
                          <a:effectLst/>
                          <a:uLnTx/>
                          <a:uFillTx/>
                          <a:latin typeface="+mn-lt"/>
                          <a:ea typeface="+mn-ea"/>
                          <a:cs typeface="+mn-cs"/>
                        </a:rPr>
                        <a:t>rotect from light, should be room temperature prior to administration)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&lt;</a:t>
                      </a:r>
                      <a:r>
                        <a:rPr kumimoji="0" lang="en-AU" sz="1050" u="none" strike="noStrike" kern="1200" cap="none" spc="0" normalizeH="0" baseline="0" noProof="0" dirty="0">
                          <a:ln>
                            <a:noFill/>
                          </a:ln>
                          <a:solidFill>
                            <a:schemeClr val="tx1"/>
                          </a:solidFill>
                          <a:effectLst/>
                          <a:uLnTx/>
                          <a:uFillTx/>
                        </a:rPr>
                        <a:t>25°C (do not freeze, </a:t>
                      </a:r>
                      <a:r>
                        <a:rPr kumimoji="0" lang="en-AU" sz="1050" b="0" i="0" u="none" strike="noStrike" kern="1200" cap="none" spc="0" normalizeH="0" baseline="0" noProof="0" dirty="0">
                          <a:ln>
                            <a:noFill/>
                          </a:ln>
                          <a:solidFill>
                            <a:schemeClr val="tx1"/>
                          </a:solidFill>
                          <a:effectLst/>
                          <a:uLnTx/>
                          <a:uFillTx/>
                          <a:latin typeface="+mn-lt"/>
                          <a:ea typeface="+mn-ea"/>
                          <a:cs typeface="+mn-cs"/>
                        </a:rPr>
                        <a:t>store in outer carton to </a:t>
                      </a:r>
                      <a:r>
                        <a:rPr kumimoji="0" lang="en-AU" sz="1050" u="none" strike="noStrike" kern="1200" cap="none" spc="0" normalizeH="0" baseline="0" noProof="0" dirty="0">
                          <a:ln>
                            <a:noFill/>
                          </a:ln>
                          <a:solidFill>
                            <a:schemeClr val="tx1"/>
                          </a:solidFill>
                          <a:effectLst/>
                          <a:uLnTx/>
                          <a:uFillTx/>
                        </a:rPr>
                        <a:t>p</a:t>
                      </a:r>
                      <a:r>
                        <a:rPr kumimoji="0" lang="en-AU" sz="1050" b="0" i="0" u="none" strike="noStrike" kern="1200" cap="none" spc="0" normalizeH="0" baseline="0" noProof="0" dirty="0">
                          <a:ln>
                            <a:noFill/>
                          </a:ln>
                          <a:solidFill>
                            <a:schemeClr val="tx1"/>
                          </a:solidFill>
                          <a:effectLst/>
                          <a:uLnTx/>
                          <a:uFillTx/>
                          <a:latin typeface="+mn-lt"/>
                          <a:ea typeface="+mn-ea"/>
                          <a:cs typeface="+mn-cs"/>
                        </a:rPr>
                        <a:t>rotect from light, should be room temperature prior to administration)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solidFill>
                            <a:schemeClr val="tx1"/>
                          </a:solidFill>
                          <a:effectLst/>
                          <a:uLnTx/>
                          <a:uFillTx/>
                        </a:rPr>
                        <a:t>2 – 8°C (do not freeze, </a:t>
                      </a:r>
                      <a:r>
                        <a:rPr kumimoji="0" lang="en-AU" sz="1050" b="0" i="0" u="none" strike="noStrike" kern="1200" cap="none" spc="0" normalizeH="0" baseline="0" noProof="0" dirty="0">
                          <a:ln>
                            <a:noFill/>
                          </a:ln>
                          <a:solidFill>
                            <a:schemeClr val="tx1"/>
                          </a:solidFill>
                          <a:effectLst/>
                          <a:uLnTx/>
                          <a:uFillTx/>
                          <a:latin typeface="+mn-lt"/>
                          <a:ea typeface="+mn-ea"/>
                          <a:cs typeface="+mn-cs"/>
                        </a:rPr>
                        <a:t>store in outer carton to </a:t>
                      </a:r>
                      <a:r>
                        <a:rPr kumimoji="0" lang="en-AU" sz="1050" u="none" strike="noStrike" kern="1200" cap="none" spc="0" normalizeH="0" baseline="0" noProof="0" dirty="0">
                          <a:ln>
                            <a:noFill/>
                          </a:ln>
                          <a:solidFill>
                            <a:schemeClr val="tx1"/>
                          </a:solidFill>
                          <a:effectLst/>
                          <a:uLnTx/>
                          <a:uFillTx/>
                        </a:rPr>
                        <a:t>p</a:t>
                      </a:r>
                      <a:r>
                        <a:rPr kumimoji="0" lang="en-AU" sz="1050" b="0" i="0" u="none" strike="noStrike" kern="1200" cap="none" spc="0" normalizeH="0" baseline="0" noProof="0" dirty="0">
                          <a:ln>
                            <a:noFill/>
                          </a:ln>
                          <a:solidFill>
                            <a:schemeClr val="tx1"/>
                          </a:solidFill>
                          <a:effectLst/>
                          <a:uLnTx/>
                          <a:uFillTx/>
                          <a:latin typeface="+mn-lt"/>
                          <a:ea typeface="+mn-ea"/>
                          <a:cs typeface="+mn-cs"/>
                        </a:rPr>
                        <a:t>rotect from light, allow to reach room temperature prior to administration)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solidFill>
                            <a:schemeClr val="tx1"/>
                          </a:solidFill>
                          <a:effectLst/>
                          <a:uLnTx/>
                          <a:uFillTx/>
                        </a:rPr>
                        <a:t>2 – 8°C (do not freeze, </a:t>
                      </a:r>
                      <a:r>
                        <a:rPr kumimoji="0" lang="en-AU" sz="1050" b="0" i="0" u="none" strike="noStrike" kern="1200" cap="none" spc="0" normalizeH="0" baseline="0" noProof="0" dirty="0">
                          <a:ln>
                            <a:noFill/>
                          </a:ln>
                          <a:solidFill>
                            <a:schemeClr val="tx1"/>
                          </a:solidFill>
                          <a:effectLst/>
                          <a:uLnTx/>
                          <a:uFillTx/>
                          <a:latin typeface="+mn-lt"/>
                          <a:ea typeface="+mn-ea"/>
                          <a:cs typeface="+mn-cs"/>
                        </a:rPr>
                        <a:t>store in outer carton to </a:t>
                      </a:r>
                      <a:r>
                        <a:rPr kumimoji="0" lang="en-AU" sz="1050" u="none" strike="noStrike" kern="1200" cap="none" spc="0" normalizeH="0" baseline="0" noProof="0" dirty="0">
                          <a:ln>
                            <a:noFill/>
                          </a:ln>
                          <a:solidFill>
                            <a:schemeClr val="tx1"/>
                          </a:solidFill>
                          <a:effectLst/>
                          <a:uLnTx/>
                          <a:uFillTx/>
                        </a:rPr>
                        <a:t>p</a:t>
                      </a:r>
                      <a:r>
                        <a:rPr kumimoji="0" lang="en-AU" sz="1050" b="0" i="0" u="none" strike="noStrike" kern="1200" cap="none" spc="0" normalizeH="0" baseline="0" noProof="0" dirty="0">
                          <a:ln>
                            <a:noFill/>
                          </a:ln>
                          <a:solidFill>
                            <a:schemeClr val="tx1"/>
                          </a:solidFill>
                          <a:effectLst/>
                          <a:uLnTx/>
                          <a:uFillTx/>
                          <a:latin typeface="+mn-lt"/>
                          <a:ea typeface="+mn-ea"/>
                          <a:cs typeface="+mn-cs"/>
                        </a:rPr>
                        <a:t>rotect from light, allow to reach room temperature prior to administration)</a:t>
                      </a:r>
                      <a:endParaRPr kumimoji="0" lang="en-AU" sz="1050" u="none" strike="noStrike" kern="1200" cap="none" spc="0" normalizeH="0" baseline="0" noProof="0" dirty="0">
                        <a:ln>
                          <a:noFill/>
                        </a:ln>
                        <a:solidFill>
                          <a:schemeClr val="tx1"/>
                        </a:solidFill>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solidFill>
                          <a:effectLst/>
                          <a:uLnTx/>
                          <a:uFillTx/>
                          <a:latin typeface="+mn-lt"/>
                          <a:ea typeface="+mn-ea"/>
                          <a:cs typeface="+mn-cs"/>
                        </a:rPr>
                        <a:t>May be stored ≤25°C for up to 6 months any time prior to expiry date</a:t>
                      </a:r>
                    </a:p>
                  </a:txBody>
                  <a:tcPr/>
                </a:tc>
                <a:extLst>
                  <a:ext uri="{0D108BD9-81ED-4DB2-BD59-A6C34878D82A}">
                    <a16:rowId xmlns:a16="http://schemas.microsoft.com/office/drawing/2014/main" val="2508425894"/>
                  </a:ext>
                </a:extLst>
              </a:tr>
              <a:tr h="317871">
                <a:tc>
                  <a:txBody>
                    <a:bodyPr/>
                    <a:lstStyle/>
                    <a:p>
                      <a:r>
                        <a:rPr lang="en-AU" sz="1050" b="1" dirty="0"/>
                        <a:t>Vial sizes</a:t>
                      </a:r>
                      <a:endParaRPr lang="en-AU" sz="1050" b="1"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4g (20mL)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 10g (50mL)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 8g (40mL)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 10g (50mL)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956484890"/>
                  </a:ext>
                </a:extLst>
              </a:tr>
            </a:tbl>
          </a:graphicData>
        </a:graphic>
      </p:graphicFrame>
      <p:sp>
        <p:nvSpPr>
          <p:cNvPr id="10" name="TextBox 9">
            <a:extLst>
              <a:ext uri="{FF2B5EF4-FFF2-40B4-BE49-F238E27FC236}">
                <a16:creationId xmlns:a16="http://schemas.microsoft.com/office/drawing/2014/main" id="{C6DA0158-C508-2F5E-63FF-3B6039EDB12F}"/>
              </a:ext>
            </a:extLst>
          </p:cNvPr>
          <p:cNvSpPr txBox="1"/>
          <p:nvPr/>
        </p:nvSpPr>
        <p:spPr>
          <a:xfrm>
            <a:off x="2814927" y="4334946"/>
            <a:ext cx="5319346" cy="415498"/>
          </a:xfrm>
          <a:prstGeom prst="rect">
            <a:avLst/>
          </a:prstGeom>
          <a:noFill/>
        </p:spPr>
        <p:txBody>
          <a:bodyPr wrap="square">
            <a:spAutoFit/>
          </a:bodyPr>
          <a:lstStyle/>
          <a:p>
            <a:pPr marR="0" lvl="0" algn="l" defTabSz="457200" rtl="0" eaLnBrk="0" fontAlgn="base" latinLnBrk="0" hangingPunct="0">
              <a:lnSpc>
                <a:spcPct val="100000"/>
              </a:lnSpc>
              <a:spcBef>
                <a:spcPct val="0"/>
              </a:spcBef>
              <a:spcAft>
                <a:spcPct val="0"/>
              </a:spcAft>
              <a:buClrTx/>
              <a:buSzTx/>
              <a:tabLst/>
              <a:defRPr/>
            </a:pPr>
            <a:r>
              <a:rPr kumimoji="0" lang="en-AU"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Refer to Product </a:t>
            </a:r>
            <a:r>
              <a:rPr kumimoji="0" lang="en-AU" sz="1050" b="0" i="0" u="none" strike="noStrike" kern="1200" cap="none" spc="0" normalizeH="0" baseline="0" noProof="0" dirty="0">
                <a:ln>
                  <a:noFill/>
                </a:ln>
                <a:effectLst/>
                <a:uLnTx/>
                <a:uFillTx/>
                <a:latin typeface="Arial" charset="0"/>
                <a:ea typeface="ＭＳ Ｐゴシック" pitchFamily="34" charset="-128"/>
                <a:cs typeface="+mn-cs"/>
              </a:rPr>
              <a:t>information for further information</a:t>
            </a:r>
          </a:p>
          <a:p>
            <a:pPr marR="0" lvl="0" algn="l" defTabSz="457200" rtl="0" eaLnBrk="0" fontAlgn="base" latinLnBrk="0" hangingPunct="0">
              <a:lnSpc>
                <a:spcPct val="100000"/>
              </a:lnSpc>
              <a:spcBef>
                <a:spcPct val="0"/>
              </a:spcBef>
              <a:spcAft>
                <a:spcPct val="0"/>
              </a:spcAft>
              <a:buClrTx/>
              <a:buSzTx/>
              <a:tabLst/>
              <a:defRPr/>
            </a:pPr>
            <a:endParaRPr kumimoji="0" lang="en-AU"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5708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D1983-33A8-9D14-8859-BB346CBF616F}"/>
              </a:ext>
            </a:extLst>
          </p:cNvPr>
          <p:cNvSpPr>
            <a:spLocks noGrp="1"/>
          </p:cNvSpPr>
          <p:nvPr>
            <p:ph type="title"/>
          </p:nvPr>
        </p:nvSpPr>
        <p:spPr/>
        <p:txBody>
          <a:bodyPr/>
          <a:lstStyle/>
          <a:p>
            <a:r>
              <a:rPr lang="en-AU" dirty="0"/>
              <a:t>SCIg infusion sites</a:t>
            </a:r>
          </a:p>
        </p:txBody>
      </p:sp>
      <p:sp>
        <p:nvSpPr>
          <p:cNvPr id="7" name="Content Placeholder 6">
            <a:extLst>
              <a:ext uri="{FF2B5EF4-FFF2-40B4-BE49-F238E27FC236}">
                <a16:creationId xmlns:a16="http://schemas.microsoft.com/office/drawing/2014/main" id="{2AFBA30C-B99D-65F5-4024-E74305581BD1}"/>
              </a:ext>
            </a:extLst>
          </p:cNvPr>
          <p:cNvSpPr>
            <a:spLocks noGrp="1"/>
          </p:cNvSpPr>
          <p:nvPr>
            <p:ph idx="1"/>
          </p:nvPr>
        </p:nvSpPr>
        <p:spPr/>
        <p:txBody>
          <a:bodyPr/>
          <a:lstStyle/>
          <a:p>
            <a:pPr>
              <a:lnSpc>
                <a:spcPct val="100000"/>
              </a:lnSpc>
            </a:pPr>
            <a:r>
              <a:rPr lang="en-AU" sz="1600" dirty="0">
                <a:solidFill>
                  <a:schemeClr val="tx1"/>
                </a:solidFill>
              </a:rPr>
              <a:t>Administer in the subcutaneous tissue only </a:t>
            </a:r>
          </a:p>
          <a:p>
            <a:pPr>
              <a:lnSpc>
                <a:spcPct val="100000"/>
              </a:lnSpc>
            </a:pPr>
            <a:r>
              <a:rPr lang="en-AU" sz="1600" b="0" dirty="0">
                <a:solidFill>
                  <a:schemeClr val="tx1"/>
                </a:solidFill>
              </a:rPr>
              <a:t>Abdomen -  (at least 5cm from the umbilicus), thigh, upper arm, lateral hip</a:t>
            </a:r>
          </a:p>
          <a:p>
            <a:pPr>
              <a:lnSpc>
                <a:spcPct val="100000"/>
              </a:lnSpc>
            </a:pPr>
            <a:r>
              <a:rPr lang="en-AU" sz="1600" b="0" dirty="0">
                <a:solidFill>
                  <a:schemeClr val="tx1"/>
                </a:solidFill>
              </a:rPr>
              <a:t>If using multiple sites, ensure they are at least 5cm apart</a:t>
            </a:r>
          </a:p>
          <a:p>
            <a:pPr>
              <a:lnSpc>
                <a:spcPct val="100000"/>
              </a:lnSpc>
            </a:pPr>
            <a:r>
              <a:rPr lang="en-AU" sz="1600" b="0" dirty="0">
                <a:solidFill>
                  <a:schemeClr val="tx1"/>
                </a:solidFill>
              </a:rPr>
              <a:t>Do not insert the needle where the skin is scarred, bruised, broken or inflamed</a:t>
            </a:r>
          </a:p>
          <a:p>
            <a:pPr>
              <a:lnSpc>
                <a:spcPct val="100000"/>
              </a:lnSpc>
            </a:pPr>
            <a:r>
              <a:rPr lang="en-AU" sz="1600" b="0" dirty="0">
                <a:solidFill>
                  <a:schemeClr val="tx1"/>
                </a:solidFill>
              </a:rPr>
              <a:t>Same sites V’s rotating sites</a:t>
            </a:r>
          </a:p>
          <a:p>
            <a:endParaRPr lang="en-AU" dirty="0"/>
          </a:p>
        </p:txBody>
      </p:sp>
      <p:pic>
        <p:nvPicPr>
          <p:cNvPr id="9" name="Picture 8">
            <a:extLst>
              <a:ext uri="{FF2B5EF4-FFF2-40B4-BE49-F238E27FC236}">
                <a16:creationId xmlns:a16="http://schemas.microsoft.com/office/drawing/2014/main" id="{C1F1C1D6-2CC6-B0DF-1931-0BFF5423B09F}"/>
              </a:ext>
            </a:extLst>
          </p:cNvPr>
          <p:cNvPicPr>
            <a:picLocks noChangeAspect="1"/>
          </p:cNvPicPr>
          <p:nvPr/>
        </p:nvPicPr>
        <p:blipFill>
          <a:blip r:embed="rId3"/>
          <a:stretch>
            <a:fillRect/>
          </a:stretch>
        </p:blipFill>
        <p:spPr>
          <a:xfrm>
            <a:off x="539750" y="3508401"/>
            <a:ext cx="8041321" cy="841321"/>
          </a:xfrm>
          <a:prstGeom prst="rect">
            <a:avLst/>
          </a:prstGeom>
        </p:spPr>
      </p:pic>
      <p:sp>
        <p:nvSpPr>
          <p:cNvPr id="10" name="TextBox 9">
            <a:extLst>
              <a:ext uri="{FF2B5EF4-FFF2-40B4-BE49-F238E27FC236}">
                <a16:creationId xmlns:a16="http://schemas.microsoft.com/office/drawing/2014/main" id="{0B4C5AAD-5A8F-25E5-36C4-E1715E6AF95F}"/>
              </a:ext>
            </a:extLst>
          </p:cNvPr>
          <p:cNvSpPr txBox="1"/>
          <p:nvPr/>
        </p:nvSpPr>
        <p:spPr>
          <a:xfrm>
            <a:off x="2519961" y="4461549"/>
            <a:ext cx="5319346" cy="415498"/>
          </a:xfrm>
          <a:prstGeom prst="rect">
            <a:avLst/>
          </a:prstGeom>
          <a:noFill/>
        </p:spPr>
        <p:txBody>
          <a:bodyPr wrap="square">
            <a:spAutoFit/>
          </a:bodyPr>
          <a:lstStyle/>
          <a:p>
            <a:pPr marR="0" lvl="0" algn="l" defTabSz="457200" rtl="0" eaLnBrk="0" fontAlgn="base" latinLnBrk="0" hangingPunct="0">
              <a:lnSpc>
                <a:spcPct val="100000"/>
              </a:lnSpc>
              <a:spcBef>
                <a:spcPct val="0"/>
              </a:spcBef>
              <a:spcAft>
                <a:spcPct val="0"/>
              </a:spcAft>
              <a:buClrTx/>
              <a:buSzTx/>
              <a:tabLst/>
              <a:defRPr/>
            </a:pPr>
            <a:r>
              <a:rPr kumimoji="0" lang="en-AU"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en-AU" sz="1050" b="0" i="0" u="none" strike="noStrike" kern="1200" cap="none" spc="0" normalizeH="0" baseline="0" noProof="0" dirty="0">
                <a:ln>
                  <a:noFill/>
                </a:ln>
                <a:effectLst/>
                <a:uLnTx/>
                <a:uFillTx/>
                <a:latin typeface="Arial" charset="0"/>
                <a:ea typeface="ＭＳ Ｐゴシック" pitchFamily="34" charset="-128"/>
                <a:cs typeface="+mn-cs"/>
              </a:rPr>
              <a:t>Refer to Product information for further information</a:t>
            </a:r>
          </a:p>
          <a:p>
            <a:pPr marR="0" lvl="0" algn="l" defTabSz="457200" rtl="0" eaLnBrk="0" fontAlgn="base" latinLnBrk="0" hangingPunct="0">
              <a:lnSpc>
                <a:spcPct val="100000"/>
              </a:lnSpc>
              <a:spcBef>
                <a:spcPct val="0"/>
              </a:spcBef>
              <a:spcAft>
                <a:spcPct val="0"/>
              </a:spcAft>
              <a:buClrTx/>
              <a:buSzTx/>
              <a:tabLst/>
              <a:defRPr/>
            </a:pPr>
            <a:endParaRPr kumimoji="0" lang="en-AU"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5233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211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860F-D838-6FAF-9B31-69C1C1EB9736}"/>
              </a:ext>
            </a:extLst>
          </p:cNvPr>
          <p:cNvSpPr>
            <a:spLocks noGrp="1"/>
          </p:cNvSpPr>
          <p:nvPr>
            <p:ph type="title"/>
          </p:nvPr>
        </p:nvSpPr>
        <p:spPr/>
        <p:txBody>
          <a:bodyPr/>
          <a:lstStyle/>
          <a:p>
            <a:r>
              <a:rPr lang="en-AU" dirty="0"/>
              <a:t>Equipment: pumps &amp; consumables</a:t>
            </a:r>
          </a:p>
        </p:txBody>
      </p:sp>
      <p:sp>
        <p:nvSpPr>
          <p:cNvPr id="4" name="Content Placeholder 2">
            <a:extLst>
              <a:ext uri="{FF2B5EF4-FFF2-40B4-BE49-F238E27FC236}">
                <a16:creationId xmlns:a16="http://schemas.microsoft.com/office/drawing/2014/main" id="{30A90CB2-7B36-9912-9C9B-7C7415A31D45}"/>
              </a:ext>
            </a:extLst>
          </p:cNvPr>
          <p:cNvSpPr>
            <a:spLocks noGrp="1"/>
          </p:cNvSpPr>
          <p:nvPr>
            <p:ph idx="1"/>
          </p:nvPr>
        </p:nvSpPr>
        <p:spPr>
          <a:xfrm>
            <a:off x="539750" y="1214438"/>
            <a:ext cx="8243888" cy="3062287"/>
          </a:xfrm>
        </p:spPr>
        <p:txBody>
          <a:bodyPr/>
          <a:lstStyle/>
          <a:p>
            <a:pPr marL="171450" indent="-171450">
              <a:lnSpc>
                <a:spcPct val="100000"/>
              </a:lnSpc>
              <a:buFont typeface="Arial" panose="020B0604020202020204" pitchFamily="34" charset="0"/>
              <a:buChar char="•"/>
            </a:pPr>
            <a:r>
              <a:rPr lang="en-AU" sz="1600" b="0" dirty="0">
                <a:solidFill>
                  <a:schemeClr val="tx1"/>
                </a:solidFill>
              </a:rPr>
              <a:t>Cooler bag/esky for transport (ice brick)</a:t>
            </a:r>
          </a:p>
          <a:p>
            <a:pPr marL="171450" indent="-171450">
              <a:lnSpc>
                <a:spcPct val="100000"/>
              </a:lnSpc>
              <a:buFont typeface="Arial" panose="020B0604020202020204" pitchFamily="34" charset="0"/>
              <a:buChar char="•"/>
            </a:pPr>
            <a:r>
              <a:rPr lang="en-AU" sz="1600" b="0" dirty="0">
                <a:solidFill>
                  <a:schemeClr val="tx1"/>
                </a:solidFill>
              </a:rPr>
              <a:t>Infusion pump</a:t>
            </a:r>
          </a:p>
          <a:p>
            <a:pPr marL="171450" indent="-171450">
              <a:lnSpc>
                <a:spcPct val="100000"/>
              </a:lnSpc>
              <a:buFont typeface="Arial" panose="020B0604020202020204" pitchFamily="34" charset="0"/>
              <a:buChar char="•"/>
            </a:pPr>
            <a:r>
              <a:rPr lang="en-AU" sz="1600" b="0" dirty="0">
                <a:solidFill>
                  <a:schemeClr val="tx1"/>
                </a:solidFill>
              </a:rPr>
              <a:t>Subcutaneous infusion set </a:t>
            </a:r>
          </a:p>
          <a:p>
            <a:pPr marL="171450" indent="-171450">
              <a:lnSpc>
                <a:spcPct val="100000"/>
              </a:lnSpc>
              <a:buFont typeface="Arial" panose="020B0604020202020204" pitchFamily="34" charset="0"/>
              <a:buChar char="•"/>
            </a:pPr>
            <a:r>
              <a:rPr lang="en-AU" sz="1600" b="0" dirty="0">
                <a:solidFill>
                  <a:schemeClr val="tx1"/>
                </a:solidFill>
              </a:rPr>
              <a:t>Sharps container </a:t>
            </a:r>
          </a:p>
          <a:p>
            <a:pPr marL="171450" indent="-171450">
              <a:lnSpc>
                <a:spcPct val="100000"/>
              </a:lnSpc>
              <a:buFont typeface="Arial" panose="020B0604020202020204" pitchFamily="34" charset="0"/>
              <a:buChar char="•"/>
            </a:pPr>
            <a:r>
              <a:rPr lang="en-AU" sz="1600" b="0" dirty="0">
                <a:solidFill>
                  <a:schemeClr val="tx1"/>
                </a:solidFill>
              </a:rPr>
              <a:t>Antibacterial wipes or soapy water                                                                                                          (to clean a work surface or infusion mat)</a:t>
            </a:r>
          </a:p>
          <a:p>
            <a:pPr marL="171450" indent="-171450">
              <a:lnSpc>
                <a:spcPct val="100000"/>
              </a:lnSpc>
              <a:buFont typeface="Arial" panose="020B0604020202020204" pitchFamily="34" charset="0"/>
              <a:buChar char="•"/>
            </a:pPr>
            <a:r>
              <a:rPr lang="en-AU" sz="1600" b="0" dirty="0">
                <a:solidFill>
                  <a:schemeClr val="tx1"/>
                </a:solidFill>
              </a:rPr>
              <a:t>Alcohol swabs </a:t>
            </a:r>
          </a:p>
          <a:p>
            <a:pPr marL="171450" indent="-171450">
              <a:lnSpc>
                <a:spcPct val="100000"/>
              </a:lnSpc>
              <a:buFont typeface="Arial" panose="020B0604020202020204" pitchFamily="34" charset="0"/>
              <a:buChar char="•"/>
            </a:pPr>
            <a:endParaRPr lang="en-AU" sz="1400" b="0" dirty="0">
              <a:solidFill>
                <a:schemeClr val="tx1"/>
              </a:solidFill>
            </a:endParaRPr>
          </a:p>
          <a:p>
            <a:pPr marL="171450" indent="-171450">
              <a:lnSpc>
                <a:spcPct val="100000"/>
              </a:lnSpc>
              <a:buFont typeface="Arial" panose="020B0604020202020204" pitchFamily="34" charset="0"/>
              <a:buChar char="•"/>
            </a:pPr>
            <a:endParaRPr lang="en-AU" sz="1400" b="0" dirty="0">
              <a:solidFill>
                <a:schemeClr val="tx1"/>
              </a:solidFill>
            </a:endParaRPr>
          </a:p>
          <a:p>
            <a:endParaRPr lang="en-AU" dirty="0"/>
          </a:p>
        </p:txBody>
      </p:sp>
      <p:sp>
        <p:nvSpPr>
          <p:cNvPr id="5" name="Content Placeholder 3">
            <a:extLst>
              <a:ext uri="{FF2B5EF4-FFF2-40B4-BE49-F238E27FC236}">
                <a16:creationId xmlns:a16="http://schemas.microsoft.com/office/drawing/2014/main" id="{9737BA88-DAE3-0F7E-8669-F529CFF78E9B}"/>
              </a:ext>
            </a:extLst>
          </p:cNvPr>
          <p:cNvSpPr txBox="1">
            <a:spLocks/>
          </p:cNvSpPr>
          <p:nvPr/>
        </p:nvSpPr>
        <p:spPr>
          <a:xfrm>
            <a:off x="4751388" y="1214438"/>
            <a:ext cx="4032250" cy="3061666"/>
          </a:xfrm>
          <a:prstGeom prst="rect">
            <a:avLst/>
          </a:prstGeom>
        </p:spPr>
        <p:txBody>
          <a:bodyPr/>
          <a:lst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nSpc>
                <a:spcPct val="100000"/>
              </a:lnSpc>
              <a:buFont typeface="Arial" panose="020B0604020202020204" pitchFamily="34" charset="0"/>
              <a:buChar char="•"/>
            </a:pPr>
            <a:r>
              <a:rPr lang="en-AU" sz="1600" b="0" dirty="0">
                <a:solidFill>
                  <a:schemeClr val="tx1"/>
                </a:solidFill>
              </a:rPr>
              <a:t>Luer lock syringe(s) </a:t>
            </a:r>
          </a:p>
          <a:p>
            <a:pPr marL="171450" indent="-171450">
              <a:lnSpc>
                <a:spcPct val="100000"/>
              </a:lnSpc>
              <a:buFont typeface="Arial" panose="020B0604020202020204" pitchFamily="34" charset="0"/>
              <a:buChar char="•"/>
            </a:pPr>
            <a:r>
              <a:rPr lang="en-AU" sz="1600" b="0" dirty="0">
                <a:solidFill>
                  <a:schemeClr val="tx1"/>
                </a:solidFill>
              </a:rPr>
              <a:t>Drawing up needle(s)/vented dispensing pin</a:t>
            </a:r>
          </a:p>
          <a:p>
            <a:pPr marL="171450" indent="-171450">
              <a:lnSpc>
                <a:spcPct val="100000"/>
              </a:lnSpc>
              <a:buFont typeface="Arial" panose="020B0604020202020204" pitchFamily="34" charset="0"/>
              <a:buChar char="•"/>
            </a:pPr>
            <a:r>
              <a:rPr lang="en-AU" sz="1600" b="0" dirty="0">
                <a:solidFill>
                  <a:schemeClr val="tx1"/>
                </a:solidFill>
              </a:rPr>
              <a:t>Adhesive dressing </a:t>
            </a:r>
          </a:p>
          <a:p>
            <a:pPr marL="171450" indent="-171450">
              <a:lnSpc>
                <a:spcPct val="100000"/>
              </a:lnSpc>
              <a:buFont typeface="Arial" panose="020B0604020202020204" pitchFamily="34" charset="0"/>
              <a:buChar char="•"/>
            </a:pPr>
            <a:r>
              <a:rPr lang="en-AU" sz="1600" b="0" dirty="0">
                <a:solidFill>
                  <a:schemeClr val="tx1"/>
                </a:solidFill>
              </a:rPr>
              <a:t>Small band aid/gauze/cotton ball</a:t>
            </a:r>
          </a:p>
          <a:p>
            <a:pPr marL="171450" indent="-171450">
              <a:lnSpc>
                <a:spcPct val="100000"/>
              </a:lnSpc>
              <a:buFont typeface="Arial" panose="020B0604020202020204" pitchFamily="34" charset="0"/>
              <a:buChar char="•"/>
            </a:pPr>
            <a:r>
              <a:rPr lang="en-AU" sz="1600" b="0" dirty="0">
                <a:solidFill>
                  <a:schemeClr val="tx1"/>
                </a:solidFill>
              </a:rPr>
              <a:t>Infusion diary/Infusion App </a:t>
            </a:r>
          </a:p>
          <a:p>
            <a:endParaRPr lang="en-AU" dirty="0"/>
          </a:p>
        </p:txBody>
      </p:sp>
    </p:spTree>
    <p:extLst>
      <p:ext uri="{BB962C8B-B14F-4D97-AF65-F5344CB8AC3E}">
        <p14:creationId xmlns:p14="http://schemas.microsoft.com/office/powerpoint/2010/main" val="1788272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79C4-4FA2-AAF1-159F-423FB1EAA294}"/>
              </a:ext>
            </a:extLst>
          </p:cNvPr>
          <p:cNvSpPr>
            <a:spLocks noGrp="1"/>
          </p:cNvSpPr>
          <p:nvPr>
            <p:ph type="title"/>
          </p:nvPr>
        </p:nvSpPr>
        <p:spPr/>
        <p:txBody>
          <a:bodyPr/>
          <a:lstStyle/>
          <a:p>
            <a:r>
              <a:rPr lang="en-AU" dirty="0"/>
              <a:t>Pumps</a:t>
            </a:r>
          </a:p>
        </p:txBody>
      </p:sp>
      <p:sp>
        <p:nvSpPr>
          <p:cNvPr id="4" name="Content Placeholder 2">
            <a:extLst>
              <a:ext uri="{FF2B5EF4-FFF2-40B4-BE49-F238E27FC236}">
                <a16:creationId xmlns:a16="http://schemas.microsoft.com/office/drawing/2014/main" id="{3DBE3638-5303-93AE-40E4-B9DA2FF84AC0}"/>
              </a:ext>
            </a:extLst>
          </p:cNvPr>
          <p:cNvSpPr>
            <a:spLocks noGrp="1"/>
          </p:cNvSpPr>
          <p:nvPr>
            <p:ph idx="1"/>
          </p:nvPr>
        </p:nvSpPr>
        <p:spPr>
          <a:xfrm>
            <a:off x="539750" y="1214438"/>
            <a:ext cx="8243888" cy="3062287"/>
          </a:xfrm>
        </p:spPr>
        <p:txBody>
          <a:bodyPr/>
          <a:lstStyle/>
          <a:p>
            <a:pPr eaLnBrk="0" hangingPunct="0">
              <a:spcBef>
                <a:spcPct val="0"/>
              </a:spcBef>
              <a:spcAft>
                <a:spcPct val="0"/>
              </a:spcAft>
            </a:pPr>
            <a:r>
              <a:rPr lang="en-AU" sz="1400" dirty="0" err="1">
                <a:solidFill>
                  <a:schemeClr val="tx1"/>
                </a:solidFill>
                <a:ea typeface="ＭＳ Ｐゴシック" pitchFamily="34" charset="-128"/>
              </a:rPr>
              <a:t>Emed</a:t>
            </a:r>
            <a:r>
              <a:rPr lang="en-AU" sz="1400" dirty="0">
                <a:solidFill>
                  <a:schemeClr val="tx1"/>
                </a:solidFill>
                <a:ea typeface="ＭＳ Ｐゴシック" pitchFamily="34" charset="-128"/>
              </a:rPr>
              <a:t> - SCIg 60 infusion system </a:t>
            </a:r>
          </a:p>
          <a:p>
            <a:pPr eaLnBrk="0" hangingPunct="0">
              <a:lnSpc>
                <a:spcPct val="100000"/>
              </a:lnSpc>
              <a:spcBef>
                <a:spcPct val="0"/>
              </a:spcBef>
              <a:spcAft>
                <a:spcPct val="0"/>
              </a:spcAft>
            </a:pPr>
            <a:r>
              <a:rPr lang="en-AU" sz="1000" b="0" dirty="0"/>
              <a:t> </a:t>
            </a:r>
            <a:r>
              <a:rPr lang="en-AU" sz="1000" b="0" dirty="0">
                <a:hlinkClick r:id="rId2"/>
              </a:rPr>
              <a:t>Explore Our Infusion Products | EMED Technologies</a:t>
            </a:r>
            <a:endParaRPr lang="en-AU" sz="1000" b="0" dirty="0"/>
          </a:p>
          <a:p>
            <a:pPr eaLnBrk="0" hangingPunct="0">
              <a:lnSpc>
                <a:spcPct val="100000"/>
              </a:lnSpc>
              <a:spcBef>
                <a:spcPct val="0"/>
              </a:spcBef>
              <a:spcAft>
                <a:spcPct val="0"/>
              </a:spcAft>
            </a:pPr>
            <a:r>
              <a:rPr lang="en-AU" sz="1000" b="0" dirty="0">
                <a:solidFill>
                  <a:schemeClr val="tx1"/>
                </a:solidFill>
                <a:ea typeface="ＭＳ Ｐゴシック" pitchFamily="34" charset="-128"/>
              </a:rPr>
              <a:t>&lt;https://www.emedtc.com/explore-our-infusion-products&gt;</a:t>
            </a:r>
          </a:p>
          <a:p>
            <a:pPr marL="285750" indent="-285750" eaLnBrk="0" hangingPunct="0">
              <a:lnSpc>
                <a:spcPct val="100000"/>
              </a:lnSpc>
              <a:spcBef>
                <a:spcPct val="0"/>
              </a:spcBef>
              <a:spcAft>
                <a:spcPct val="0"/>
              </a:spcAft>
              <a:buFont typeface="Arial" panose="020B0604020202020204" pitchFamily="34" charset="0"/>
              <a:buChar char="•"/>
            </a:pPr>
            <a:r>
              <a:rPr lang="en-AU" sz="1400" b="0" dirty="0">
                <a:solidFill>
                  <a:schemeClr val="tx1"/>
                </a:solidFill>
                <a:ea typeface="ＭＳ Ｐゴシック" pitchFamily="34" charset="-128"/>
              </a:rPr>
              <a:t>Spring driven</a:t>
            </a:r>
          </a:p>
          <a:p>
            <a:pPr marL="285750" indent="-285750" eaLnBrk="0" hangingPunct="0">
              <a:lnSpc>
                <a:spcPct val="100000"/>
              </a:lnSpc>
              <a:spcBef>
                <a:spcPct val="0"/>
              </a:spcBef>
              <a:spcAft>
                <a:spcPct val="0"/>
              </a:spcAft>
              <a:buFont typeface="Arial" panose="020B0604020202020204" pitchFamily="34" charset="0"/>
              <a:buChar char="•"/>
            </a:pPr>
            <a:r>
              <a:rPr lang="en-AU" sz="1400" b="0" dirty="0">
                <a:solidFill>
                  <a:schemeClr val="tx1"/>
                </a:solidFill>
                <a:ea typeface="ＭＳ Ｐゴシック" pitchFamily="34" charset="-128"/>
              </a:rPr>
              <a:t>50/60mL BD syringe </a:t>
            </a: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 Rate controller </a:t>
            </a:r>
            <a:endParaRPr lang="en-AU" sz="1000" b="0"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5" name="Content Placeholder 3">
            <a:extLst>
              <a:ext uri="{FF2B5EF4-FFF2-40B4-BE49-F238E27FC236}">
                <a16:creationId xmlns:a16="http://schemas.microsoft.com/office/drawing/2014/main" id="{129AFE23-E823-F1F5-7F90-669C9E6B86EC}"/>
              </a:ext>
            </a:extLst>
          </p:cNvPr>
          <p:cNvSpPr txBox="1">
            <a:spLocks/>
          </p:cNvSpPr>
          <p:nvPr/>
        </p:nvSpPr>
        <p:spPr>
          <a:xfrm>
            <a:off x="4019266" y="1157326"/>
            <a:ext cx="4937057" cy="2823172"/>
          </a:xfrm>
          <a:prstGeom prst="rect">
            <a:avLst/>
          </a:prstGeom>
        </p:spPr>
        <p:txBody>
          <a:bodyPr/>
          <a:lst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hangingPunct="0">
              <a:lnSpc>
                <a:spcPct val="100000"/>
              </a:lnSpc>
              <a:spcBef>
                <a:spcPct val="0"/>
              </a:spcBef>
              <a:spcAft>
                <a:spcPct val="0"/>
              </a:spcAft>
            </a:pPr>
            <a:r>
              <a:rPr lang="en-AU" sz="1400">
                <a:solidFill>
                  <a:prstClr val="black"/>
                </a:solidFill>
                <a:ea typeface="ＭＳ Ｐゴシック" pitchFamily="34" charset="-128"/>
              </a:rPr>
              <a:t>Springfuser </a:t>
            </a:r>
            <a:r>
              <a:rPr lang="en-AU" sz="1400">
                <a:solidFill>
                  <a:schemeClr val="tx1"/>
                </a:solidFill>
              </a:rPr>
              <a:t>® syringe infusion pump - </a:t>
            </a:r>
            <a:r>
              <a:rPr lang="en-AU" sz="1400">
                <a:solidFill>
                  <a:prstClr val="black"/>
                </a:solidFill>
                <a:ea typeface="ＭＳ Ｐゴシック" pitchFamily="34" charset="-128"/>
              </a:rPr>
              <a:t>10,30 or 50</a:t>
            </a:r>
          </a:p>
          <a:p>
            <a:pPr eaLnBrk="0" hangingPunct="0">
              <a:lnSpc>
                <a:spcPct val="100000"/>
              </a:lnSpc>
              <a:spcBef>
                <a:spcPct val="0"/>
              </a:spcBef>
              <a:spcAft>
                <a:spcPct val="0"/>
              </a:spcAft>
            </a:pPr>
            <a:r>
              <a:rPr lang="en-AU" sz="1000" b="0">
                <a:cs typeface="Arial" panose="020B0604020202020204" pitchFamily="34" charset="0"/>
                <a:hlinkClick r:id="rId3"/>
              </a:rPr>
              <a:t>Go Medical Industries Pty Ltd - Springfusor &amp; FCT</a:t>
            </a:r>
            <a:r>
              <a:rPr lang="en-AU" sz="1000" b="0">
                <a:cs typeface="Arial" panose="020B0604020202020204" pitchFamily="34" charset="0"/>
              </a:rPr>
              <a:t> </a:t>
            </a:r>
            <a:r>
              <a:rPr lang="en-AU" sz="1000" b="0">
                <a:solidFill>
                  <a:schemeClr val="tx1"/>
                </a:solidFill>
                <a:cs typeface="Arial" panose="020B0604020202020204" pitchFamily="34" charset="0"/>
              </a:rPr>
              <a:t>&lt;https://www.gomedical.com.au/products/infusion/springfusor-fct&gt;</a:t>
            </a:r>
          </a:p>
          <a:p>
            <a:pPr eaLnBrk="0" hangingPunct="0">
              <a:lnSpc>
                <a:spcPct val="100000"/>
              </a:lnSpc>
              <a:spcBef>
                <a:spcPct val="0"/>
              </a:spcBef>
              <a:spcAft>
                <a:spcPct val="0"/>
              </a:spcAft>
            </a:pPr>
            <a:endParaRPr lang="en-AU" sz="1000" b="0">
              <a:solidFill>
                <a:prstClr val="black"/>
              </a:solidFill>
              <a:latin typeface="Arial" panose="020B0604020202020204" pitchFamily="34" charset="0"/>
              <a:ea typeface="ＭＳ Ｐゴシック" pitchFamily="34" charset="-128"/>
              <a:cs typeface="Arial" panose="020B0604020202020204" pitchFamily="34" charset="0"/>
            </a:endParaRPr>
          </a:p>
          <a:p>
            <a:pPr marL="285750" indent="-285750" eaLnBrk="0" hangingPunct="0">
              <a:lnSpc>
                <a:spcPct val="100000"/>
              </a:lnSpc>
              <a:spcBef>
                <a:spcPct val="0"/>
              </a:spcBef>
              <a:spcAft>
                <a:spcPct val="0"/>
              </a:spcAft>
              <a:buFont typeface="Arial" panose="020B0604020202020204" pitchFamily="34" charset="0"/>
              <a:buChar char="•"/>
            </a:pPr>
            <a:r>
              <a:rPr lang="en-AU" sz="1400" b="0">
                <a:solidFill>
                  <a:prstClr val="black"/>
                </a:solidFill>
                <a:ea typeface="ＭＳ Ｐゴシック" pitchFamily="34" charset="-128"/>
              </a:rPr>
              <a:t>Spring driven </a:t>
            </a:r>
          </a:p>
          <a:p>
            <a:pPr marL="285750" indent="-285750" eaLnBrk="0" hangingPunct="0">
              <a:lnSpc>
                <a:spcPct val="100000"/>
              </a:lnSpc>
              <a:spcBef>
                <a:spcPct val="0"/>
              </a:spcBef>
              <a:spcAft>
                <a:spcPct val="0"/>
              </a:spcAft>
              <a:buFont typeface="Arial" panose="020B0604020202020204" pitchFamily="34" charset="0"/>
              <a:buChar char="•"/>
            </a:pPr>
            <a:r>
              <a:rPr lang="en-AU" sz="1400" b="0">
                <a:solidFill>
                  <a:prstClr val="black"/>
                </a:solidFill>
                <a:ea typeface="ＭＳ Ｐゴシック" pitchFamily="34" charset="-128"/>
              </a:rPr>
              <a:t>10ml, 30ml or 50ml Syringe (syringe size varies with pump size)</a:t>
            </a:r>
          </a:p>
          <a:p>
            <a:pPr marL="285750" indent="-285750" eaLnBrk="0" hangingPunct="0">
              <a:lnSpc>
                <a:spcPct val="100000"/>
              </a:lnSpc>
              <a:spcBef>
                <a:spcPct val="0"/>
              </a:spcBef>
              <a:spcAft>
                <a:spcPct val="0"/>
              </a:spcAft>
              <a:buFont typeface="Arial" panose="020B0604020202020204" pitchFamily="34" charset="0"/>
              <a:buChar char="•"/>
            </a:pPr>
            <a:r>
              <a:rPr lang="en-AU" sz="1400" b="0">
                <a:solidFill>
                  <a:prstClr val="black"/>
                </a:solidFill>
                <a:ea typeface="ＭＳ Ｐゴシック" pitchFamily="34" charset="-128"/>
              </a:rPr>
              <a:t>Flow rate control tubing and syringe (purchased separately)</a:t>
            </a:r>
          </a:p>
          <a:p>
            <a:pPr marL="285750" indent="-285750" eaLnBrk="0" hangingPunct="0">
              <a:lnSpc>
                <a:spcPct val="100000"/>
              </a:lnSpc>
              <a:spcBef>
                <a:spcPct val="0"/>
              </a:spcBef>
              <a:spcAft>
                <a:spcPct val="0"/>
              </a:spcAft>
              <a:buFont typeface="Arial" panose="020B0604020202020204" pitchFamily="34" charset="0"/>
              <a:buChar char="•"/>
            </a:pPr>
            <a:r>
              <a:rPr lang="en-AU" sz="1400" b="0">
                <a:solidFill>
                  <a:prstClr val="black"/>
                </a:solidFill>
                <a:ea typeface="ＭＳ Ｐゴシック" pitchFamily="34" charset="-128"/>
              </a:rPr>
              <a:t>Can be used with any needle system</a:t>
            </a:r>
          </a:p>
          <a:p>
            <a:endParaRPr lang="en-AU" sz="1400" b="0" dirty="0">
              <a:solidFill>
                <a:schemeClr val="tx1"/>
              </a:solidFill>
            </a:endParaRPr>
          </a:p>
        </p:txBody>
      </p:sp>
      <p:pic>
        <p:nvPicPr>
          <p:cNvPr id="6" name="Picture 6" descr="Image result for springfuser with syringe">
            <a:hlinkClick r:id="rId4"/>
            <a:extLst>
              <a:ext uri="{FF2B5EF4-FFF2-40B4-BE49-F238E27FC236}">
                <a16:creationId xmlns:a16="http://schemas.microsoft.com/office/drawing/2014/main" id="{73E74161-6FCB-0EDD-415C-054E5025E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9711" y="3326065"/>
            <a:ext cx="2324810" cy="12059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A close-up of a syringe and Emed SCIg 60 infusion system">
            <a:extLst>
              <a:ext uri="{FF2B5EF4-FFF2-40B4-BE49-F238E27FC236}">
                <a16:creationId xmlns:a16="http://schemas.microsoft.com/office/drawing/2014/main" id="{EE828B8F-24F0-B676-1641-F3D8902A86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77" y="2695464"/>
            <a:ext cx="2691740" cy="12850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A picture of the EMED VersaRate Plus . This device allows for easy control of the flow rate with the turn of a dial.">
            <a:extLst>
              <a:ext uri="{FF2B5EF4-FFF2-40B4-BE49-F238E27FC236}">
                <a16:creationId xmlns:a16="http://schemas.microsoft.com/office/drawing/2014/main" id="{0A6720D7-600A-DC11-973E-AA5B90A11048}"/>
              </a:ext>
            </a:extLst>
          </p:cNvPr>
          <p:cNvPicPr>
            <a:picLocks noChangeAspect="1"/>
          </p:cNvPicPr>
          <p:nvPr/>
        </p:nvPicPr>
        <p:blipFill>
          <a:blip r:embed="rId7"/>
          <a:stretch>
            <a:fillRect/>
          </a:stretch>
        </p:blipFill>
        <p:spPr>
          <a:xfrm>
            <a:off x="2089665" y="3639568"/>
            <a:ext cx="1852246" cy="921243"/>
          </a:xfrm>
          <a:prstGeom prst="rect">
            <a:avLst/>
          </a:prstGeom>
          <a:ln>
            <a:solidFill>
              <a:schemeClr val="tx1"/>
            </a:solidFill>
          </a:ln>
        </p:spPr>
      </p:pic>
    </p:spTree>
    <p:extLst>
      <p:ext uri="{BB962C8B-B14F-4D97-AF65-F5344CB8AC3E}">
        <p14:creationId xmlns:p14="http://schemas.microsoft.com/office/powerpoint/2010/main" val="18580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9A2A-6F58-7BC6-A13E-F15B4945FE3C}"/>
              </a:ext>
            </a:extLst>
          </p:cNvPr>
          <p:cNvSpPr>
            <a:spLocks noGrp="1"/>
          </p:cNvSpPr>
          <p:nvPr>
            <p:ph type="title"/>
          </p:nvPr>
        </p:nvSpPr>
        <p:spPr/>
        <p:txBody>
          <a:bodyPr/>
          <a:lstStyle/>
          <a:p>
            <a:r>
              <a:rPr lang="en-AU" dirty="0"/>
              <a:t>Subcutaneous infusion sets</a:t>
            </a:r>
          </a:p>
        </p:txBody>
      </p:sp>
      <p:pic>
        <p:nvPicPr>
          <p:cNvPr id="5" name="Content Placeholder 4">
            <a:extLst>
              <a:ext uri="{FF2B5EF4-FFF2-40B4-BE49-F238E27FC236}">
                <a16:creationId xmlns:a16="http://schemas.microsoft.com/office/drawing/2014/main" id="{EA626B48-66B1-B80B-08D5-27A39798591D}"/>
              </a:ext>
            </a:extLst>
          </p:cNvPr>
          <p:cNvPicPr>
            <a:picLocks noGrp="1" noChangeAspect="1"/>
          </p:cNvPicPr>
          <p:nvPr>
            <p:ph idx="1"/>
          </p:nvPr>
        </p:nvPicPr>
        <p:blipFill>
          <a:blip r:embed="rId3"/>
          <a:stretch>
            <a:fillRect/>
          </a:stretch>
        </p:blipFill>
        <p:spPr bwMode="auto">
          <a:xfrm>
            <a:off x="735529" y="1251932"/>
            <a:ext cx="7852329" cy="2987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68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FCF3-8C06-DC09-5313-C6BE4F0FAC8E}"/>
              </a:ext>
            </a:extLst>
          </p:cNvPr>
          <p:cNvSpPr>
            <a:spLocks noGrp="1"/>
          </p:cNvSpPr>
          <p:nvPr>
            <p:ph type="title"/>
          </p:nvPr>
        </p:nvSpPr>
        <p:spPr/>
        <p:txBody>
          <a:bodyPr/>
          <a:lstStyle/>
          <a:p>
            <a:r>
              <a:rPr lang="en-AU" dirty="0"/>
              <a:t>Patient selection</a:t>
            </a:r>
          </a:p>
        </p:txBody>
      </p:sp>
      <p:sp>
        <p:nvSpPr>
          <p:cNvPr id="3" name="Content Placeholder 2">
            <a:extLst>
              <a:ext uri="{FF2B5EF4-FFF2-40B4-BE49-F238E27FC236}">
                <a16:creationId xmlns:a16="http://schemas.microsoft.com/office/drawing/2014/main" id="{C400B245-D500-18F8-EA71-1C98B1BC0896}"/>
              </a:ext>
            </a:extLst>
          </p:cNvPr>
          <p:cNvSpPr>
            <a:spLocks noGrp="1"/>
          </p:cNvSpPr>
          <p:nvPr>
            <p:ph idx="1"/>
          </p:nvPr>
        </p:nvSpPr>
        <p:spPr/>
        <p:txBody>
          <a:bodyPr/>
          <a:lstStyle/>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charset="0"/>
              </a:rPr>
              <a:t>Meet SCIg criteria</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charset="0"/>
              </a:rPr>
              <a:t>Willingness to self-infuse or for carer to infuse </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charset="0"/>
              </a:rPr>
              <a:t>Patient or carer with the dexterity and ability to administer SCIg</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charset="0"/>
              </a:rPr>
              <a:t>Ability to store product at required temperature  </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charset="0"/>
              </a:rPr>
              <a:t>Patients with difficult IV access</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charset="0"/>
              </a:rPr>
              <a:t>Patients who have significant or frequent reactions to IVIg </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charset="0"/>
              </a:rPr>
              <a:t>Patients who travel a long way to get treatment</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charset="0"/>
              </a:rPr>
              <a:t>Patients who are time poor for any reason and find it difficult to attend for IVIg</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charset="0"/>
              </a:rPr>
              <a:t>Patients who may be more compliant with SCIg than IVIg – assess reason for non-compliance</a:t>
            </a:r>
          </a:p>
          <a:p>
            <a:pPr marL="285750" marR="0" lvl="0" indent="-285750" algn="l" defTabSz="4572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charset="0"/>
              </a:rPr>
              <a:t>Patients who do not have severe thrombocytopenia</a:t>
            </a:r>
          </a:p>
          <a:p>
            <a:endParaRPr lang="en-AU" dirty="0"/>
          </a:p>
        </p:txBody>
      </p:sp>
    </p:spTree>
    <p:extLst>
      <p:ext uri="{BB962C8B-B14F-4D97-AF65-F5344CB8AC3E}">
        <p14:creationId xmlns:p14="http://schemas.microsoft.com/office/powerpoint/2010/main" val="2725902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97FC6-11D0-6F2F-AF71-E768FEE0A34F}"/>
              </a:ext>
            </a:extLst>
          </p:cNvPr>
          <p:cNvSpPr>
            <a:spLocks noGrp="1"/>
          </p:cNvSpPr>
          <p:nvPr>
            <p:ph type="title"/>
          </p:nvPr>
        </p:nvSpPr>
        <p:spPr/>
        <p:txBody>
          <a:bodyPr/>
          <a:lstStyle/>
          <a:p>
            <a:r>
              <a:rPr lang="en-AU" dirty="0"/>
              <a:t>Contraindications to SCIg*</a:t>
            </a:r>
          </a:p>
        </p:txBody>
      </p:sp>
      <p:sp>
        <p:nvSpPr>
          <p:cNvPr id="4" name="Content Placeholder 2">
            <a:extLst>
              <a:ext uri="{FF2B5EF4-FFF2-40B4-BE49-F238E27FC236}">
                <a16:creationId xmlns:a16="http://schemas.microsoft.com/office/drawing/2014/main" id="{01BF2C5C-A61E-CD14-B951-7EDFE191DC73}"/>
              </a:ext>
            </a:extLst>
          </p:cNvPr>
          <p:cNvSpPr>
            <a:spLocks noGrp="1"/>
          </p:cNvSpPr>
          <p:nvPr>
            <p:ph idx="1"/>
          </p:nvPr>
        </p:nvSpPr>
        <p:spPr>
          <a:xfrm>
            <a:off x="539750" y="1214438"/>
            <a:ext cx="8243888" cy="3062287"/>
          </a:xfrm>
        </p:spPr>
        <p:txBody>
          <a:bodyPr/>
          <a:lstStyle/>
          <a:p>
            <a:pPr marL="285750" indent="-285750">
              <a:buFont typeface="Arial" panose="020B0604020202020204" pitchFamily="34" charset="0"/>
              <a:buChar char="•"/>
            </a:pPr>
            <a:r>
              <a:rPr lang="en-AU" sz="1400" b="0" dirty="0">
                <a:solidFill>
                  <a:schemeClr val="tx1"/>
                </a:solidFill>
              </a:rPr>
              <a:t>Anaphylactic or severe systemic reactions to                                                                      immunoglobulin (Ig)</a:t>
            </a:r>
          </a:p>
          <a:p>
            <a:pPr marL="285750" indent="-285750">
              <a:buFont typeface="Arial" panose="020B0604020202020204" pitchFamily="34" charset="0"/>
              <a:buChar char="•"/>
            </a:pPr>
            <a:r>
              <a:rPr lang="en-AU" sz="1400" b="0" dirty="0">
                <a:solidFill>
                  <a:schemeClr val="tx1"/>
                </a:solidFill>
              </a:rPr>
              <a:t>Extensive skin conditions- psoriasis, eczema </a:t>
            </a:r>
          </a:p>
          <a:p>
            <a:pPr marL="285750" indent="-285750">
              <a:buFont typeface="Arial" panose="020B0604020202020204" pitchFamily="34" charset="0"/>
              <a:buChar char="•"/>
            </a:pPr>
            <a:r>
              <a:rPr lang="en-AU" sz="1400" b="0" dirty="0">
                <a:solidFill>
                  <a:schemeClr val="tx1"/>
                </a:solidFill>
              </a:rPr>
              <a:t>Cognitive impairment</a:t>
            </a:r>
          </a:p>
          <a:p>
            <a:pPr marL="285750" indent="-285750">
              <a:buFont typeface="Arial" panose="020B0604020202020204" pitchFamily="34" charset="0"/>
              <a:buChar char="•"/>
            </a:pPr>
            <a:r>
              <a:rPr lang="en-AU" sz="1400" b="0" dirty="0">
                <a:solidFill>
                  <a:schemeClr val="tx1"/>
                </a:solidFill>
              </a:rPr>
              <a:t>Poor manual dexterity, decreased hand grip,                                                                               tremors, poor eyesight</a:t>
            </a:r>
          </a:p>
          <a:p>
            <a:pPr marL="285750" indent="-285750">
              <a:buFont typeface="Arial" panose="020B0604020202020204" pitchFamily="34" charset="0"/>
              <a:buChar char="•"/>
            </a:pPr>
            <a:r>
              <a:rPr lang="en-AU" sz="1400" b="0" dirty="0">
                <a:solidFill>
                  <a:schemeClr val="tx1"/>
                </a:solidFill>
              </a:rPr>
              <a:t>IgA deficiency – discuss with immunologist</a:t>
            </a:r>
          </a:p>
          <a:p>
            <a:pPr marL="285750" indent="-285750">
              <a:buFont typeface="Arial" panose="020B0604020202020204" pitchFamily="34" charset="0"/>
              <a:buChar char="•"/>
            </a:pPr>
            <a:r>
              <a:rPr lang="en-AU" sz="1400" b="0" dirty="0">
                <a:solidFill>
                  <a:schemeClr val="tx1"/>
                </a:solidFill>
              </a:rPr>
              <a:t>Severe thrombocytopenia</a:t>
            </a:r>
          </a:p>
          <a:p>
            <a:endParaRPr lang="en-AU" dirty="0"/>
          </a:p>
        </p:txBody>
      </p:sp>
      <p:sp>
        <p:nvSpPr>
          <p:cNvPr id="5" name="Content Placeholder 3">
            <a:extLst>
              <a:ext uri="{FF2B5EF4-FFF2-40B4-BE49-F238E27FC236}">
                <a16:creationId xmlns:a16="http://schemas.microsoft.com/office/drawing/2014/main" id="{F417B594-52F0-89E0-4647-351087A39F21}"/>
              </a:ext>
            </a:extLst>
          </p:cNvPr>
          <p:cNvSpPr txBox="1">
            <a:spLocks/>
          </p:cNvSpPr>
          <p:nvPr/>
        </p:nvSpPr>
        <p:spPr>
          <a:xfrm>
            <a:off x="4820092" y="1214438"/>
            <a:ext cx="4128941" cy="3061666"/>
          </a:xfrm>
          <a:prstGeom prst="rect">
            <a:avLst/>
          </a:prstGeom>
        </p:spPr>
        <p:txBody>
          <a:bodyPr/>
          <a:lst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AU" sz="1400" b="0" dirty="0" err="1">
                <a:solidFill>
                  <a:schemeClr val="tx1"/>
                </a:solidFill>
              </a:rPr>
              <a:t>Hizentra</a:t>
            </a:r>
            <a:r>
              <a:rPr lang="en-AU" sz="1400" b="0" dirty="0">
                <a:solidFill>
                  <a:schemeClr val="tx1"/>
                </a:solidFill>
              </a:rPr>
              <a:t>® AU - patients with known </a:t>
            </a:r>
            <a:r>
              <a:rPr lang="en-AU" sz="1400" b="0" dirty="0" err="1">
                <a:solidFill>
                  <a:schemeClr val="tx1"/>
                </a:solidFill>
              </a:rPr>
              <a:t>hyperprolinemia</a:t>
            </a:r>
            <a:r>
              <a:rPr lang="en-AU" sz="1400" b="0" dirty="0">
                <a:solidFill>
                  <a:schemeClr val="tx1"/>
                </a:solidFill>
              </a:rPr>
              <a:t> (type I or II) </a:t>
            </a:r>
          </a:p>
          <a:p>
            <a:pPr marL="285750" indent="-285750">
              <a:buFont typeface="Arial" panose="020B0604020202020204" pitchFamily="34" charset="0"/>
              <a:buChar char="•"/>
            </a:pPr>
            <a:r>
              <a:rPr lang="en-AU" sz="1400" b="0" dirty="0" err="1">
                <a:solidFill>
                  <a:schemeClr val="tx1"/>
                </a:solidFill>
              </a:rPr>
              <a:t>Hizentra</a:t>
            </a:r>
            <a:r>
              <a:rPr lang="en-AU" sz="1400" b="0" dirty="0">
                <a:solidFill>
                  <a:schemeClr val="tx1"/>
                </a:solidFill>
              </a:rPr>
              <a:t>® - patients with known </a:t>
            </a:r>
            <a:r>
              <a:rPr lang="en-AU" sz="1400" b="0" dirty="0" err="1">
                <a:solidFill>
                  <a:schemeClr val="tx1"/>
                </a:solidFill>
              </a:rPr>
              <a:t>hyperprolinemia</a:t>
            </a:r>
            <a:r>
              <a:rPr lang="en-AU" sz="1400" b="0" dirty="0">
                <a:solidFill>
                  <a:schemeClr val="tx1"/>
                </a:solidFill>
              </a:rPr>
              <a:t> (type I or II)</a:t>
            </a:r>
          </a:p>
          <a:p>
            <a:pPr marL="285750" indent="-285750">
              <a:buFont typeface="Arial" panose="020B0604020202020204" pitchFamily="34" charset="0"/>
              <a:buChar char="•"/>
            </a:pPr>
            <a:r>
              <a:rPr lang="en-AU" sz="1400" b="0" dirty="0">
                <a:solidFill>
                  <a:schemeClr val="tx1"/>
                </a:solidFill>
              </a:rPr>
              <a:t>Cuvitru® - </a:t>
            </a:r>
            <a:r>
              <a:rPr lang="en-AU" sz="1400" b="0" dirty="0">
                <a:solidFill>
                  <a:prstClr val="black"/>
                </a:solidFill>
                <a:latin typeface="Arial"/>
              </a:rPr>
              <a:t>patients with known reactions to glycine and </a:t>
            </a:r>
            <a:r>
              <a:rPr lang="en-AU" sz="1400" b="0" dirty="0">
                <a:solidFill>
                  <a:schemeClr val="tx1"/>
                </a:solidFill>
              </a:rPr>
              <a:t>patients with IgA deficiency </a:t>
            </a:r>
          </a:p>
          <a:p>
            <a:pPr marL="285750" indent="-285750">
              <a:buFont typeface="Arial" panose="020B0604020202020204" pitchFamily="34" charset="0"/>
              <a:buChar char="•"/>
            </a:pPr>
            <a:r>
              <a:rPr lang="en-AU" sz="1400" b="0" dirty="0" err="1">
                <a:solidFill>
                  <a:prstClr val="black"/>
                </a:solidFill>
                <a:latin typeface="Arial"/>
              </a:rPr>
              <a:t>Xembify</a:t>
            </a:r>
            <a:r>
              <a:rPr lang="en-AU" sz="1400" b="0" dirty="0">
                <a:solidFill>
                  <a:prstClr val="black"/>
                </a:solidFill>
                <a:latin typeface="Arial"/>
              </a:rPr>
              <a:t>® - patients with known reactions to glycine and patients with IgA deficiency</a:t>
            </a:r>
            <a:endParaRPr lang="en-AU" sz="1400" b="0" dirty="0">
              <a:solidFill>
                <a:schemeClr val="tx1"/>
              </a:solidFill>
            </a:endParaRPr>
          </a:p>
          <a:p>
            <a:r>
              <a:rPr lang="en-AU" dirty="0"/>
              <a:t> </a:t>
            </a:r>
          </a:p>
        </p:txBody>
      </p:sp>
      <p:sp>
        <p:nvSpPr>
          <p:cNvPr id="6" name="TextBox 5">
            <a:extLst>
              <a:ext uri="{FF2B5EF4-FFF2-40B4-BE49-F238E27FC236}">
                <a16:creationId xmlns:a16="http://schemas.microsoft.com/office/drawing/2014/main" id="{38CD9A70-D6F9-B4D5-A7C3-CBB6D3220EDB}"/>
              </a:ext>
            </a:extLst>
          </p:cNvPr>
          <p:cNvSpPr txBox="1"/>
          <p:nvPr/>
        </p:nvSpPr>
        <p:spPr>
          <a:xfrm>
            <a:off x="3664269" y="4269318"/>
            <a:ext cx="5119369" cy="261610"/>
          </a:xfrm>
          <a:prstGeom prst="rect">
            <a:avLst/>
          </a:prstGeom>
          <a:noFill/>
        </p:spPr>
        <p:txBody>
          <a:bodyPr wrap="square" rtlCol="0">
            <a:spAutoFit/>
          </a:bodyPr>
          <a:lstStyle/>
          <a:p>
            <a:r>
              <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lang="en-AU" sz="1100" dirty="0"/>
              <a:t>Refer to product information</a:t>
            </a:r>
          </a:p>
        </p:txBody>
      </p:sp>
    </p:spTree>
    <p:extLst>
      <p:ext uri="{BB962C8B-B14F-4D97-AF65-F5344CB8AC3E}">
        <p14:creationId xmlns:p14="http://schemas.microsoft.com/office/powerpoint/2010/main" val="777174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1CA1-61A3-E187-18F9-7654BD935221}"/>
              </a:ext>
            </a:extLst>
          </p:cNvPr>
          <p:cNvSpPr>
            <a:spLocks noGrp="1"/>
          </p:cNvSpPr>
          <p:nvPr>
            <p:ph type="title"/>
          </p:nvPr>
        </p:nvSpPr>
        <p:spPr/>
        <p:txBody>
          <a:bodyPr/>
          <a:lstStyle/>
          <a:p>
            <a:r>
              <a:rPr lang="en-AU" dirty="0"/>
              <a:t>Patient education</a:t>
            </a:r>
          </a:p>
        </p:txBody>
      </p:sp>
      <p:sp>
        <p:nvSpPr>
          <p:cNvPr id="4" name="Content Placeholder 2">
            <a:extLst>
              <a:ext uri="{FF2B5EF4-FFF2-40B4-BE49-F238E27FC236}">
                <a16:creationId xmlns:a16="http://schemas.microsoft.com/office/drawing/2014/main" id="{026699E7-CFEC-2EFF-268B-AB25F0E65EB6}"/>
              </a:ext>
            </a:extLst>
          </p:cNvPr>
          <p:cNvSpPr>
            <a:spLocks noGrp="1"/>
          </p:cNvSpPr>
          <p:nvPr>
            <p:ph idx="1"/>
          </p:nvPr>
        </p:nvSpPr>
        <p:spPr>
          <a:xfrm>
            <a:off x="539750" y="1397318"/>
            <a:ext cx="8243888" cy="3062287"/>
          </a:xfrm>
        </p:spPr>
        <p:txBody>
          <a:bodyPr/>
          <a:lstStyle/>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Clean work area</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Hand washing &amp; aseptic technique</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Pump &amp; consumables</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Injection site selection &amp; care </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Checking of product</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Drawing up product</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Priming infusion set – dry prime</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Skin preparation &amp; needle insertion technique</a:t>
            </a:r>
          </a:p>
          <a:p>
            <a:pPr marL="342900" indent="-342900">
              <a:buFont typeface="Arial" panose="020B0604020202020204" pitchFamily="34" charset="0"/>
              <a:buChar char="•"/>
            </a:pPr>
            <a:endParaRPr lang="en-AU" sz="1400" b="0" dirty="0">
              <a:solidFill>
                <a:schemeClr val="tx1"/>
              </a:solidFill>
            </a:endParaRPr>
          </a:p>
          <a:p>
            <a:pPr marL="342900" indent="-342900">
              <a:buFont typeface="Arial" panose="020B0604020202020204" pitchFamily="34" charset="0"/>
              <a:buChar char="•"/>
            </a:pPr>
            <a:endParaRPr lang="en-AU" sz="1400" b="0" dirty="0">
              <a:solidFill>
                <a:schemeClr val="tx1"/>
              </a:solidFill>
            </a:endParaRPr>
          </a:p>
          <a:p>
            <a:pPr marL="342900" indent="-342900">
              <a:buFont typeface="Arial" panose="020B0604020202020204" pitchFamily="34" charset="0"/>
              <a:buChar char="•"/>
            </a:pPr>
            <a:endParaRPr lang="en-AU" sz="1400" b="0" dirty="0">
              <a:solidFill>
                <a:schemeClr val="tx1"/>
              </a:solidFill>
            </a:endParaRPr>
          </a:p>
          <a:p>
            <a:pPr marL="342900" indent="-342900">
              <a:buFont typeface="Arial" panose="020B0604020202020204" pitchFamily="34" charset="0"/>
              <a:buChar char="•"/>
            </a:pPr>
            <a:endParaRPr lang="en-AU" sz="1400" b="0" dirty="0">
              <a:solidFill>
                <a:schemeClr val="tx1"/>
              </a:solidFill>
            </a:endParaRPr>
          </a:p>
          <a:p>
            <a:pPr marL="342900" indent="-342900">
              <a:buFont typeface="Arial" panose="020B0604020202020204" pitchFamily="34" charset="0"/>
              <a:buChar char="•"/>
            </a:pPr>
            <a:endParaRPr lang="en-AU" sz="1400" b="0" dirty="0">
              <a:solidFill>
                <a:schemeClr val="tx1"/>
              </a:solidFill>
            </a:endParaRPr>
          </a:p>
        </p:txBody>
      </p:sp>
      <p:sp>
        <p:nvSpPr>
          <p:cNvPr id="6" name="Content Placeholder 3">
            <a:extLst>
              <a:ext uri="{FF2B5EF4-FFF2-40B4-BE49-F238E27FC236}">
                <a16:creationId xmlns:a16="http://schemas.microsoft.com/office/drawing/2014/main" id="{8852F3FF-EAEF-768D-EB13-1DAD8F1FE0B9}"/>
              </a:ext>
            </a:extLst>
          </p:cNvPr>
          <p:cNvSpPr txBox="1">
            <a:spLocks/>
          </p:cNvSpPr>
          <p:nvPr/>
        </p:nvSpPr>
        <p:spPr>
          <a:xfrm>
            <a:off x="4661694" y="1397939"/>
            <a:ext cx="4322283" cy="3061666"/>
          </a:xfrm>
          <a:prstGeom prst="rect">
            <a:avLst/>
          </a:prstGeom>
        </p:spPr>
        <p:txBody>
          <a:bodyPr/>
          <a:lst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Needle placement check</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Infusion rate, commencement &amp; completion</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Documentation – diary/App</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Adverse reaction management</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Ordering &amp; collection of product &amp; consumables</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Transport &amp; storage of product</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Reporting waste</a:t>
            </a:r>
          </a:p>
          <a:p>
            <a:pPr marL="342900" indent="-342900">
              <a:lnSpc>
                <a:spcPct val="150000"/>
              </a:lnSpc>
              <a:spcBef>
                <a:spcPts val="0"/>
              </a:spcBef>
              <a:spcAft>
                <a:spcPts val="0"/>
              </a:spcAft>
              <a:buFont typeface="Arial" panose="020B0604020202020204" pitchFamily="34" charset="0"/>
              <a:buChar char="•"/>
            </a:pPr>
            <a:r>
              <a:rPr lang="en-AU" sz="1400" b="0" dirty="0">
                <a:solidFill>
                  <a:schemeClr val="tx1"/>
                </a:solidFill>
              </a:rPr>
              <a:t>Manual push method (pump failure)</a:t>
            </a:r>
          </a:p>
        </p:txBody>
      </p:sp>
    </p:spTree>
    <p:extLst>
      <p:ext uri="{BB962C8B-B14F-4D97-AF65-F5344CB8AC3E}">
        <p14:creationId xmlns:p14="http://schemas.microsoft.com/office/powerpoint/2010/main" val="4109828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FE92-EC7B-6746-2C84-768D6512D2DB}"/>
              </a:ext>
            </a:extLst>
          </p:cNvPr>
          <p:cNvSpPr>
            <a:spLocks noGrp="1"/>
          </p:cNvSpPr>
          <p:nvPr>
            <p:ph type="title"/>
          </p:nvPr>
        </p:nvSpPr>
        <p:spPr/>
        <p:txBody>
          <a:bodyPr/>
          <a:lstStyle/>
          <a:p>
            <a:r>
              <a:rPr lang="en-AU" dirty="0"/>
              <a:t>Documentation</a:t>
            </a:r>
          </a:p>
        </p:txBody>
      </p:sp>
      <p:sp>
        <p:nvSpPr>
          <p:cNvPr id="3" name="Content Placeholder 2">
            <a:extLst>
              <a:ext uri="{FF2B5EF4-FFF2-40B4-BE49-F238E27FC236}">
                <a16:creationId xmlns:a16="http://schemas.microsoft.com/office/drawing/2014/main" id="{9763C0B6-97A4-09B6-24AE-A7C933435BDA}"/>
              </a:ext>
            </a:extLst>
          </p:cNvPr>
          <p:cNvSpPr>
            <a:spLocks noGrp="1"/>
          </p:cNvSpPr>
          <p:nvPr>
            <p:ph idx="1"/>
          </p:nvPr>
        </p:nvSpPr>
        <p:spPr>
          <a:xfrm>
            <a:off x="539751" y="1285230"/>
            <a:ext cx="8243888" cy="3061666"/>
          </a:xfrm>
        </p:spPr>
        <p:txBody>
          <a:bodyPr/>
          <a:lstStyle/>
          <a:p>
            <a:pPr marL="0" marR="0" lvl="0" indent="0" algn="l" defTabSz="457200" rtl="0" eaLnBrk="1" fontAlgn="base" latinLnBrk="0" hangingPunct="1">
              <a:lnSpc>
                <a:spcPct val="110000"/>
              </a:lnSpc>
              <a:spcBef>
                <a:spcPts val="800"/>
              </a:spcBef>
              <a:spcAft>
                <a:spcPts val="8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a:ea typeface="ＭＳ Ｐゴシック" charset="0"/>
              </a:rPr>
              <a:t>Record in the patient infusion diary/infusion App/medical record:</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Product name</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Batch number &amp; expiry date</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Dose</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Volume </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Infusion commencement time</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Infusion completion time</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Infusion site(s)</a:t>
            </a:r>
          </a:p>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Arial"/>
                <a:ea typeface="ＭＳ Ｐゴシック" pitchFamily="34" charset="-128"/>
                <a:cs typeface="+mn-cs"/>
              </a:rPr>
              <a:t>Symptoms/side effects</a:t>
            </a:r>
          </a:p>
          <a:p>
            <a:endParaRPr lang="en-AU" dirty="0"/>
          </a:p>
        </p:txBody>
      </p:sp>
    </p:spTree>
    <p:extLst>
      <p:ext uri="{BB962C8B-B14F-4D97-AF65-F5344CB8AC3E}">
        <p14:creationId xmlns:p14="http://schemas.microsoft.com/office/powerpoint/2010/main" val="3351033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7E3D-A3E8-D6DA-836E-08549F615E8C}"/>
              </a:ext>
            </a:extLst>
          </p:cNvPr>
          <p:cNvSpPr>
            <a:spLocks noGrp="1"/>
          </p:cNvSpPr>
          <p:nvPr>
            <p:ph type="title"/>
          </p:nvPr>
        </p:nvSpPr>
        <p:spPr/>
        <p:txBody>
          <a:bodyPr/>
          <a:lstStyle/>
          <a:p>
            <a:r>
              <a:rPr lang="en-AU" dirty="0"/>
              <a:t>Adverse reactions*</a:t>
            </a:r>
          </a:p>
        </p:txBody>
      </p:sp>
      <p:pic>
        <p:nvPicPr>
          <p:cNvPr id="5" name="Content Placeholder 4">
            <a:extLst>
              <a:ext uri="{FF2B5EF4-FFF2-40B4-BE49-F238E27FC236}">
                <a16:creationId xmlns:a16="http://schemas.microsoft.com/office/drawing/2014/main" id="{F957CA25-FC5F-377C-9B3B-F4486D8C8300}"/>
              </a:ext>
            </a:extLst>
          </p:cNvPr>
          <p:cNvPicPr>
            <a:picLocks noGrp="1" noChangeAspect="1"/>
          </p:cNvPicPr>
          <p:nvPr>
            <p:ph idx="1"/>
          </p:nvPr>
        </p:nvPicPr>
        <p:blipFill>
          <a:blip r:embed="rId2"/>
          <a:stretch>
            <a:fillRect/>
          </a:stretch>
        </p:blipFill>
        <p:spPr bwMode="auto">
          <a:xfrm>
            <a:off x="140259" y="1166612"/>
            <a:ext cx="6175783" cy="2426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8452EB3-D5D6-1C1E-76A6-233A899AE8E2}"/>
              </a:ext>
            </a:extLst>
          </p:cNvPr>
          <p:cNvSpPr txBox="1"/>
          <p:nvPr/>
        </p:nvSpPr>
        <p:spPr>
          <a:xfrm>
            <a:off x="80789" y="3526534"/>
            <a:ext cx="7039106" cy="230832"/>
          </a:xfrm>
          <a:prstGeom prst="rect">
            <a:avLst/>
          </a:prstGeom>
          <a:noFill/>
        </p:spPr>
        <p:txBody>
          <a:bodyPr wrap="none" rtlCol="0">
            <a:spAutoFit/>
          </a:bodyPr>
          <a:lstStyle/>
          <a:p>
            <a:r>
              <a:rPr lang="en-AU" sz="900" dirty="0">
                <a:hlinkClick r:id="rId3"/>
              </a:rPr>
              <a:t>Subcutaneous immunoglobulin (SCIg) therapy - general information - Australasian Society of Clinical Immunology and Allergy (ASCIA)</a:t>
            </a:r>
            <a:endParaRPr lang="en-AU" sz="900" dirty="0"/>
          </a:p>
        </p:txBody>
      </p:sp>
      <p:sp>
        <p:nvSpPr>
          <p:cNvPr id="7" name="TextBox 6">
            <a:extLst>
              <a:ext uri="{FF2B5EF4-FFF2-40B4-BE49-F238E27FC236}">
                <a16:creationId xmlns:a16="http://schemas.microsoft.com/office/drawing/2014/main" id="{8631AFFC-FCFB-9A62-BE5D-3376BF8B67FA}"/>
              </a:ext>
            </a:extLst>
          </p:cNvPr>
          <p:cNvSpPr txBox="1"/>
          <p:nvPr/>
        </p:nvSpPr>
        <p:spPr>
          <a:xfrm>
            <a:off x="80789" y="3703487"/>
            <a:ext cx="6818257" cy="230832"/>
          </a:xfrm>
          <a:prstGeom prst="rect">
            <a:avLst/>
          </a:prstGeom>
          <a:noFill/>
        </p:spPr>
        <p:txBody>
          <a:bodyPr wrap="square" rtlCol="0">
            <a:spAutoFit/>
          </a:bodyPr>
          <a:lstStyle/>
          <a:p>
            <a:r>
              <a:rPr lang="en-AU" sz="900" dirty="0"/>
              <a:t>&lt;https://www.allergy.org.au/patients/immunodeficiencies/scig-therapy-general-information?highlight=WyJzY2lnIiwiZmFxIl0=&gt;</a:t>
            </a:r>
          </a:p>
        </p:txBody>
      </p:sp>
      <p:sp>
        <p:nvSpPr>
          <p:cNvPr id="8" name="TextBox 7">
            <a:extLst>
              <a:ext uri="{FF2B5EF4-FFF2-40B4-BE49-F238E27FC236}">
                <a16:creationId xmlns:a16="http://schemas.microsoft.com/office/drawing/2014/main" id="{F5A439FC-2484-8751-4C92-17127364B07F}"/>
              </a:ext>
            </a:extLst>
          </p:cNvPr>
          <p:cNvSpPr txBox="1"/>
          <p:nvPr/>
        </p:nvSpPr>
        <p:spPr>
          <a:xfrm>
            <a:off x="1103909" y="4004626"/>
            <a:ext cx="6219460" cy="338554"/>
          </a:xfrm>
          <a:prstGeom prst="rect">
            <a:avLst/>
          </a:prstGeom>
          <a:solidFill>
            <a:srgbClr val="DA372E"/>
          </a:solidFill>
        </p:spPr>
        <p:txBody>
          <a:bodyPr wrap="none" rtlCol="0">
            <a:spAutoFit/>
          </a:bodyPr>
          <a:lstStyle/>
          <a:p>
            <a:r>
              <a:rPr lang="en-AU" sz="1600" dirty="0">
                <a:solidFill>
                  <a:schemeClr val="bg1"/>
                </a:solidFill>
              </a:rPr>
              <a:t>Report adverse reactions to relevant product manufacturer or TGA</a:t>
            </a:r>
          </a:p>
        </p:txBody>
      </p:sp>
      <p:sp>
        <p:nvSpPr>
          <p:cNvPr id="9" name="TextBox 8">
            <a:extLst>
              <a:ext uri="{FF2B5EF4-FFF2-40B4-BE49-F238E27FC236}">
                <a16:creationId xmlns:a16="http://schemas.microsoft.com/office/drawing/2014/main" id="{F81B49E8-1FCA-8A0D-F3D9-57DB4063C810}"/>
              </a:ext>
            </a:extLst>
          </p:cNvPr>
          <p:cNvSpPr txBox="1"/>
          <p:nvPr/>
        </p:nvSpPr>
        <p:spPr>
          <a:xfrm>
            <a:off x="1426948" y="4387175"/>
            <a:ext cx="4945585" cy="276999"/>
          </a:xfrm>
          <a:prstGeom prst="rect">
            <a:avLst/>
          </a:prstGeom>
          <a:noFill/>
        </p:spPr>
        <p:txBody>
          <a:bodyPr wrap="none" rtlCol="0">
            <a:spAutoFit/>
          </a:bodyPr>
          <a:lstStyle/>
          <a:p>
            <a:r>
              <a:rPr lang="en-AU" sz="1200" dirty="0"/>
              <a:t>*Refer to product information for specific adverse reaction information </a:t>
            </a:r>
          </a:p>
        </p:txBody>
      </p:sp>
      <p:pic>
        <p:nvPicPr>
          <p:cNvPr id="10" name="Picture 9" descr="Apicture of skin with a mild infusion site reaction.">
            <a:extLst>
              <a:ext uri="{FF2B5EF4-FFF2-40B4-BE49-F238E27FC236}">
                <a16:creationId xmlns:a16="http://schemas.microsoft.com/office/drawing/2014/main" id="{7D62992A-2942-9022-2691-90BD9A88E603}"/>
              </a:ext>
            </a:extLst>
          </p:cNvPr>
          <p:cNvPicPr>
            <a:picLocks noChangeAspect="1"/>
          </p:cNvPicPr>
          <p:nvPr/>
        </p:nvPicPr>
        <p:blipFill>
          <a:blip r:embed="rId4"/>
          <a:stretch>
            <a:fillRect/>
          </a:stretch>
        </p:blipFill>
        <p:spPr>
          <a:xfrm>
            <a:off x="6667027" y="1138378"/>
            <a:ext cx="1924426" cy="1147484"/>
          </a:xfrm>
          <a:prstGeom prst="rect">
            <a:avLst/>
          </a:prstGeom>
          <a:ln>
            <a:solidFill>
              <a:schemeClr val="tx1"/>
            </a:solidFill>
          </a:ln>
        </p:spPr>
      </p:pic>
      <p:pic>
        <p:nvPicPr>
          <p:cNvPr id="11" name="Picture 10" descr="A picture of skin with a moderate infuion site reaction. The skin has swelling due to the fluid collection underneath.">
            <a:extLst>
              <a:ext uri="{FF2B5EF4-FFF2-40B4-BE49-F238E27FC236}">
                <a16:creationId xmlns:a16="http://schemas.microsoft.com/office/drawing/2014/main" id="{37B36E84-090E-7BB8-C762-B5EE708932EB}"/>
              </a:ext>
            </a:extLst>
          </p:cNvPr>
          <p:cNvPicPr>
            <a:picLocks noChangeAspect="1"/>
          </p:cNvPicPr>
          <p:nvPr/>
        </p:nvPicPr>
        <p:blipFill>
          <a:blip r:embed="rId5"/>
          <a:stretch>
            <a:fillRect/>
          </a:stretch>
        </p:blipFill>
        <p:spPr>
          <a:xfrm>
            <a:off x="6667027" y="2398199"/>
            <a:ext cx="1924426" cy="1126494"/>
          </a:xfrm>
          <a:prstGeom prst="rect">
            <a:avLst/>
          </a:prstGeom>
          <a:ln>
            <a:solidFill>
              <a:schemeClr val="tx1"/>
            </a:solidFill>
          </a:ln>
        </p:spPr>
      </p:pic>
    </p:spTree>
    <p:extLst>
      <p:ext uri="{BB962C8B-B14F-4D97-AF65-F5344CB8AC3E}">
        <p14:creationId xmlns:p14="http://schemas.microsoft.com/office/powerpoint/2010/main" val="618243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4F8E-EC1E-3737-E93B-352F10D88053}"/>
              </a:ext>
            </a:extLst>
          </p:cNvPr>
          <p:cNvSpPr>
            <a:spLocks noGrp="1"/>
          </p:cNvSpPr>
          <p:nvPr>
            <p:ph type="title"/>
          </p:nvPr>
        </p:nvSpPr>
        <p:spPr>
          <a:xfrm>
            <a:off x="345053" y="167369"/>
            <a:ext cx="7199313" cy="809625"/>
          </a:xfrm>
        </p:spPr>
        <p:txBody>
          <a:bodyPr/>
          <a:lstStyle/>
          <a:p>
            <a:r>
              <a:rPr lang="en-AU" dirty="0"/>
              <a:t>Management of infusion site reactions</a:t>
            </a:r>
          </a:p>
        </p:txBody>
      </p:sp>
      <p:sp>
        <p:nvSpPr>
          <p:cNvPr id="4" name="Content Placeholder 17">
            <a:extLst>
              <a:ext uri="{FF2B5EF4-FFF2-40B4-BE49-F238E27FC236}">
                <a16:creationId xmlns:a16="http://schemas.microsoft.com/office/drawing/2014/main" id="{DBFECF0A-104D-EDE2-7782-2656DF3FFC2E}"/>
              </a:ext>
              <a:ext uri="{C183D7F6-B498-43B3-948B-1728B52AA6E4}">
                <adec:decorative xmlns:adec="http://schemas.microsoft.com/office/drawing/2017/decorative" val="0"/>
              </a:ext>
            </a:extLst>
          </p:cNvPr>
          <p:cNvSpPr>
            <a:spLocks noGrp="1"/>
          </p:cNvSpPr>
          <p:nvPr>
            <p:ph idx="1"/>
          </p:nvPr>
        </p:nvSpPr>
        <p:spPr>
          <a:xfrm>
            <a:off x="539750" y="1214438"/>
            <a:ext cx="8243888" cy="3062287"/>
          </a:xfrm>
        </p:spPr>
        <p:txBody>
          <a:bodyPr wrap="square" anchor="t">
            <a:noAutofit/>
          </a:bodyPr>
          <a:lstStyle/>
          <a:p>
            <a:pPr>
              <a:lnSpc>
                <a:spcPct val="100000"/>
              </a:lnSpc>
            </a:pPr>
            <a:r>
              <a:rPr lang="en-AU" sz="1600" dirty="0">
                <a:solidFill>
                  <a:schemeClr val="tx1"/>
                </a:solidFill>
              </a:rPr>
              <a:t>If an infusion site reaction occurs: </a:t>
            </a:r>
          </a:p>
          <a:p>
            <a:pPr marL="285750" indent="-285750">
              <a:lnSpc>
                <a:spcPct val="100000"/>
              </a:lnSpc>
              <a:buFont typeface="Arial" panose="020B0604020202020204" pitchFamily="34" charset="0"/>
              <a:buChar char="•"/>
            </a:pPr>
            <a:r>
              <a:rPr lang="en-AU" sz="1600" b="0" dirty="0">
                <a:solidFill>
                  <a:schemeClr val="tx1"/>
                </a:solidFill>
              </a:rPr>
              <a:t>Apply gentle massage and warm or cold pack                                                     (according to personal preference) to reduce                                                     discomfort. An ice pack should not be applied for                                                         four hours post infusion to ensure adequate                                                      absorption. </a:t>
            </a:r>
          </a:p>
          <a:p>
            <a:pPr marL="285750" indent="-285750">
              <a:lnSpc>
                <a:spcPct val="100000"/>
              </a:lnSpc>
              <a:buFont typeface="Arial" panose="020B0604020202020204" pitchFamily="34" charset="0"/>
              <a:buChar char="•"/>
            </a:pPr>
            <a:r>
              <a:rPr lang="en-AU" sz="1600" b="0" dirty="0">
                <a:solidFill>
                  <a:schemeClr val="tx1"/>
                </a:solidFill>
              </a:rPr>
              <a:t>Do not rub or scratch the infusion site. </a:t>
            </a:r>
          </a:p>
          <a:p>
            <a:pPr marL="285750" indent="-285750">
              <a:lnSpc>
                <a:spcPct val="100000"/>
              </a:lnSpc>
              <a:buFont typeface="Arial" panose="020B0604020202020204" pitchFamily="34" charset="0"/>
              <a:buChar char="•"/>
            </a:pPr>
            <a:r>
              <a:rPr lang="en-AU" sz="1600" b="0" dirty="0">
                <a:solidFill>
                  <a:schemeClr val="tx1"/>
                </a:solidFill>
              </a:rPr>
              <a:t>Record site reactions in an infusion diary. </a:t>
            </a:r>
          </a:p>
        </p:txBody>
      </p:sp>
      <p:sp>
        <p:nvSpPr>
          <p:cNvPr id="5" name="TextBox 4">
            <a:extLst>
              <a:ext uri="{FF2B5EF4-FFF2-40B4-BE49-F238E27FC236}">
                <a16:creationId xmlns:a16="http://schemas.microsoft.com/office/drawing/2014/main" id="{3E7165F6-F1F0-EEBF-DC7D-143E95D32917}"/>
              </a:ext>
              <a:ext uri="{C183D7F6-B498-43B3-948B-1728B52AA6E4}">
                <adec:decorative xmlns:adec="http://schemas.microsoft.com/office/drawing/2017/decorative" val="1"/>
              </a:ext>
            </a:extLst>
          </p:cNvPr>
          <p:cNvSpPr txBox="1"/>
          <p:nvPr/>
        </p:nvSpPr>
        <p:spPr>
          <a:xfrm>
            <a:off x="140677" y="3883611"/>
            <a:ext cx="5514651" cy="200055"/>
          </a:xfrm>
          <a:prstGeom prst="rect">
            <a:avLst/>
          </a:prstGeom>
          <a:noFill/>
        </p:spPr>
        <p:txBody>
          <a:bodyPr wrap="none" rtlCol="0">
            <a:spAutoFit/>
          </a:bodyPr>
          <a:lstStyle/>
          <a:p>
            <a:r>
              <a:rPr lang="en-AU" sz="700" dirty="0">
                <a:hlinkClick r:id="rId2"/>
              </a:rPr>
              <a:t>Subcutaneous immunoglobulin (SCIg) therapy - general information - Australasian Society of Clinical Immunology and Allergy (ASCIA)</a:t>
            </a:r>
            <a:endParaRPr lang="en-AU" sz="700" dirty="0"/>
          </a:p>
        </p:txBody>
      </p:sp>
      <p:sp>
        <p:nvSpPr>
          <p:cNvPr id="7" name="TextBox 6">
            <a:extLst>
              <a:ext uri="{FF2B5EF4-FFF2-40B4-BE49-F238E27FC236}">
                <a16:creationId xmlns:a16="http://schemas.microsoft.com/office/drawing/2014/main" id="{AE0FC3B4-93CD-D127-FA69-05BA9A16DE31}"/>
              </a:ext>
              <a:ext uri="{C183D7F6-B498-43B3-948B-1728B52AA6E4}">
                <adec:decorative xmlns:adec="http://schemas.microsoft.com/office/drawing/2017/decorative" val="1"/>
              </a:ext>
            </a:extLst>
          </p:cNvPr>
          <p:cNvSpPr txBox="1"/>
          <p:nvPr/>
        </p:nvSpPr>
        <p:spPr>
          <a:xfrm>
            <a:off x="140677" y="4029450"/>
            <a:ext cx="5129930" cy="200055"/>
          </a:xfrm>
          <a:prstGeom prst="rect">
            <a:avLst/>
          </a:prstGeom>
          <a:noFill/>
        </p:spPr>
        <p:txBody>
          <a:bodyPr wrap="none" rtlCol="0">
            <a:spAutoFit/>
          </a:bodyPr>
          <a:lstStyle/>
          <a:p>
            <a:r>
              <a:rPr lang="en-AU" sz="700" dirty="0"/>
              <a:t>&lt;https://www.allergy.org.au/patients/immunodeficiencies/scig-therapy-general-information?highlight=WyJzY2lnIiwiZmFxIl0=&gt;</a:t>
            </a:r>
          </a:p>
        </p:txBody>
      </p:sp>
      <p:pic>
        <p:nvPicPr>
          <p:cNvPr id="8" name="Picture 7" descr="A screenshot of the Management guide for subcutaneous infusion site reactions and problems. This guide is from the ASCIA website.">
            <a:extLst>
              <a:ext uri="{FF2B5EF4-FFF2-40B4-BE49-F238E27FC236}">
                <a16:creationId xmlns:a16="http://schemas.microsoft.com/office/drawing/2014/main" id="{C70BDA6B-5944-FCBC-4471-4FAE6B55CB5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085409" y="866775"/>
            <a:ext cx="2917914" cy="3647394"/>
          </a:xfrm>
          <a:prstGeom prst="rect">
            <a:avLst/>
          </a:prstGeom>
          <a:noFill/>
          <a:ln>
            <a:solidFill>
              <a:schemeClr val="tx1"/>
            </a:solidFill>
          </a:ln>
        </p:spPr>
      </p:pic>
    </p:spTree>
    <p:extLst>
      <p:ext uri="{BB962C8B-B14F-4D97-AF65-F5344CB8AC3E}">
        <p14:creationId xmlns:p14="http://schemas.microsoft.com/office/powerpoint/2010/main" val="2891850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E80A-F2BA-5C7B-36D3-D6E8AE6AED3B}"/>
              </a:ext>
            </a:extLst>
          </p:cNvPr>
          <p:cNvSpPr>
            <a:spLocks noGrp="1"/>
          </p:cNvSpPr>
          <p:nvPr>
            <p:ph type="title"/>
          </p:nvPr>
        </p:nvSpPr>
        <p:spPr/>
        <p:txBody>
          <a:bodyPr/>
          <a:lstStyle/>
          <a:p>
            <a:r>
              <a:rPr lang="en-AU" dirty="0"/>
              <a:t>Patient support programs</a:t>
            </a:r>
          </a:p>
        </p:txBody>
      </p:sp>
      <p:sp>
        <p:nvSpPr>
          <p:cNvPr id="3" name="Content Placeholder 2">
            <a:extLst>
              <a:ext uri="{FF2B5EF4-FFF2-40B4-BE49-F238E27FC236}">
                <a16:creationId xmlns:a16="http://schemas.microsoft.com/office/drawing/2014/main" id="{195789FF-6BA7-15FA-4D22-FD8CCFA3AF42}"/>
              </a:ext>
            </a:extLst>
          </p:cNvPr>
          <p:cNvSpPr>
            <a:spLocks noGrp="1"/>
          </p:cNvSpPr>
          <p:nvPr>
            <p:ph idx="1"/>
          </p:nvPr>
        </p:nvSpPr>
        <p:spPr/>
        <p:txBody>
          <a:bodyPr/>
          <a:lstStyle/>
          <a:p>
            <a:pPr marL="0" marR="0" lvl="0" indent="0" algn="l" defTabSz="457200" rtl="0" eaLnBrk="1" fontAlgn="base" latinLnBrk="0" hangingPunct="1">
              <a:lnSpc>
                <a:spcPct val="110000"/>
              </a:lnSpc>
              <a:spcBef>
                <a:spcPts val="800"/>
              </a:spcBef>
              <a:spcAft>
                <a:spcPts val="80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Arial"/>
                <a:ea typeface="ＭＳ Ｐゴシック" charset="0"/>
              </a:rPr>
              <a:t>Each SCIg product manufacturer has a patient support program</a:t>
            </a:r>
          </a:p>
          <a:p>
            <a:pPr marL="285750" marR="0" lvl="0" indent="-285750" algn="l" defTabSz="457200" rtl="0" eaLnBrk="1" fontAlgn="base" latinLnBrk="0" hangingPunct="1">
              <a:lnSpc>
                <a:spcPct val="110000"/>
              </a:lnSpc>
              <a:spcBef>
                <a:spcPts val="800"/>
              </a:spcBef>
              <a:spcAft>
                <a:spcPts val="80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Arial"/>
                <a:ea typeface="ＭＳ Ｐゴシック" charset="0"/>
              </a:rPr>
              <a:t>CSL Behring Cares</a:t>
            </a:r>
          </a:p>
          <a:p>
            <a:pPr marL="285750" marR="0" lvl="0" indent="-285750" algn="l" defTabSz="457200" rtl="0" eaLnBrk="1" fontAlgn="base" latinLnBrk="0" hangingPunct="1">
              <a:lnSpc>
                <a:spcPct val="110000"/>
              </a:lnSpc>
              <a:spcBef>
                <a:spcPts val="800"/>
              </a:spcBef>
              <a:spcAft>
                <a:spcPts val="80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Arial"/>
                <a:ea typeface="ＭＳ Ｐゴシック" charset="0"/>
              </a:rPr>
              <a:t>Takeda Cuvitru at Home</a:t>
            </a:r>
          </a:p>
          <a:p>
            <a:pPr marL="285750" marR="0" lvl="0" indent="-285750" algn="l" defTabSz="457200" rtl="0" eaLnBrk="1" fontAlgn="base" latinLnBrk="0" hangingPunct="1">
              <a:lnSpc>
                <a:spcPct val="110000"/>
              </a:lnSpc>
              <a:spcBef>
                <a:spcPts val="800"/>
              </a:spcBef>
              <a:spcAft>
                <a:spcPts val="80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Arial"/>
                <a:ea typeface="ＭＳ Ｐゴシック" charset="0"/>
              </a:rPr>
              <a:t>Grifols </a:t>
            </a:r>
            <a:r>
              <a:rPr kumimoji="0" lang="en-AU" sz="1600" b="0" i="0" u="none" strike="noStrike" kern="1200" cap="none" spc="0" normalizeH="0" baseline="0" noProof="0" dirty="0" err="1">
                <a:ln>
                  <a:noFill/>
                </a:ln>
                <a:solidFill>
                  <a:prstClr val="black"/>
                </a:solidFill>
                <a:effectLst/>
                <a:uLnTx/>
                <a:uFillTx/>
                <a:latin typeface="Arial"/>
                <a:ea typeface="ＭＳ Ｐゴシック" charset="0"/>
              </a:rPr>
              <a:t>Xembify</a:t>
            </a:r>
            <a:r>
              <a:rPr kumimoji="0" lang="en-AU" sz="1600" b="0" i="0" u="none" strike="noStrike" kern="1200" cap="none" spc="0" normalizeH="0" baseline="0" noProof="0" dirty="0">
                <a:ln>
                  <a:noFill/>
                </a:ln>
                <a:solidFill>
                  <a:prstClr val="black"/>
                </a:solidFill>
                <a:effectLst/>
                <a:uLnTx/>
                <a:uFillTx/>
                <a:latin typeface="Arial"/>
                <a:ea typeface="ＭＳ Ｐゴシック" charset="0"/>
              </a:rPr>
              <a:t> Connex</a:t>
            </a:r>
          </a:p>
          <a:p>
            <a:pPr marL="0" marR="0" lvl="0" indent="0" algn="l" defTabSz="457200" rtl="0" eaLnBrk="1" fontAlgn="base" latinLnBrk="0" hangingPunct="1">
              <a:lnSpc>
                <a:spcPct val="110000"/>
              </a:lnSpc>
              <a:spcBef>
                <a:spcPts val="800"/>
              </a:spcBef>
              <a:spcAft>
                <a:spcPts val="8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a:ea typeface="ＭＳ Ｐゴシック" charset="0"/>
              </a:rPr>
              <a:t>Accessed via a referral form </a:t>
            </a:r>
          </a:p>
          <a:p>
            <a:pPr marL="0" marR="0" lvl="0" indent="0" algn="l" defTabSz="457200" rtl="0" eaLnBrk="1" fontAlgn="base" latinLnBrk="0" hangingPunct="1">
              <a:lnSpc>
                <a:spcPct val="110000"/>
              </a:lnSpc>
              <a:spcBef>
                <a:spcPts val="800"/>
              </a:spcBef>
              <a:spcAft>
                <a:spcPts val="8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a:ea typeface="ＭＳ Ｐゴシック" charset="0"/>
              </a:rPr>
              <a:t>Provide SCIg administration education in the patient’s home, supply some consumables </a:t>
            </a:r>
          </a:p>
          <a:p>
            <a:pPr marL="0" marR="0" lvl="0" indent="0" algn="l" defTabSz="457200" rtl="0" eaLnBrk="1" fontAlgn="base" latinLnBrk="0" hangingPunct="1">
              <a:lnSpc>
                <a:spcPct val="110000"/>
              </a:lnSpc>
              <a:spcBef>
                <a:spcPts val="800"/>
              </a:spcBef>
              <a:spcAft>
                <a:spcPts val="8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a:ea typeface="ＭＳ Ｐゴシック" charset="0"/>
              </a:rPr>
              <a:t>Suite of SCIg resources for patients and health care professionals</a:t>
            </a:r>
          </a:p>
          <a:p>
            <a:endParaRPr lang="en-AU" dirty="0"/>
          </a:p>
        </p:txBody>
      </p:sp>
    </p:spTree>
    <p:extLst>
      <p:ext uri="{BB962C8B-B14F-4D97-AF65-F5344CB8AC3E}">
        <p14:creationId xmlns:p14="http://schemas.microsoft.com/office/powerpoint/2010/main" val="396234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2218-B788-D690-E6AB-2D9C9AC62B3C}"/>
              </a:ext>
            </a:extLst>
          </p:cNvPr>
          <p:cNvSpPr>
            <a:spLocks noGrp="1"/>
          </p:cNvSpPr>
          <p:nvPr>
            <p:ph type="title"/>
          </p:nvPr>
        </p:nvSpPr>
        <p:spPr/>
        <p:txBody>
          <a:bodyPr/>
          <a:lstStyle/>
          <a:p>
            <a:r>
              <a:rPr lang="en-AU" dirty="0"/>
              <a:t>Content</a:t>
            </a:r>
          </a:p>
        </p:txBody>
      </p:sp>
      <p:sp>
        <p:nvSpPr>
          <p:cNvPr id="4" name="Content Placeholder 4">
            <a:extLst>
              <a:ext uri="{FF2B5EF4-FFF2-40B4-BE49-F238E27FC236}">
                <a16:creationId xmlns:a16="http://schemas.microsoft.com/office/drawing/2014/main" id="{6FE6BEBA-A2C5-01A1-4BF7-3D6ADA6BEB42}"/>
              </a:ext>
            </a:extLst>
          </p:cNvPr>
          <p:cNvSpPr>
            <a:spLocks noGrp="1"/>
          </p:cNvSpPr>
          <p:nvPr>
            <p:ph idx="1"/>
          </p:nvPr>
        </p:nvSpPr>
        <p:spPr>
          <a:xfrm>
            <a:off x="539750" y="1214438"/>
            <a:ext cx="8243888" cy="3062287"/>
          </a:xfrm>
        </p:spPr>
        <p:txBody>
          <a:bodyPr/>
          <a:lstStyle/>
          <a:p>
            <a:pPr marL="285750" indent="-285750">
              <a:lnSpc>
                <a:spcPct val="150000"/>
              </a:lnSpc>
              <a:spcBef>
                <a:spcPts val="0"/>
              </a:spcBef>
              <a:spcAft>
                <a:spcPts val="0"/>
              </a:spcAft>
              <a:buFont typeface="Arial" panose="020B0604020202020204" pitchFamily="34" charset="0"/>
              <a:buChar char="•"/>
            </a:pPr>
            <a:r>
              <a:rPr kumimoji="0" lang="en-AU" sz="1400" b="0" i="0" u="none" strike="noStrike" kern="1200" cap="none" spc="0" normalizeH="0" baseline="0" noProof="0" dirty="0">
                <a:ln>
                  <a:noFill/>
                </a:ln>
                <a:solidFill>
                  <a:prstClr val="black"/>
                </a:solidFill>
                <a:effectLst/>
                <a:uLnTx/>
                <a:uFillTx/>
                <a:ea typeface="ＭＳ Ｐゴシック" charset="0"/>
              </a:rPr>
              <a:t>What is subcutaneous immunoglobulin (SCIg)?</a:t>
            </a:r>
          </a:p>
          <a:p>
            <a:pPr marL="285750" indent="-285750">
              <a:lnSpc>
                <a:spcPct val="150000"/>
              </a:lnSpc>
              <a:spcBef>
                <a:spcPts val="0"/>
              </a:spcBef>
              <a:spcAft>
                <a:spcPts val="0"/>
              </a:spcAft>
              <a:buFont typeface="Arial" panose="020B0604020202020204" pitchFamily="34" charset="0"/>
              <a:buChar char="•"/>
            </a:pPr>
            <a:r>
              <a:rPr kumimoji="0" lang="en-AU" sz="1400" b="0" i="0" u="none" strike="noStrike" kern="1200" cap="none" spc="0" normalizeH="0" baseline="0" noProof="0" dirty="0">
                <a:ln>
                  <a:noFill/>
                </a:ln>
                <a:solidFill>
                  <a:prstClr val="black"/>
                </a:solidFill>
                <a:effectLst/>
                <a:uLnTx/>
                <a:uFillTx/>
                <a:ea typeface="ＭＳ Ｐゴシック" charset="0"/>
              </a:rPr>
              <a:t>Approved indications for SCIg in Australia</a:t>
            </a:r>
          </a:p>
          <a:p>
            <a:pPr marL="285750" indent="-285750">
              <a:lnSpc>
                <a:spcPct val="150000"/>
              </a:lnSpc>
              <a:spcBef>
                <a:spcPts val="0"/>
              </a:spcBef>
              <a:spcAft>
                <a:spcPts val="0"/>
              </a:spcAft>
              <a:buFont typeface="Arial" panose="020B0604020202020204" pitchFamily="34" charset="0"/>
              <a:buChar char="•"/>
            </a:pPr>
            <a:r>
              <a:rPr lang="en-AU" sz="1400" b="0" dirty="0">
                <a:solidFill>
                  <a:prstClr val="black"/>
                </a:solidFill>
              </a:rPr>
              <a:t>SC</a:t>
            </a:r>
            <a:r>
              <a:rPr kumimoji="0" lang="en-AU" sz="1400" b="0" i="0" u="none" strike="noStrike" kern="1200" cap="none" spc="0" normalizeH="0" baseline="0" noProof="0" dirty="0">
                <a:ln>
                  <a:noFill/>
                </a:ln>
                <a:solidFill>
                  <a:prstClr val="black"/>
                </a:solidFill>
                <a:effectLst/>
                <a:uLnTx/>
                <a:uFillTx/>
                <a:ea typeface="ＭＳ Ｐゴシック" charset="0"/>
              </a:rPr>
              <a:t>Ig/Ig comparison </a:t>
            </a:r>
          </a:p>
          <a:p>
            <a:pPr marL="285750" indent="-285750">
              <a:lnSpc>
                <a:spcPct val="150000"/>
              </a:lnSpc>
              <a:spcBef>
                <a:spcPts val="0"/>
              </a:spcBef>
              <a:spcAft>
                <a:spcPts val="0"/>
              </a:spcAft>
              <a:buFont typeface="Arial" panose="020B0604020202020204" pitchFamily="34" charset="0"/>
              <a:buChar char="•"/>
            </a:pPr>
            <a:r>
              <a:rPr kumimoji="0" lang="en-AU" sz="1400" b="0" i="0" u="none" strike="noStrike" kern="1200" cap="none" spc="0" normalizeH="0" baseline="0" noProof="0" dirty="0">
                <a:ln>
                  <a:noFill/>
                </a:ln>
                <a:solidFill>
                  <a:prstClr val="black"/>
                </a:solidFill>
                <a:effectLst/>
                <a:uLnTx/>
                <a:uFillTx/>
                <a:ea typeface="ＭＳ Ｐゴシック" charset="0"/>
              </a:rPr>
              <a:t>ASCIA SCIg position statement </a:t>
            </a:r>
          </a:p>
          <a:p>
            <a:pPr marL="285750" indent="-285750">
              <a:lnSpc>
                <a:spcPct val="150000"/>
              </a:lnSpc>
              <a:spcBef>
                <a:spcPts val="0"/>
              </a:spcBef>
              <a:spcAft>
                <a:spcPts val="0"/>
              </a:spcAft>
              <a:buFont typeface="Arial" panose="020B0604020202020204" pitchFamily="34" charset="0"/>
              <a:buChar char="•"/>
            </a:pPr>
            <a:r>
              <a:rPr kumimoji="0" lang="en-AU" sz="1400" b="0" i="0" u="none" strike="noStrike" kern="1200" cap="none" spc="0" normalizeH="0" baseline="0" noProof="0" dirty="0">
                <a:ln>
                  <a:noFill/>
                </a:ln>
                <a:solidFill>
                  <a:prstClr val="black"/>
                </a:solidFill>
                <a:effectLst/>
                <a:uLnTx/>
                <a:uFillTx/>
                <a:ea typeface="ＭＳ Ｐゴシック" charset="0"/>
              </a:rPr>
              <a:t>Patient &amp; health service eligibility criteria</a:t>
            </a:r>
          </a:p>
          <a:p>
            <a:pPr marL="285750" indent="-285750">
              <a:lnSpc>
                <a:spcPct val="150000"/>
              </a:lnSpc>
              <a:spcBef>
                <a:spcPts val="0"/>
              </a:spcBef>
              <a:spcAft>
                <a:spcPts val="0"/>
              </a:spcAft>
              <a:buFont typeface="Arial" panose="020B0604020202020204" pitchFamily="34" charset="0"/>
              <a:buChar char="•"/>
            </a:pPr>
            <a:r>
              <a:rPr kumimoji="0" lang="en-AU" sz="1400" b="0" i="0" u="none" strike="noStrike" kern="1200" cap="none" spc="0" normalizeH="0" baseline="0" noProof="0" dirty="0">
                <a:ln>
                  <a:noFill/>
                </a:ln>
                <a:solidFill>
                  <a:prstClr val="black"/>
                </a:solidFill>
                <a:effectLst/>
                <a:uLnTx/>
                <a:uFillTx/>
                <a:ea typeface="ＭＳ Ｐゴシック" charset="0"/>
              </a:rPr>
              <a:t>Governance and other considerations </a:t>
            </a:r>
          </a:p>
          <a:p>
            <a:pPr marL="285750" indent="-285750">
              <a:lnSpc>
                <a:spcPct val="150000"/>
              </a:lnSpc>
              <a:spcBef>
                <a:spcPts val="0"/>
              </a:spcBef>
              <a:spcAft>
                <a:spcPts val="0"/>
              </a:spcAft>
              <a:buFont typeface="Arial" panose="020B0604020202020204" pitchFamily="34" charset="0"/>
              <a:buChar char="•"/>
            </a:pPr>
            <a:r>
              <a:rPr kumimoji="0" lang="en-AU" sz="1400" b="0" i="0" u="none" strike="noStrike" kern="1200" cap="none" spc="0" normalizeH="0" baseline="0" noProof="0" dirty="0">
                <a:ln>
                  <a:noFill/>
                </a:ln>
                <a:solidFill>
                  <a:prstClr val="black"/>
                </a:solidFill>
                <a:effectLst/>
                <a:uLnTx/>
                <a:uFillTx/>
                <a:ea typeface="ＭＳ Ｐゴシック" charset="0"/>
              </a:rPr>
              <a:t>BloodSTAR &amp; ordering SCIg </a:t>
            </a:r>
          </a:p>
          <a:p>
            <a:pPr marL="285750" indent="-285750">
              <a:lnSpc>
                <a:spcPct val="150000"/>
              </a:lnSpc>
              <a:spcBef>
                <a:spcPts val="0"/>
              </a:spcBef>
              <a:spcAft>
                <a:spcPts val="0"/>
              </a:spcAft>
              <a:buFont typeface="Arial" panose="020B0604020202020204" pitchFamily="34" charset="0"/>
              <a:buChar char="•"/>
            </a:pPr>
            <a:r>
              <a:rPr lang="en-AU" sz="1400" b="0" dirty="0">
                <a:solidFill>
                  <a:schemeClr val="tx1"/>
                </a:solidFill>
              </a:rPr>
              <a:t>Products, storage &amp; vials </a:t>
            </a:r>
            <a:endParaRPr kumimoji="0" lang="en-AU" sz="1400" b="0" i="0" u="none" strike="noStrike" kern="1200" cap="none" spc="0" normalizeH="0" baseline="0" noProof="0" dirty="0">
              <a:ln>
                <a:noFill/>
              </a:ln>
              <a:solidFill>
                <a:prstClr val="black"/>
              </a:solidFill>
              <a:effectLst/>
              <a:uLnTx/>
              <a:uFillTx/>
              <a:ea typeface="ＭＳ Ｐゴシック" charset="0"/>
            </a:endParaRPr>
          </a:p>
          <a:p>
            <a:r>
              <a:rPr kumimoji="0" lang="en-AU" sz="1400" b="0" i="0" u="none" strike="noStrike" kern="1200" cap="none" spc="0" normalizeH="0" baseline="0" noProof="0" dirty="0">
                <a:ln>
                  <a:noFill/>
                </a:ln>
                <a:solidFill>
                  <a:prstClr val="black"/>
                </a:solidFill>
                <a:effectLst/>
                <a:uLnTx/>
                <a:uFillTx/>
                <a:latin typeface="Arial"/>
                <a:ea typeface="ＭＳ Ｐゴシック" charset="0"/>
              </a:rPr>
              <a:t> </a:t>
            </a:r>
          </a:p>
          <a:p>
            <a:endParaRPr lang="en-AU" dirty="0"/>
          </a:p>
        </p:txBody>
      </p:sp>
      <p:sp>
        <p:nvSpPr>
          <p:cNvPr id="5" name="Content Placeholder 5">
            <a:extLst>
              <a:ext uri="{FF2B5EF4-FFF2-40B4-BE49-F238E27FC236}">
                <a16:creationId xmlns:a16="http://schemas.microsoft.com/office/drawing/2014/main" id="{9D097103-6492-8F80-39D8-A875ED2C83F5}"/>
              </a:ext>
            </a:extLst>
          </p:cNvPr>
          <p:cNvSpPr txBox="1">
            <a:spLocks/>
          </p:cNvSpPr>
          <p:nvPr/>
        </p:nvSpPr>
        <p:spPr>
          <a:xfrm>
            <a:off x="4718105" y="1214438"/>
            <a:ext cx="4290254" cy="3061666"/>
          </a:xfrm>
          <a:prstGeom prst="rect">
            <a:avLst/>
          </a:prstGeom>
        </p:spPr>
        <p:txBody>
          <a:bodyPr/>
          <a:lst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spcBef>
                <a:spcPts val="0"/>
              </a:spcBef>
              <a:spcAft>
                <a:spcPts val="0"/>
              </a:spcAft>
              <a:buFont typeface="Arial" panose="020B0604020202020204" pitchFamily="34" charset="0"/>
              <a:buChar char="•"/>
              <a:defRPr/>
            </a:pPr>
            <a:r>
              <a:rPr lang="en-AU" sz="1400" b="0">
                <a:solidFill>
                  <a:prstClr val="black"/>
                </a:solidFill>
              </a:rPr>
              <a:t>SCIg infusion sites</a:t>
            </a:r>
          </a:p>
          <a:p>
            <a:pPr marL="285750" indent="-285750">
              <a:lnSpc>
                <a:spcPct val="150000"/>
              </a:lnSpc>
              <a:spcBef>
                <a:spcPts val="0"/>
              </a:spcBef>
              <a:spcAft>
                <a:spcPts val="0"/>
              </a:spcAft>
              <a:buFont typeface="Arial" panose="020B0604020202020204" pitchFamily="34" charset="0"/>
              <a:buChar char="•"/>
              <a:defRPr/>
            </a:pPr>
            <a:r>
              <a:rPr lang="en-AU" sz="1400" b="0">
                <a:solidFill>
                  <a:prstClr val="black"/>
                </a:solidFill>
              </a:rPr>
              <a:t>Equipment: pumps &amp; consumables</a:t>
            </a:r>
          </a:p>
          <a:p>
            <a:pPr marL="285750" indent="-285750">
              <a:lnSpc>
                <a:spcPct val="150000"/>
              </a:lnSpc>
              <a:spcBef>
                <a:spcPts val="0"/>
              </a:spcBef>
              <a:spcAft>
                <a:spcPts val="0"/>
              </a:spcAft>
              <a:buFont typeface="Arial" panose="020B0604020202020204" pitchFamily="34" charset="0"/>
              <a:buChar char="•"/>
              <a:defRPr/>
            </a:pPr>
            <a:r>
              <a:rPr lang="en-AU" sz="1400" b="0">
                <a:solidFill>
                  <a:prstClr val="black"/>
                </a:solidFill>
              </a:rPr>
              <a:t>Patient selection</a:t>
            </a:r>
          </a:p>
          <a:p>
            <a:pPr marL="285750" indent="-285750">
              <a:lnSpc>
                <a:spcPct val="150000"/>
              </a:lnSpc>
              <a:spcBef>
                <a:spcPts val="0"/>
              </a:spcBef>
              <a:spcAft>
                <a:spcPts val="0"/>
              </a:spcAft>
              <a:buFont typeface="Arial" panose="020B0604020202020204" pitchFamily="34" charset="0"/>
              <a:buChar char="•"/>
              <a:defRPr/>
            </a:pPr>
            <a:r>
              <a:rPr lang="en-AU" sz="1400" b="0">
                <a:solidFill>
                  <a:prstClr val="black"/>
                </a:solidFill>
              </a:rPr>
              <a:t>Contraindications to SCIg</a:t>
            </a:r>
          </a:p>
          <a:p>
            <a:pPr marL="285750" indent="-285750">
              <a:lnSpc>
                <a:spcPct val="150000"/>
              </a:lnSpc>
              <a:spcBef>
                <a:spcPts val="0"/>
              </a:spcBef>
              <a:spcAft>
                <a:spcPts val="0"/>
              </a:spcAft>
              <a:buFont typeface="Arial" panose="020B0604020202020204" pitchFamily="34" charset="0"/>
              <a:buChar char="•"/>
              <a:defRPr/>
            </a:pPr>
            <a:r>
              <a:rPr lang="en-AU" sz="1400" b="0">
                <a:solidFill>
                  <a:prstClr val="black"/>
                </a:solidFill>
              </a:rPr>
              <a:t>Patient education &amp; documentation</a:t>
            </a:r>
          </a:p>
          <a:p>
            <a:pPr marL="285750" indent="-285750">
              <a:lnSpc>
                <a:spcPct val="150000"/>
              </a:lnSpc>
              <a:spcBef>
                <a:spcPts val="0"/>
              </a:spcBef>
              <a:spcAft>
                <a:spcPts val="0"/>
              </a:spcAft>
              <a:buFont typeface="Arial" panose="020B0604020202020204" pitchFamily="34" charset="0"/>
              <a:buChar char="•"/>
              <a:defRPr/>
            </a:pPr>
            <a:r>
              <a:rPr lang="en-AU" sz="1400" b="0">
                <a:solidFill>
                  <a:prstClr val="black"/>
                </a:solidFill>
              </a:rPr>
              <a:t>Adverse reactions &amp; management of infusion site reactions</a:t>
            </a:r>
          </a:p>
          <a:p>
            <a:pPr marL="285750" indent="-285750">
              <a:lnSpc>
                <a:spcPct val="150000"/>
              </a:lnSpc>
              <a:spcBef>
                <a:spcPts val="0"/>
              </a:spcBef>
              <a:spcAft>
                <a:spcPts val="0"/>
              </a:spcAft>
              <a:buFont typeface="Arial" panose="020B0604020202020204" pitchFamily="34" charset="0"/>
              <a:buChar char="•"/>
              <a:defRPr/>
            </a:pPr>
            <a:r>
              <a:rPr lang="en-AU" sz="1400" b="0">
                <a:solidFill>
                  <a:prstClr val="black"/>
                </a:solidFill>
              </a:rPr>
              <a:t>Patient support programs</a:t>
            </a:r>
          </a:p>
          <a:p>
            <a:endParaRPr lang="en-AU" dirty="0"/>
          </a:p>
        </p:txBody>
      </p:sp>
    </p:spTree>
    <p:extLst>
      <p:ext uri="{BB962C8B-B14F-4D97-AF65-F5344CB8AC3E}">
        <p14:creationId xmlns:p14="http://schemas.microsoft.com/office/powerpoint/2010/main" val="1895955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C052-BD54-B563-416C-3D0E656CF99A}"/>
              </a:ext>
            </a:extLst>
          </p:cNvPr>
          <p:cNvSpPr>
            <a:spLocks noGrp="1"/>
          </p:cNvSpPr>
          <p:nvPr>
            <p:ph type="title"/>
          </p:nvPr>
        </p:nvSpPr>
        <p:spPr/>
        <p:txBody>
          <a:bodyPr/>
          <a:lstStyle/>
          <a:p>
            <a:r>
              <a:rPr lang="en-AU" dirty="0"/>
              <a:t>Questions to you</a:t>
            </a:r>
          </a:p>
        </p:txBody>
      </p:sp>
      <p:sp>
        <p:nvSpPr>
          <p:cNvPr id="3" name="Content Placeholder 2">
            <a:extLst>
              <a:ext uri="{FF2B5EF4-FFF2-40B4-BE49-F238E27FC236}">
                <a16:creationId xmlns:a16="http://schemas.microsoft.com/office/drawing/2014/main" id="{86EE7DC3-32C2-B601-B378-C3C85AC5A728}"/>
              </a:ext>
            </a:extLst>
          </p:cNvPr>
          <p:cNvSpPr>
            <a:spLocks noGrp="1"/>
          </p:cNvSpPr>
          <p:nvPr>
            <p:ph idx="1"/>
          </p:nvPr>
        </p:nvSpPr>
        <p:spPr>
          <a:xfrm>
            <a:off x="610542" y="1403217"/>
            <a:ext cx="8243888" cy="3061666"/>
          </a:xfrm>
        </p:spPr>
        <p:txBody>
          <a:bodyPr/>
          <a:lstStyle/>
          <a:p>
            <a:pPr marL="342900" indent="-342900">
              <a:buFont typeface="Arial" panose="020B0604020202020204" pitchFamily="34" charset="0"/>
              <a:buChar char="•"/>
            </a:pPr>
            <a:r>
              <a:rPr lang="en-AU" sz="1600" b="0" dirty="0">
                <a:solidFill>
                  <a:schemeClr val="tx1"/>
                </a:solidFill>
              </a:rPr>
              <a:t>What support/assistance do you need?</a:t>
            </a:r>
          </a:p>
          <a:p>
            <a:pPr marL="342900" indent="-342900">
              <a:buFont typeface="Arial" panose="020B0604020202020204" pitchFamily="34" charset="0"/>
              <a:buChar char="•"/>
            </a:pPr>
            <a:r>
              <a:rPr lang="en-AU" sz="1600" b="0" dirty="0">
                <a:solidFill>
                  <a:schemeClr val="tx1"/>
                </a:solidFill>
              </a:rPr>
              <a:t>Business case</a:t>
            </a:r>
          </a:p>
          <a:p>
            <a:pPr marL="342900" indent="-342900">
              <a:buFont typeface="Arial" panose="020B0604020202020204" pitchFamily="34" charset="0"/>
              <a:buChar char="•"/>
            </a:pPr>
            <a:r>
              <a:rPr lang="en-AU" sz="1600" b="0" dirty="0">
                <a:solidFill>
                  <a:schemeClr val="tx1"/>
                </a:solidFill>
              </a:rPr>
              <a:t>Policy/procedure</a:t>
            </a:r>
          </a:p>
          <a:p>
            <a:pPr marL="342900" indent="-342900">
              <a:buFont typeface="Arial" panose="020B0604020202020204" pitchFamily="34" charset="0"/>
              <a:buChar char="•"/>
            </a:pPr>
            <a:r>
              <a:rPr lang="en-AU" sz="1600" b="0" dirty="0">
                <a:solidFill>
                  <a:schemeClr val="tx1"/>
                </a:solidFill>
              </a:rPr>
              <a:t>Staff education and checklist</a:t>
            </a:r>
          </a:p>
          <a:p>
            <a:pPr marL="342900" indent="-342900">
              <a:buFont typeface="Arial" panose="020B0604020202020204" pitchFamily="34" charset="0"/>
              <a:buChar char="•"/>
            </a:pPr>
            <a:r>
              <a:rPr lang="en-AU" sz="1600" b="0" dirty="0">
                <a:solidFill>
                  <a:schemeClr val="tx1"/>
                </a:solidFill>
              </a:rPr>
              <a:t>Patient education and checklist</a:t>
            </a:r>
          </a:p>
          <a:p>
            <a:endParaRPr lang="en-AU" dirty="0"/>
          </a:p>
        </p:txBody>
      </p:sp>
    </p:spTree>
    <p:extLst>
      <p:ext uri="{BB962C8B-B14F-4D97-AF65-F5344CB8AC3E}">
        <p14:creationId xmlns:p14="http://schemas.microsoft.com/office/powerpoint/2010/main" val="4292069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4747-96ED-F847-8E1B-61B06C6D06E9}"/>
              </a:ext>
            </a:extLst>
          </p:cNvPr>
          <p:cNvSpPr>
            <a:spLocks noGrp="1"/>
          </p:cNvSpPr>
          <p:nvPr>
            <p:ph type="title"/>
          </p:nvPr>
        </p:nvSpPr>
        <p:spPr/>
        <p:txBody>
          <a:bodyPr/>
          <a:lstStyle/>
          <a:p>
            <a:r>
              <a:rPr lang="en-AU" dirty="0"/>
              <a:t>Further information:</a:t>
            </a:r>
          </a:p>
        </p:txBody>
      </p:sp>
      <p:sp>
        <p:nvSpPr>
          <p:cNvPr id="3" name="Content Placeholder 2">
            <a:extLst>
              <a:ext uri="{FF2B5EF4-FFF2-40B4-BE49-F238E27FC236}">
                <a16:creationId xmlns:a16="http://schemas.microsoft.com/office/drawing/2014/main" id="{D7B97684-A433-9D0D-A323-220EE2119AA4}"/>
              </a:ext>
            </a:extLst>
          </p:cNvPr>
          <p:cNvSpPr>
            <a:spLocks noGrp="1"/>
          </p:cNvSpPr>
          <p:nvPr>
            <p:ph idx="1"/>
          </p:nvPr>
        </p:nvSpPr>
        <p:spPr>
          <a:xfrm>
            <a:off x="539750" y="1379620"/>
            <a:ext cx="8243888" cy="3061666"/>
          </a:xfrm>
        </p:spPr>
        <p:txBody>
          <a:bodyPr/>
          <a:lstStyle/>
          <a:p>
            <a:r>
              <a:rPr lang="en-AU" sz="1600" b="0" dirty="0">
                <a:solidFill>
                  <a:schemeClr val="tx1"/>
                </a:solidFill>
              </a:rPr>
              <a:t>Contact: Anne Graham</a:t>
            </a:r>
          </a:p>
          <a:p>
            <a:r>
              <a:rPr lang="en-AU" sz="1600" b="0" dirty="0">
                <a:solidFill>
                  <a:schemeClr val="tx1"/>
                </a:solidFill>
              </a:rPr>
              <a:t>Blood Matters Nurse Consultant (SCIg)</a:t>
            </a:r>
            <a:endParaRPr lang="en-AU" sz="1600" dirty="0"/>
          </a:p>
          <a:p>
            <a:r>
              <a:rPr lang="en-AU" sz="1600" b="0" dirty="0">
                <a:solidFill>
                  <a:schemeClr val="tx1"/>
                </a:solidFill>
              </a:rPr>
              <a:t>Phone: 03 9694 0126</a:t>
            </a:r>
          </a:p>
          <a:p>
            <a:r>
              <a:rPr lang="en-AU" sz="1600" b="0" dirty="0">
                <a:solidFill>
                  <a:schemeClr val="tx1"/>
                </a:solidFill>
              </a:rPr>
              <a:t>Blood Matters Subcutaneous immunoglobulin (SCIg) access &amp; information, tools and resources:</a:t>
            </a:r>
          </a:p>
          <a:p>
            <a:endParaRPr lang="en-AU" dirty="0"/>
          </a:p>
        </p:txBody>
      </p:sp>
      <p:sp>
        <p:nvSpPr>
          <p:cNvPr id="4" name="TextBox 3">
            <a:extLst>
              <a:ext uri="{FF2B5EF4-FFF2-40B4-BE49-F238E27FC236}">
                <a16:creationId xmlns:a16="http://schemas.microsoft.com/office/drawing/2014/main" id="{ADA56B02-F7CF-A18F-57A4-96ABB7AC44C3}"/>
              </a:ext>
            </a:extLst>
          </p:cNvPr>
          <p:cNvSpPr txBox="1"/>
          <p:nvPr/>
        </p:nvSpPr>
        <p:spPr>
          <a:xfrm>
            <a:off x="457200" y="3296608"/>
            <a:ext cx="8147049" cy="792205"/>
          </a:xfrm>
          <a:prstGeom prst="rect">
            <a:avLst/>
          </a:prstGeom>
          <a:noFill/>
        </p:spPr>
        <p:txBody>
          <a:bodyPr wrap="square">
            <a:spAutoFit/>
          </a:bodyPr>
          <a:lstStyle/>
          <a:p>
            <a:pPr marL="0" marR="0" lvl="0" indent="0" algn="l" defTabSz="457200" rtl="0" eaLnBrk="1" fontAlgn="base" latinLnBrk="0" hangingPunct="1">
              <a:lnSpc>
                <a:spcPct val="110000"/>
              </a:lnSpc>
              <a:spcBef>
                <a:spcPts val="800"/>
              </a:spcBef>
              <a:spcAft>
                <a:spcPts val="80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a:ea typeface="ＭＳ Ｐゴシック" charset="0"/>
                <a:hlinkClick r:id="rId2"/>
              </a:rPr>
              <a:t>https://www.health.vic.gov.au/patient-care/subcutaneous-immunoglobulin-scig-access-program</a:t>
            </a:r>
            <a:r>
              <a:rPr lang="en-AU" sz="1000" dirty="0">
                <a:solidFill>
                  <a:prstClr val="black"/>
                </a:solidFill>
                <a:latin typeface="Arial"/>
                <a:ea typeface="ＭＳ Ｐゴシック" charset="0"/>
              </a:rPr>
              <a:t>               </a:t>
            </a:r>
            <a:r>
              <a:rPr kumimoji="0" lang="en-AU" sz="1000" b="0" i="0" u="none" strike="noStrike" kern="1200" cap="none" spc="0" normalizeH="0" baseline="0" noProof="0" dirty="0">
                <a:ln>
                  <a:noFill/>
                </a:ln>
                <a:solidFill>
                  <a:prstClr val="black"/>
                </a:solidFill>
                <a:effectLst/>
                <a:uLnTx/>
                <a:uFillTx/>
                <a:latin typeface="Arial"/>
                <a:ea typeface="ＭＳ Ｐゴシック" charset="0"/>
              </a:rPr>
              <a:t>&lt;https://www.health.vic.gov.au/patient-care/subcutaneous-immunoglobulin-scig-access-program&gt;</a:t>
            </a:r>
          </a:p>
          <a:p>
            <a:pPr marL="0" marR="0" lvl="0" indent="0" algn="l" defTabSz="457200" rtl="0" eaLnBrk="1" fontAlgn="base" latinLnBrk="0" hangingPunct="1">
              <a:lnSpc>
                <a:spcPct val="110000"/>
              </a:lnSpc>
              <a:spcBef>
                <a:spcPts val="800"/>
              </a:spcBef>
              <a:spcAft>
                <a:spcPts val="80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2961765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572C-A44B-EC10-1D52-CF2539D312D8}"/>
              </a:ext>
            </a:extLst>
          </p:cNvPr>
          <p:cNvSpPr>
            <a:spLocks noGrp="1"/>
          </p:cNvSpPr>
          <p:nvPr>
            <p:ph type="title"/>
          </p:nvPr>
        </p:nvSpPr>
        <p:spPr/>
        <p:txBody>
          <a:bodyPr/>
          <a:lstStyle/>
          <a:p>
            <a:r>
              <a:rPr lang="en-AU" dirty="0"/>
              <a:t>Acknowledgement</a:t>
            </a:r>
          </a:p>
        </p:txBody>
      </p:sp>
      <p:sp>
        <p:nvSpPr>
          <p:cNvPr id="3" name="Content Placeholder 2">
            <a:extLst>
              <a:ext uri="{FF2B5EF4-FFF2-40B4-BE49-F238E27FC236}">
                <a16:creationId xmlns:a16="http://schemas.microsoft.com/office/drawing/2014/main" id="{3B2EF870-FD25-EACB-64A6-395F96D87E9E}"/>
              </a:ext>
            </a:extLst>
          </p:cNvPr>
          <p:cNvSpPr>
            <a:spLocks noGrp="1"/>
          </p:cNvSpPr>
          <p:nvPr>
            <p:ph idx="1"/>
          </p:nvPr>
        </p:nvSpPr>
        <p:spPr>
          <a:xfrm>
            <a:off x="604643" y="2081834"/>
            <a:ext cx="8243888" cy="3061666"/>
          </a:xfrm>
        </p:spPr>
        <p:txBody>
          <a:bodyPr/>
          <a:lstStyle/>
          <a:p>
            <a:r>
              <a:rPr lang="en-US" sz="1600" b="0" dirty="0">
                <a:solidFill>
                  <a:schemeClr val="tx1"/>
                </a:solidFill>
              </a:rPr>
              <a:t>Australian governments fund the Australian Red Cross Lifeblood to provide blood, blood products and services to the Australian community. </a:t>
            </a:r>
          </a:p>
          <a:p>
            <a:endParaRPr lang="en-AU" dirty="0"/>
          </a:p>
        </p:txBody>
      </p:sp>
    </p:spTree>
    <p:extLst>
      <p:ext uri="{BB962C8B-B14F-4D97-AF65-F5344CB8AC3E}">
        <p14:creationId xmlns:p14="http://schemas.microsoft.com/office/powerpoint/2010/main" val="3115519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EC92-0F6B-3A89-8C9C-60BF02163244}"/>
              </a:ext>
            </a:extLst>
          </p:cNvPr>
          <p:cNvSpPr>
            <a:spLocks noGrp="1"/>
          </p:cNvSpPr>
          <p:nvPr>
            <p:ph type="title"/>
          </p:nvPr>
        </p:nvSpPr>
        <p:spPr/>
        <p:txBody>
          <a:bodyPr/>
          <a:lstStyle/>
          <a:p>
            <a:r>
              <a:rPr lang="en-AU" dirty="0"/>
              <a:t>Accessibility</a:t>
            </a:r>
          </a:p>
        </p:txBody>
      </p:sp>
      <p:sp>
        <p:nvSpPr>
          <p:cNvPr id="3" name="Content Placeholder 2">
            <a:extLst>
              <a:ext uri="{FF2B5EF4-FFF2-40B4-BE49-F238E27FC236}">
                <a16:creationId xmlns:a16="http://schemas.microsoft.com/office/drawing/2014/main" id="{268ABEC9-D73E-2C58-D218-19B58A62FEF5}"/>
              </a:ext>
            </a:extLst>
          </p:cNvPr>
          <p:cNvSpPr>
            <a:spLocks noGrp="1"/>
          </p:cNvSpPr>
          <p:nvPr>
            <p:ph idx="1"/>
          </p:nvPr>
        </p:nvSpPr>
        <p:spPr>
          <a:xfrm>
            <a:off x="539751" y="1456312"/>
            <a:ext cx="8243888" cy="3061666"/>
          </a:xfrm>
        </p:spPr>
        <p:txBody>
          <a:bodyPr/>
          <a:lstStyle/>
          <a:p>
            <a:pPr lvl="1"/>
            <a:r>
              <a:rPr lang="en-AU" sz="1150" dirty="0"/>
              <a:t>To receive this presentation in another format phone 03 9694 0102, using the National Relay Service 13 36 77 if required, or </a:t>
            </a:r>
            <a:r>
              <a:rPr lang="en-AU" sz="1150" dirty="0">
                <a:hlinkClick r:id="rId2"/>
              </a:rPr>
              <a:t>email Blood Matters</a:t>
            </a:r>
            <a:r>
              <a:rPr lang="en-AU" sz="1150" dirty="0"/>
              <a:t> &lt;bloodmatters@redcrossblood.org.au&gt;.</a:t>
            </a:r>
          </a:p>
          <a:p>
            <a:pPr lvl="1"/>
            <a:r>
              <a:rPr lang="en-AU" sz="1150" dirty="0"/>
              <a:t>Authorised and published by the Victorian Government, 1 Treasury Place, Melbourne.</a:t>
            </a:r>
          </a:p>
          <a:p>
            <a:pPr lvl="1"/>
            <a:r>
              <a:rPr lang="en-AU" sz="1150" dirty="0"/>
              <a:t>© State of Victoria, Australia, Department of Health, January 2026.</a:t>
            </a:r>
          </a:p>
          <a:p>
            <a:pPr lvl="1"/>
            <a:r>
              <a:rPr lang="en-AU" sz="1150" b="1" dirty="0"/>
              <a:t>ISBN</a:t>
            </a:r>
            <a:r>
              <a:rPr lang="en-AU" sz="1150" dirty="0"/>
              <a:t> 978-1-76131-192-5 </a:t>
            </a:r>
            <a:r>
              <a:rPr lang="en-AU" sz="1150" b="1" dirty="0"/>
              <a:t>(pdf/online/MS word) </a:t>
            </a:r>
          </a:p>
          <a:p>
            <a:pPr lvl="1"/>
            <a:r>
              <a:rPr lang="en-AU" sz="1150" dirty="0"/>
              <a:t>Available at </a:t>
            </a:r>
            <a:r>
              <a:rPr lang="en-AU" sz="1150" dirty="0">
                <a:hlinkClick r:id="rId3"/>
              </a:rPr>
              <a:t>Blood Matters Program </a:t>
            </a:r>
            <a:r>
              <a:rPr lang="en-AU" sz="1150" dirty="0"/>
              <a:t>&lt;https://www.health.vic.gov.au/patient-care/blood-matters-program&gt;</a:t>
            </a:r>
          </a:p>
          <a:p>
            <a:endParaRPr lang="en-AU" dirty="0"/>
          </a:p>
        </p:txBody>
      </p:sp>
    </p:spTree>
    <p:extLst>
      <p:ext uri="{BB962C8B-B14F-4D97-AF65-F5344CB8AC3E}">
        <p14:creationId xmlns:p14="http://schemas.microsoft.com/office/powerpoint/2010/main" val="2895984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E32A-DBC1-4DAC-A345-BF8B109EFE1D}"/>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5095E52C-E050-490D-8422-D84E2325CD51}"/>
              </a:ext>
            </a:extLst>
          </p:cNvPr>
          <p:cNvSpPr>
            <a:spLocks noGrp="1"/>
          </p:cNvSpPr>
          <p:nvPr>
            <p:ph idx="1"/>
          </p:nvPr>
        </p:nvSpPr>
        <p:spPr/>
        <p:txBody>
          <a:bodyPr/>
          <a:lstStyle/>
          <a:p>
            <a:r>
              <a:rPr lang="en-AU" b="0" dirty="0">
                <a:solidFill>
                  <a:schemeClr val="tx1"/>
                </a:solidFill>
              </a:rPr>
              <a:t>Australian governments fund the Australian Red Cross Lifeblood for the provision of blood, blood products and services to the Australian community. </a:t>
            </a:r>
          </a:p>
          <a:p>
            <a:endParaRPr lang="en-US" b="0" dirty="0">
              <a:solidFill>
                <a:schemeClr val="tx1"/>
              </a:solidFill>
            </a:endParaRPr>
          </a:p>
        </p:txBody>
      </p:sp>
      <p:sp>
        <p:nvSpPr>
          <p:cNvPr id="4" name="Content Placeholder 3">
            <a:extLst>
              <a:ext uri="{FF2B5EF4-FFF2-40B4-BE49-F238E27FC236}">
                <a16:creationId xmlns:a16="http://schemas.microsoft.com/office/drawing/2014/main" id="{7EA2BEB1-7397-4DC7-B1B2-D1464296F5E3}"/>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207297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0D54-8BB1-1C6C-C8FB-4218EDEC4E4F}"/>
              </a:ext>
            </a:extLst>
          </p:cNvPr>
          <p:cNvSpPr>
            <a:spLocks noGrp="1"/>
          </p:cNvSpPr>
          <p:nvPr>
            <p:ph type="title"/>
          </p:nvPr>
        </p:nvSpPr>
        <p:spPr>
          <a:xfrm>
            <a:off x="539751" y="202406"/>
            <a:ext cx="7796037" cy="809625"/>
          </a:xfrm>
        </p:spPr>
        <p:txBody>
          <a:bodyPr/>
          <a:lstStyle/>
          <a:p>
            <a:r>
              <a:rPr lang="en-AU" dirty="0"/>
              <a:t>What is subcutaneous immunoglobulin (SCIg)?</a:t>
            </a:r>
          </a:p>
        </p:txBody>
      </p:sp>
      <p:sp>
        <p:nvSpPr>
          <p:cNvPr id="3" name="Content Placeholder 2">
            <a:extLst>
              <a:ext uri="{FF2B5EF4-FFF2-40B4-BE49-F238E27FC236}">
                <a16:creationId xmlns:a16="http://schemas.microsoft.com/office/drawing/2014/main" id="{95F4CB86-CF12-1A67-AC5B-68ADC9ED4776}"/>
              </a:ext>
            </a:extLst>
          </p:cNvPr>
          <p:cNvSpPr>
            <a:spLocks noGrp="1"/>
          </p:cNvSpPr>
          <p:nvPr>
            <p:ph idx="1"/>
          </p:nvPr>
        </p:nvSpPr>
        <p:spPr/>
        <p:txBody>
          <a:bodyPr/>
          <a:lstStyle/>
          <a:p>
            <a:r>
              <a:rPr lang="en-AU" altLang="en-US" sz="1400" b="0" dirty="0">
                <a:solidFill>
                  <a:schemeClr val="tx1"/>
                </a:solidFill>
                <a:ea typeface="ＭＳ Ｐゴシック" pitchFamily="34" charset="-128"/>
              </a:rPr>
              <a:t>Immunoglobulins (</a:t>
            </a:r>
            <a:r>
              <a:rPr lang="en-AU" sz="1400" b="0" dirty="0">
                <a:solidFill>
                  <a:schemeClr val="tx1"/>
                </a:solidFill>
              </a:rPr>
              <a:t>also known as antibodies), are glycoprotein molecules produced by plasma cells (white blood cells). They act as a critical part of the immune response by specifically recognising and binding to particular antigens, such as bacteria or viruses, and aiding in their destruction.</a:t>
            </a:r>
            <a:endParaRPr lang="en-AU" altLang="en-US" sz="1400" b="0" dirty="0">
              <a:solidFill>
                <a:schemeClr val="tx1"/>
              </a:solidFill>
              <a:ea typeface="ＭＳ Ｐゴシック" pitchFamily="34" charset="-128"/>
            </a:endParaRPr>
          </a:p>
          <a:p>
            <a:pPr marL="423450" lvl="2" indent="-171450">
              <a:buFont typeface="Wingdings" panose="05000000000000000000" pitchFamily="2" charset="2"/>
              <a:buChar char="Ø"/>
            </a:pPr>
            <a:r>
              <a:rPr lang="en-AU" altLang="en-US" sz="1200" dirty="0">
                <a:ea typeface="ＭＳ Ｐゴシック" pitchFamily="34" charset="-128"/>
              </a:rPr>
              <a:t>Normal IgG level 7 – 12 g/L (this may vary slightly between laboratories)</a:t>
            </a:r>
          </a:p>
          <a:p>
            <a:pPr marL="342900" lvl="0" indent="-342900">
              <a:spcAft>
                <a:spcPts val="0"/>
              </a:spcAft>
              <a:buFont typeface="Arial" panose="020B0604020202020204" pitchFamily="34" charset="0"/>
              <a:buChar char="•"/>
            </a:pPr>
            <a:r>
              <a:rPr lang="en-AU" altLang="en-US" sz="1400" b="0" dirty="0">
                <a:solidFill>
                  <a:schemeClr val="tx1"/>
                </a:solidFill>
                <a:ea typeface="ＭＳ Ｐゴシック" pitchFamily="34" charset="-128"/>
              </a:rPr>
              <a:t>SCIg is a fractionated blood product containing a concentrated mix of antibodies, made from pooled human plasma</a:t>
            </a:r>
            <a:endParaRPr lang="en-AU" altLang="en-US" sz="1400" dirty="0">
              <a:solidFill>
                <a:schemeClr val="tx1"/>
              </a:solidFill>
              <a:ea typeface="ＭＳ Ｐゴシック" pitchFamily="34" charset="-128"/>
            </a:endParaRPr>
          </a:p>
          <a:p>
            <a:pPr marL="342900" indent="-342900">
              <a:spcAft>
                <a:spcPts val="0"/>
              </a:spcAft>
              <a:buFont typeface="Arial" panose="020B0604020202020204" pitchFamily="34" charset="0"/>
              <a:buChar char="•"/>
            </a:pPr>
            <a:r>
              <a:rPr lang="en-AU" altLang="en-US" sz="1400" b="0" dirty="0">
                <a:solidFill>
                  <a:schemeClr val="tx1"/>
                </a:solidFill>
                <a:ea typeface="ＭＳ Ｐゴシック" pitchFamily="34" charset="-128"/>
              </a:rPr>
              <a:t>The main immunoglobulin in SCIg is IgG (approx. 98%) </a:t>
            </a:r>
          </a:p>
          <a:p>
            <a:pPr marL="342900" indent="-342900">
              <a:spcAft>
                <a:spcPts val="0"/>
              </a:spcAft>
              <a:buFont typeface="Arial" panose="020B0604020202020204" pitchFamily="34" charset="0"/>
              <a:buChar char="•"/>
            </a:pPr>
            <a:r>
              <a:rPr lang="en-AU" altLang="en-US" sz="1400" b="0" dirty="0">
                <a:solidFill>
                  <a:schemeClr val="tx1"/>
                </a:solidFill>
                <a:ea typeface="ＭＳ Ｐゴシック" pitchFamily="34" charset="-128"/>
              </a:rPr>
              <a:t>SCIg has been available in Australia since 2013 and used for immune replacement therapy and immune-mediated conditions </a:t>
            </a:r>
          </a:p>
          <a:p>
            <a:pPr marL="342900" indent="-342900">
              <a:spcAft>
                <a:spcPts val="0"/>
              </a:spcAft>
              <a:buFont typeface="Arial" panose="020B0604020202020204" pitchFamily="34" charset="0"/>
              <a:buChar char="•"/>
            </a:pPr>
            <a:r>
              <a:rPr lang="en-AU" altLang="en-US" sz="1400" b="0" dirty="0">
                <a:solidFill>
                  <a:schemeClr val="tx1"/>
                </a:solidFill>
                <a:ea typeface="ＭＳ Ｐゴシック" pitchFamily="34" charset="-128"/>
              </a:rPr>
              <a:t>Alternative treatment to IVIg for eligible patients administered subcutaneously at home post education and training</a:t>
            </a:r>
          </a:p>
          <a:p>
            <a:endParaRPr lang="en-AU" dirty="0"/>
          </a:p>
        </p:txBody>
      </p:sp>
    </p:spTree>
    <p:extLst>
      <p:ext uri="{BB962C8B-B14F-4D97-AF65-F5344CB8AC3E}">
        <p14:creationId xmlns:p14="http://schemas.microsoft.com/office/powerpoint/2010/main" val="3268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67E2-ABDC-6DF7-41A2-19382EB1C824}"/>
              </a:ext>
            </a:extLst>
          </p:cNvPr>
          <p:cNvSpPr>
            <a:spLocks noGrp="1"/>
          </p:cNvSpPr>
          <p:nvPr>
            <p:ph type="title"/>
          </p:nvPr>
        </p:nvSpPr>
        <p:spPr/>
        <p:txBody>
          <a:bodyPr/>
          <a:lstStyle/>
          <a:p>
            <a:r>
              <a:rPr lang="en-AU" dirty="0"/>
              <a:t>Approved indications for SCIg in Australia</a:t>
            </a:r>
          </a:p>
        </p:txBody>
      </p:sp>
      <p:sp>
        <p:nvSpPr>
          <p:cNvPr id="3" name="Content Placeholder 2">
            <a:extLst>
              <a:ext uri="{FF2B5EF4-FFF2-40B4-BE49-F238E27FC236}">
                <a16:creationId xmlns:a16="http://schemas.microsoft.com/office/drawing/2014/main" id="{C7FCCD94-EA05-6A40-FA1D-97F0BD89C015}"/>
              </a:ext>
            </a:extLst>
          </p:cNvPr>
          <p:cNvSpPr>
            <a:spLocks noGrp="1"/>
          </p:cNvSpPr>
          <p:nvPr>
            <p:ph idx="1"/>
          </p:nvPr>
        </p:nvSpPr>
        <p:spPr/>
        <p:txBody>
          <a:bodyPr/>
          <a:lstStyle/>
          <a:p>
            <a:pPr lvl="0"/>
            <a:r>
              <a:rPr lang="en-AU" sz="1400" b="0" dirty="0">
                <a:solidFill>
                  <a:schemeClr val="tx1"/>
                </a:solidFill>
              </a:rPr>
              <a:t>SCIg is available under the national blood arrangements for 5 specific medical conditions</a:t>
            </a:r>
          </a:p>
          <a:p>
            <a:pPr marL="285750" lvl="0" indent="-285750">
              <a:buFont typeface="Arial" panose="020B0604020202020204" pitchFamily="34" charset="0"/>
              <a:buChar char="•"/>
            </a:pPr>
            <a:r>
              <a:rPr lang="en-AU" sz="1400" b="0" dirty="0">
                <a:solidFill>
                  <a:schemeClr val="tx1"/>
                </a:solidFill>
              </a:rPr>
              <a:t>inborn errors of immunity (IEI) with antibody deficiency</a:t>
            </a:r>
          </a:p>
          <a:p>
            <a:pPr marL="285750" lvl="0" indent="-285750">
              <a:buFont typeface="Arial" panose="020B0604020202020204" pitchFamily="34" charset="0"/>
              <a:buChar char="•"/>
            </a:pPr>
            <a:r>
              <a:rPr lang="en-AU" sz="1400" b="0" dirty="0">
                <a:solidFill>
                  <a:schemeClr val="tx1"/>
                </a:solidFill>
              </a:rPr>
              <a:t>specific antibody deficiency</a:t>
            </a:r>
          </a:p>
          <a:p>
            <a:pPr marL="285750" lvl="0" indent="-285750">
              <a:buFont typeface="Arial" panose="020B0604020202020204" pitchFamily="34" charset="0"/>
              <a:buChar char="•"/>
            </a:pPr>
            <a:r>
              <a:rPr lang="en-AU" sz="1400" b="0" dirty="0">
                <a:solidFill>
                  <a:schemeClr val="tx1"/>
                </a:solidFill>
              </a:rPr>
              <a:t>acquired </a:t>
            </a:r>
            <a:r>
              <a:rPr lang="en-AU" sz="1400" b="0" dirty="0" err="1">
                <a:solidFill>
                  <a:schemeClr val="tx1"/>
                </a:solidFill>
              </a:rPr>
              <a:t>hypogammaglobulinaemia</a:t>
            </a:r>
            <a:r>
              <a:rPr lang="en-AU" sz="1400" b="0" dirty="0">
                <a:solidFill>
                  <a:schemeClr val="tx1"/>
                </a:solidFill>
              </a:rPr>
              <a:t> secondary to haematological malignancies, or post-haemopoietic stem cell transplantation </a:t>
            </a:r>
          </a:p>
          <a:p>
            <a:pPr marL="285750" lvl="0" indent="-285750">
              <a:buFont typeface="Arial" panose="020B0604020202020204" pitchFamily="34" charset="0"/>
              <a:buChar char="•"/>
            </a:pPr>
            <a:r>
              <a:rPr lang="en-AU" sz="1400" b="0" dirty="0">
                <a:solidFill>
                  <a:schemeClr val="tx1"/>
                </a:solidFill>
              </a:rPr>
              <a:t>secondary </a:t>
            </a:r>
            <a:r>
              <a:rPr lang="en-AU" sz="1400" b="0" dirty="0" err="1">
                <a:solidFill>
                  <a:schemeClr val="tx1"/>
                </a:solidFill>
              </a:rPr>
              <a:t>hypogammaglobulinaemia</a:t>
            </a:r>
            <a:r>
              <a:rPr lang="en-AU" sz="1400" b="0" dirty="0">
                <a:solidFill>
                  <a:schemeClr val="tx1"/>
                </a:solidFill>
              </a:rPr>
              <a:t> unrelated to haematological malignancies, or post-haemopoietic stem cell transplantation </a:t>
            </a:r>
          </a:p>
          <a:p>
            <a:pPr marL="285750" lvl="0" indent="-285750">
              <a:buFont typeface="Arial" panose="020B0604020202020204" pitchFamily="34" charset="0"/>
              <a:buChar char="•"/>
            </a:pPr>
            <a:r>
              <a:rPr lang="en-AU" sz="1400" b="0" dirty="0">
                <a:solidFill>
                  <a:schemeClr val="tx1"/>
                </a:solidFill>
              </a:rPr>
              <a:t>chronic inflammatory demyelinating polyneuropathy (CIDP)</a:t>
            </a:r>
            <a:endParaRPr lang="en-AU" sz="1400" dirty="0">
              <a:solidFill>
                <a:schemeClr val="tx1"/>
              </a:solidFill>
            </a:endParaRPr>
          </a:p>
          <a:p>
            <a:endParaRPr lang="en-AU" dirty="0"/>
          </a:p>
        </p:txBody>
      </p:sp>
    </p:spTree>
    <p:extLst>
      <p:ext uri="{BB962C8B-B14F-4D97-AF65-F5344CB8AC3E}">
        <p14:creationId xmlns:p14="http://schemas.microsoft.com/office/powerpoint/2010/main" val="77054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5E8-6261-7770-9F2E-6E3276FCDD2B}"/>
              </a:ext>
            </a:extLst>
          </p:cNvPr>
          <p:cNvSpPr>
            <a:spLocks noGrp="1"/>
          </p:cNvSpPr>
          <p:nvPr>
            <p:ph type="title"/>
          </p:nvPr>
        </p:nvSpPr>
        <p:spPr>
          <a:xfrm>
            <a:off x="539751" y="202406"/>
            <a:ext cx="7199313" cy="809625"/>
          </a:xfrm>
        </p:spPr>
        <p:txBody>
          <a:bodyPr wrap="square" anchor="ctr">
            <a:normAutofit/>
          </a:bodyPr>
          <a:lstStyle/>
          <a:p>
            <a:r>
              <a:rPr lang="en-AU" dirty="0"/>
              <a:t>Comparison table between SCIg and IVIg</a:t>
            </a:r>
          </a:p>
        </p:txBody>
      </p:sp>
      <p:pic>
        <p:nvPicPr>
          <p:cNvPr id="9" name="Content Placeholder 8">
            <a:extLst>
              <a:ext uri="{FF2B5EF4-FFF2-40B4-BE49-F238E27FC236}">
                <a16:creationId xmlns:a16="http://schemas.microsoft.com/office/drawing/2014/main" id="{20493543-ED41-F1FE-FF46-482599881AE9}"/>
              </a:ext>
            </a:extLst>
          </p:cNvPr>
          <p:cNvPicPr>
            <a:picLocks noGrp="1" noChangeAspect="1"/>
          </p:cNvPicPr>
          <p:nvPr>
            <p:ph idx="1"/>
          </p:nvPr>
        </p:nvPicPr>
        <p:blipFill>
          <a:blip r:embed="rId3"/>
          <a:stretch>
            <a:fillRect/>
          </a:stretch>
        </p:blipFill>
        <p:spPr bwMode="auto">
          <a:xfrm>
            <a:off x="678427" y="1085481"/>
            <a:ext cx="7852040" cy="3291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3BDD63F-399F-D732-20D9-2D02141C9855}"/>
              </a:ext>
            </a:extLst>
          </p:cNvPr>
          <p:cNvSpPr txBox="1"/>
          <p:nvPr/>
        </p:nvSpPr>
        <p:spPr>
          <a:xfrm>
            <a:off x="1963299" y="4445662"/>
            <a:ext cx="4969630" cy="338554"/>
          </a:xfrm>
          <a:prstGeom prst="rect">
            <a:avLst/>
          </a:prstGeom>
          <a:noFill/>
        </p:spPr>
        <p:txBody>
          <a:bodyPr wrap="none" rtlCol="0">
            <a:spAutoFit/>
          </a:bodyPr>
          <a:lstStyle/>
          <a:p>
            <a:r>
              <a:rPr lang="en-AU" sz="800" dirty="0">
                <a:hlinkClick r:id="rId4"/>
              </a:rPr>
              <a:t>Subcutaneous Immunoglobulin (SCIg) - Australasian Society of Clinical Immunology and Allergy (ASCIA)</a:t>
            </a:r>
            <a:endParaRPr lang="en-AU" sz="800" dirty="0"/>
          </a:p>
          <a:p>
            <a:r>
              <a:rPr lang="en-AU" sz="800" dirty="0"/>
              <a:t>https://www.allergy.org.au/hp/papers/scig</a:t>
            </a:r>
          </a:p>
        </p:txBody>
      </p:sp>
    </p:spTree>
    <p:extLst>
      <p:ext uri="{BB962C8B-B14F-4D97-AF65-F5344CB8AC3E}">
        <p14:creationId xmlns:p14="http://schemas.microsoft.com/office/powerpoint/2010/main" val="407729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3445-A9DE-FF61-7E7E-1E75BA3CC643}"/>
              </a:ext>
            </a:extLst>
          </p:cNvPr>
          <p:cNvSpPr>
            <a:spLocks noGrp="1"/>
          </p:cNvSpPr>
          <p:nvPr>
            <p:ph type="title"/>
          </p:nvPr>
        </p:nvSpPr>
        <p:spPr>
          <a:xfrm>
            <a:off x="539751" y="202406"/>
            <a:ext cx="7908125" cy="809625"/>
          </a:xfrm>
        </p:spPr>
        <p:txBody>
          <a:bodyPr/>
          <a:lstStyle/>
          <a:p>
            <a:r>
              <a:rPr lang="en-AU" dirty="0"/>
              <a:t>Australasian Society of Clinical Immunology and Allergy (ASCIA) SCIg Position Statement</a:t>
            </a:r>
          </a:p>
        </p:txBody>
      </p:sp>
      <p:sp>
        <p:nvSpPr>
          <p:cNvPr id="3" name="Content Placeholder 2">
            <a:extLst>
              <a:ext uri="{FF2B5EF4-FFF2-40B4-BE49-F238E27FC236}">
                <a16:creationId xmlns:a16="http://schemas.microsoft.com/office/drawing/2014/main" id="{06219E44-2F77-0A21-E8A4-11494DA82DF2}"/>
              </a:ext>
            </a:extLst>
          </p:cNvPr>
          <p:cNvSpPr>
            <a:spLocks noGrp="1"/>
          </p:cNvSpPr>
          <p:nvPr>
            <p:ph idx="1"/>
          </p:nvPr>
        </p:nvSpPr>
        <p:spPr>
          <a:xfrm>
            <a:off x="539750" y="1108249"/>
            <a:ext cx="8243888" cy="3061666"/>
          </a:xfrm>
        </p:spPr>
        <p:txBody>
          <a:bodyPr/>
          <a:lstStyle/>
          <a:p>
            <a:pPr marL="171450" indent="-171450">
              <a:lnSpc>
                <a:spcPct val="150000"/>
              </a:lnSpc>
              <a:spcBef>
                <a:spcPts val="0"/>
              </a:spcBef>
              <a:spcAft>
                <a:spcPts val="0"/>
              </a:spcAft>
              <a:buFont typeface="Arial" panose="020B0604020202020204" pitchFamily="34" charset="0"/>
              <a:buChar char="•"/>
            </a:pPr>
            <a:r>
              <a:rPr lang="en-AU" sz="1000" b="0" dirty="0">
                <a:solidFill>
                  <a:schemeClr val="tx1"/>
                </a:solidFill>
              </a:rPr>
              <a:t>SCIg treatment for immunodeficiency is efficacious, well tolerated, has a favourable safety profile and should be available to all patients where clinically appropriate, with relevant education and follow up care.</a:t>
            </a:r>
          </a:p>
          <a:p>
            <a:pPr marL="171450" indent="-171450">
              <a:lnSpc>
                <a:spcPct val="150000"/>
              </a:lnSpc>
              <a:spcBef>
                <a:spcPts val="0"/>
              </a:spcBef>
              <a:spcAft>
                <a:spcPts val="0"/>
              </a:spcAft>
              <a:buFont typeface="Arial" panose="020B0604020202020204" pitchFamily="34" charset="0"/>
              <a:buChar char="•"/>
            </a:pPr>
            <a:r>
              <a:rPr lang="en-AU" sz="1000" b="0" dirty="0">
                <a:solidFill>
                  <a:schemeClr val="tx1"/>
                </a:solidFill>
              </a:rPr>
              <a:t>Studies have demonstrated:</a:t>
            </a:r>
          </a:p>
          <a:p>
            <a:pPr marL="423450" lvl="2" indent="-171450">
              <a:lnSpc>
                <a:spcPct val="150000"/>
              </a:lnSpc>
              <a:spcBef>
                <a:spcPts val="0"/>
              </a:spcBef>
              <a:spcAft>
                <a:spcPts val="0"/>
              </a:spcAft>
              <a:buFont typeface="Wingdings" panose="05000000000000000000" pitchFamily="2" charset="2"/>
              <a:buChar char="Ø"/>
            </a:pPr>
            <a:r>
              <a:rPr lang="en-AU" sz="1000" dirty="0"/>
              <a:t>Immune Replacement Therapy using SCIg has equivalent efficacy to IVIg in preventing bacterial infections in patients with antibody deficiencies.</a:t>
            </a:r>
          </a:p>
          <a:p>
            <a:pPr marL="423450" lvl="2" indent="-171450">
              <a:lnSpc>
                <a:spcPct val="150000"/>
              </a:lnSpc>
              <a:spcBef>
                <a:spcPts val="0"/>
              </a:spcBef>
              <a:spcAft>
                <a:spcPts val="0"/>
              </a:spcAft>
              <a:buFont typeface="Wingdings" panose="05000000000000000000" pitchFamily="2" charset="2"/>
              <a:buChar char="Ø"/>
            </a:pPr>
            <a:r>
              <a:rPr lang="en-AU" sz="1000" dirty="0"/>
              <a:t>Results suggest that maintaining higher steady state IgG levels results in fewer infections.</a:t>
            </a:r>
          </a:p>
          <a:p>
            <a:pPr marL="423450" lvl="2" indent="-171450">
              <a:lnSpc>
                <a:spcPct val="150000"/>
              </a:lnSpc>
              <a:spcBef>
                <a:spcPts val="0"/>
              </a:spcBef>
              <a:spcAft>
                <a:spcPts val="0"/>
              </a:spcAft>
              <a:buFont typeface="Wingdings" panose="05000000000000000000" pitchFamily="2" charset="2"/>
              <a:buChar char="Ø"/>
            </a:pPr>
            <a:r>
              <a:rPr lang="en-AU" sz="1000" dirty="0"/>
              <a:t>Incidence of infection is inversely related to the steady state IgG level and maintaining higher IgG levels are beneficial, although no given level is necessarily adequate for all patients.</a:t>
            </a:r>
          </a:p>
          <a:p>
            <a:pPr marL="423450" lvl="2" indent="-171450">
              <a:lnSpc>
                <a:spcPct val="150000"/>
              </a:lnSpc>
              <a:spcBef>
                <a:spcPts val="0"/>
              </a:spcBef>
              <a:spcAft>
                <a:spcPts val="0"/>
              </a:spcAft>
              <a:buFont typeface="Wingdings" panose="05000000000000000000" pitchFamily="2" charset="2"/>
              <a:buChar char="Ø"/>
            </a:pPr>
            <a:r>
              <a:rPr lang="en-AU" sz="1000" dirty="0"/>
              <a:t>Studies indicate that SCIg infusions result in more stable serum immunoglobulin concentrations with little fluctuation in IgG levels compared to the peaks and troughs of IgG levels associated with monthly IVIg administration.</a:t>
            </a:r>
          </a:p>
          <a:p>
            <a:pPr marL="423450" lvl="2" indent="-171450">
              <a:lnSpc>
                <a:spcPct val="150000"/>
              </a:lnSpc>
              <a:spcBef>
                <a:spcPts val="0"/>
              </a:spcBef>
              <a:spcAft>
                <a:spcPts val="0"/>
              </a:spcAft>
              <a:buFont typeface="Wingdings" panose="05000000000000000000" pitchFamily="2" charset="2"/>
              <a:buChar char="Ø"/>
            </a:pPr>
            <a:r>
              <a:rPr lang="en-AU" sz="1000" dirty="0"/>
              <a:t>More stable IgG levels reduce the risk of immediate and systemic adverse effects due to high IgG levels post-infusion and symptoms related to wearing off effects of IgG trough levels.</a:t>
            </a:r>
          </a:p>
          <a:p>
            <a:pPr marL="171450" indent="-171450">
              <a:lnSpc>
                <a:spcPct val="150000"/>
              </a:lnSpc>
              <a:spcBef>
                <a:spcPts val="0"/>
              </a:spcBef>
              <a:spcAft>
                <a:spcPts val="0"/>
              </a:spcAft>
              <a:buFont typeface="Arial" panose="020B0604020202020204" pitchFamily="34" charset="0"/>
              <a:buChar char="•"/>
            </a:pPr>
            <a:r>
              <a:rPr lang="en-AU" sz="1000" b="0" dirty="0">
                <a:solidFill>
                  <a:schemeClr val="tx1"/>
                </a:solidFill>
              </a:rPr>
              <a:t>SCIg therapy has been shown to be well tolerated with a low risk of systemic side effects.</a:t>
            </a:r>
          </a:p>
          <a:p>
            <a:pPr marL="171450" indent="-171450">
              <a:lnSpc>
                <a:spcPct val="150000"/>
              </a:lnSpc>
              <a:spcBef>
                <a:spcPts val="0"/>
              </a:spcBef>
              <a:spcAft>
                <a:spcPts val="0"/>
              </a:spcAft>
              <a:buFont typeface="Arial" panose="020B0604020202020204" pitchFamily="34" charset="0"/>
              <a:buChar char="•"/>
            </a:pPr>
            <a:r>
              <a:rPr lang="en-AU" sz="1000" b="0" dirty="0">
                <a:solidFill>
                  <a:schemeClr val="tx1"/>
                </a:solidFill>
              </a:rPr>
              <a:t>Whilst local tissue reactions are frequent with SCIg therapy, they are often mild and tend to improve over time. Provision of adrenaline autoinjectors is not considered to be necessary, given the demonstrated safety of SCIg infusions.</a:t>
            </a:r>
          </a:p>
          <a:p>
            <a:endParaRPr lang="en-AU" dirty="0"/>
          </a:p>
        </p:txBody>
      </p:sp>
      <p:sp>
        <p:nvSpPr>
          <p:cNvPr id="4" name="TextBox 3">
            <a:extLst>
              <a:ext uri="{FF2B5EF4-FFF2-40B4-BE49-F238E27FC236}">
                <a16:creationId xmlns:a16="http://schemas.microsoft.com/office/drawing/2014/main" id="{F7F9AE01-A524-85B7-201A-CD4895C675A1}"/>
              </a:ext>
            </a:extLst>
          </p:cNvPr>
          <p:cNvSpPr txBox="1"/>
          <p:nvPr/>
        </p:nvSpPr>
        <p:spPr>
          <a:xfrm>
            <a:off x="1874712" y="4599454"/>
            <a:ext cx="4640998" cy="415498"/>
          </a:xfrm>
          <a:prstGeom prst="rect">
            <a:avLst/>
          </a:prstGeom>
          <a:noFill/>
        </p:spPr>
        <p:txBody>
          <a:bodyPr wrap="square" rtlCol="0">
            <a:spAutoFit/>
          </a:bodyPr>
          <a:lstStyle/>
          <a:p>
            <a:r>
              <a:rPr lang="en-AU" sz="700" dirty="0"/>
              <a:t>Based on Recommendation 5 ASCIA Position statement - subcutaneous immunoglobulin (SCIg) </a:t>
            </a:r>
          </a:p>
          <a:p>
            <a:r>
              <a:rPr lang="en-AU" sz="700" dirty="0">
                <a:hlinkClick r:id="rId2"/>
              </a:rPr>
              <a:t>Subcutaneous Immunoglobulin (SCIg) - Australasian Society of Clinical Immunology and Allergy (ASCIA)</a:t>
            </a:r>
            <a:endParaRPr lang="en-AU" sz="700" dirty="0"/>
          </a:p>
          <a:p>
            <a:r>
              <a:rPr lang="en-AU" sz="700" dirty="0"/>
              <a:t>https://www.allergy.org.au/hp/papers/scig</a:t>
            </a:r>
          </a:p>
        </p:txBody>
      </p:sp>
    </p:spTree>
    <p:extLst>
      <p:ext uri="{BB962C8B-B14F-4D97-AF65-F5344CB8AC3E}">
        <p14:creationId xmlns:p14="http://schemas.microsoft.com/office/powerpoint/2010/main" val="205974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D0A4A-D8D9-3CDE-A3AE-5194AE190D1F}"/>
              </a:ext>
            </a:extLst>
          </p:cNvPr>
          <p:cNvSpPr>
            <a:spLocks noGrp="1"/>
          </p:cNvSpPr>
          <p:nvPr>
            <p:ph type="title"/>
          </p:nvPr>
        </p:nvSpPr>
        <p:spPr/>
        <p:txBody>
          <a:bodyPr/>
          <a:lstStyle/>
          <a:p>
            <a:r>
              <a:rPr lang="en-AU" dirty="0"/>
              <a:t>Putting the SCIg pieces together</a:t>
            </a:r>
          </a:p>
        </p:txBody>
      </p:sp>
      <p:pic>
        <p:nvPicPr>
          <p:cNvPr id="4" name="Content Placeholder 3">
            <a:extLst>
              <a:ext uri="{FF2B5EF4-FFF2-40B4-BE49-F238E27FC236}">
                <a16:creationId xmlns:a16="http://schemas.microsoft.com/office/drawing/2014/main" id="{81803D18-8755-D758-633C-A2755D7365C2}"/>
              </a:ext>
            </a:extLst>
          </p:cNvPr>
          <p:cNvPicPr>
            <a:picLocks noGrp="1" noChangeAspect="1"/>
          </p:cNvPicPr>
          <p:nvPr>
            <p:ph idx="1"/>
          </p:nvPr>
        </p:nvPicPr>
        <p:blipFill>
          <a:blip r:embed="rId2"/>
          <a:stretch>
            <a:fillRect/>
          </a:stretch>
        </p:blipFill>
        <p:spPr>
          <a:xfrm>
            <a:off x="546176" y="1214438"/>
            <a:ext cx="8231036" cy="3062287"/>
          </a:xfrm>
          <a:prstGeom prst="rect">
            <a:avLst/>
          </a:prstGeom>
        </p:spPr>
      </p:pic>
      <p:sp>
        <p:nvSpPr>
          <p:cNvPr id="6" name="Hexagon 5">
            <a:extLst>
              <a:ext uri="{FF2B5EF4-FFF2-40B4-BE49-F238E27FC236}">
                <a16:creationId xmlns:a16="http://schemas.microsoft.com/office/drawing/2014/main" id="{59D657C7-2ADF-3122-C372-A150841BD0A9}"/>
              </a:ext>
              <a:ext uri="{C183D7F6-B498-43B3-948B-1728B52AA6E4}">
                <adec:decorative xmlns:adec="http://schemas.microsoft.com/office/drawing/2017/decorative" val="1"/>
              </a:ext>
            </a:extLst>
          </p:cNvPr>
          <p:cNvSpPr/>
          <p:nvPr/>
        </p:nvSpPr>
        <p:spPr>
          <a:xfrm>
            <a:off x="2188057" y="1398069"/>
            <a:ext cx="1291326" cy="87267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900" dirty="0">
                <a:solidFill>
                  <a:schemeClr val="tx1"/>
                </a:solidFill>
              </a:rPr>
              <a:t>Patient population to support SCIg program</a:t>
            </a:r>
          </a:p>
        </p:txBody>
      </p:sp>
      <p:sp>
        <p:nvSpPr>
          <p:cNvPr id="7" name="Hexagon 6">
            <a:extLst>
              <a:ext uri="{FF2B5EF4-FFF2-40B4-BE49-F238E27FC236}">
                <a16:creationId xmlns:a16="http://schemas.microsoft.com/office/drawing/2014/main" id="{EB082824-7046-B1BB-E2E8-E5926224F58B}"/>
              </a:ext>
              <a:ext uri="{C183D7F6-B498-43B3-948B-1728B52AA6E4}">
                <adec:decorative xmlns:adec="http://schemas.microsoft.com/office/drawing/2017/decorative" val="1"/>
              </a:ext>
            </a:extLst>
          </p:cNvPr>
          <p:cNvSpPr/>
          <p:nvPr/>
        </p:nvSpPr>
        <p:spPr>
          <a:xfrm>
            <a:off x="2171700" y="2270957"/>
            <a:ext cx="1307683" cy="92775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900" dirty="0">
                <a:solidFill>
                  <a:schemeClr val="tx1"/>
                </a:solidFill>
              </a:rPr>
              <a:t>Health service obtains Executive approval to commence a SCIg program</a:t>
            </a:r>
          </a:p>
        </p:txBody>
      </p:sp>
      <p:sp>
        <p:nvSpPr>
          <p:cNvPr id="8" name="Hexagon 7">
            <a:extLst>
              <a:ext uri="{FF2B5EF4-FFF2-40B4-BE49-F238E27FC236}">
                <a16:creationId xmlns:a16="http://schemas.microsoft.com/office/drawing/2014/main" id="{4846DF4B-08B1-FE08-83B1-8A244FD90FEF}"/>
              </a:ext>
              <a:ext uri="{C183D7F6-B498-43B3-948B-1728B52AA6E4}">
                <adec:decorative xmlns:adec="http://schemas.microsoft.com/office/drawing/2017/decorative" val="1"/>
              </a:ext>
            </a:extLst>
          </p:cNvPr>
          <p:cNvSpPr/>
          <p:nvPr/>
        </p:nvSpPr>
        <p:spPr>
          <a:xfrm>
            <a:off x="2196663" y="3198713"/>
            <a:ext cx="1274114" cy="91440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AU" sz="900" dirty="0">
                <a:solidFill>
                  <a:schemeClr val="tx1"/>
                </a:solidFill>
              </a:rPr>
              <a:t>Staff identified to oversee SCIg program</a:t>
            </a:r>
          </a:p>
        </p:txBody>
      </p:sp>
      <p:sp>
        <p:nvSpPr>
          <p:cNvPr id="9" name="Hexagon 8">
            <a:extLst>
              <a:ext uri="{FF2B5EF4-FFF2-40B4-BE49-F238E27FC236}">
                <a16:creationId xmlns:a16="http://schemas.microsoft.com/office/drawing/2014/main" id="{C2F811DB-703F-1928-1A63-A0BB4C064763}"/>
              </a:ext>
              <a:ext uri="{C183D7F6-B498-43B3-948B-1728B52AA6E4}">
                <adec:decorative xmlns:adec="http://schemas.microsoft.com/office/drawing/2017/decorative" val="1"/>
              </a:ext>
            </a:extLst>
          </p:cNvPr>
          <p:cNvSpPr/>
          <p:nvPr/>
        </p:nvSpPr>
        <p:spPr>
          <a:xfrm>
            <a:off x="3259501" y="1844125"/>
            <a:ext cx="1244321" cy="901181"/>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900" dirty="0">
                <a:solidFill>
                  <a:schemeClr val="tx1"/>
                </a:solidFill>
              </a:rPr>
              <a:t>Stakeholder engagement</a:t>
            </a:r>
          </a:p>
        </p:txBody>
      </p:sp>
      <p:sp>
        <p:nvSpPr>
          <p:cNvPr id="10" name="Hexagon 9">
            <a:extLst>
              <a:ext uri="{FF2B5EF4-FFF2-40B4-BE49-F238E27FC236}">
                <a16:creationId xmlns:a16="http://schemas.microsoft.com/office/drawing/2014/main" id="{2EBC2C7C-5F25-D678-6408-295673E748E6}"/>
              </a:ext>
              <a:ext uri="{C183D7F6-B498-43B3-948B-1728B52AA6E4}">
                <adec:decorative xmlns:adec="http://schemas.microsoft.com/office/drawing/2017/decorative" val="1"/>
              </a:ext>
            </a:extLst>
          </p:cNvPr>
          <p:cNvSpPr/>
          <p:nvPr/>
        </p:nvSpPr>
        <p:spPr>
          <a:xfrm>
            <a:off x="3258969" y="2749759"/>
            <a:ext cx="1191162" cy="927756"/>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900" dirty="0">
                <a:solidFill>
                  <a:schemeClr val="tx1"/>
                </a:solidFill>
              </a:rPr>
              <a:t>Document development</a:t>
            </a:r>
          </a:p>
        </p:txBody>
      </p:sp>
      <p:sp>
        <p:nvSpPr>
          <p:cNvPr id="11" name="Hexagon 10">
            <a:extLst>
              <a:ext uri="{FF2B5EF4-FFF2-40B4-BE49-F238E27FC236}">
                <a16:creationId xmlns:a16="http://schemas.microsoft.com/office/drawing/2014/main" id="{CBBFC499-2271-7947-18E1-314B35977845}"/>
              </a:ext>
              <a:ext uri="{C183D7F6-B498-43B3-948B-1728B52AA6E4}">
                <adec:decorative xmlns:adec="http://schemas.microsoft.com/office/drawing/2017/decorative" val="1"/>
              </a:ext>
            </a:extLst>
          </p:cNvPr>
          <p:cNvSpPr/>
          <p:nvPr/>
        </p:nvSpPr>
        <p:spPr>
          <a:xfrm>
            <a:off x="4276948" y="1386497"/>
            <a:ext cx="1246250" cy="947890"/>
          </a:xfrm>
          <a:prstGeom prst="hexagon">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900" dirty="0">
                <a:solidFill>
                  <a:schemeClr val="tx1"/>
                </a:solidFill>
              </a:rPr>
              <a:t>Submit and obtain NBA approval</a:t>
            </a:r>
          </a:p>
        </p:txBody>
      </p:sp>
      <p:sp>
        <p:nvSpPr>
          <p:cNvPr id="12" name="Hexagon 11">
            <a:extLst>
              <a:ext uri="{FF2B5EF4-FFF2-40B4-BE49-F238E27FC236}">
                <a16:creationId xmlns:a16="http://schemas.microsoft.com/office/drawing/2014/main" id="{A0E0FD4F-35CA-59C4-CCB2-5DD266F12470}"/>
              </a:ext>
              <a:ext uri="{C183D7F6-B498-43B3-948B-1728B52AA6E4}">
                <adec:decorative xmlns:adec="http://schemas.microsoft.com/office/drawing/2017/decorative" val="1"/>
              </a:ext>
            </a:extLst>
          </p:cNvPr>
          <p:cNvSpPr/>
          <p:nvPr/>
        </p:nvSpPr>
        <p:spPr>
          <a:xfrm>
            <a:off x="4249084" y="2318447"/>
            <a:ext cx="1274114" cy="906991"/>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AU" sz="900" dirty="0">
                <a:solidFill>
                  <a:schemeClr val="tx1"/>
                </a:solidFill>
              </a:rPr>
              <a:t>BloodSTAR access</a:t>
            </a:r>
          </a:p>
        </p:txBody>
      </p:sp>
      <p:sp>
        <p:nvSpPr>
          <p:cNvPr id="13" name="Hexagon 12">
            <a:extLst>
              <a:ext uri="{FF2B5EF4-FFF2-40B4-BE49-F238E27FC236}">
                <a16:creationId xmlns:a16="http://schemas.microsoft.com/office/drawing/2014/main" id="{7DEB4F56-5254-5F16-8937-96EEC9B58991}"/>
              </a:ext>
              <a:ext uri="{C183D7F6-B498-43B3-948B-1728B52AA6E4}">
                <adec:decorative xmlns:adec="http://schemas.microsoft.com/office/drawing/2017/decorative" val="1"/>
              </a:ext>
            </a:extLst>
          </p:cNvPr>
          <p:cNvSpPr/>
          <p:nvPr/>
        </p:nvSpPr>
        <p:spPr>
          <a:xfrm>
            <a:off x="4213586" y="3218020"/>
            <a:ext cx="1322276" cy="914400"/>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900" dirty="0">
                <a:solidFill>
                  <a:schemeClr val="tx1"/>
                </a:solidFill>
              </a:rPr>
              <a:t>Source equipment and consumables</a:t>
            </a:r>
          </a:p>
        </p:txBody>
      </p:sp>
      <p:sp>
        <p:nvSpPr>
          <p:cNvPr id="14" name="Hexagon 13">
            <a:extLst>
              <a:ext uri="{FF2B5EF4-FFF2-40B4-BE49-F238E27FC236}">
                <a16:creationId xmlns:a16="http://schemas.microsoft.com/office/drawing/2014/main" id="{7FCAE0EB-46AD-56BF-73F3-D95954510402}"/>
              </a:ext>
              <a:ext uri="{C183D7F6-B498-43B3-948B-1728B52AA6E4}">
                <adec:decorative xmlns:adec="http://schemas.microsoft.com/office/drawing/2017/decorative" val="1"/>
              </a:ext>
            </a:extLst>
          </p:cNvPr>
          <p:cNvSpPr/>
          <p:nvPr/>
        </p:nvSpPr>
        <p:spPr>
          <a:xfrm>
            <a:off x="5301387" y="1867176"/>
            <a:ext cx="1093413" cy="893644"/>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900" dirty="0">
                <a:solidFill>
                  <a:schemeClr val="tx1"/>
                </a:solidFill>
              </a:rPr>
              <a:t>Select and consent patients for SCIg</a:t>
            </a:r>
          </a:p>
        </p:txBody>
      </p:sp>
      <p:sp>
        <p:nvSpPr>
          <p:cNvPr id="15" name="Hexagon 14">
            <a:extLst>
              <a:ext uri="{FF2B5EF4-FFF2-40B4-BE49-F238E27FC236}">
                <a16:creationId xmlns:a16="http://schemas.microsoft.com/office/drawing/2014/main" id="{C0CE46EB-7828-8BEC-05D2-81A0258C16E7}"/>
              </a:ext>
              <a:ext uri="{C183D7F6-B498-43B3-948B-1728B52AA6E4}">
                <adec:decorative xmlns:adec="http://schemas.microsoft.com/office/drawing/2017/decorative" val="1"/>
              </a:ext>
            </a:extLst>
          </p:cNvPr>
          <p:cNvSpPr/>
          <p:nvPr/>
        </p:nvSpPr>
        <p:spPr>
          <a:xfrm>
            <a:off x="5301386" y="2783871"/>
            <a:ext cx="1093413" cy="893644"/>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900" dirty="0">
                <a:solidFill>
                  <a:schemeClr val="tx1"/>
                </a:solidFill>
              </a:rPr>
              <a:t>Provide patient education</a:t>
            </a:r>
          </a:p>
        </p:txBody>
      </p:sp>
      <p:sp>
        <p:nvSpPr>
          <p:cNvPr id="16" name="Hexagon 15">
            <a:extLst>
              <a:ext uri="{FF2B5EF4-FFF2-40B4-BE49-F238E27FC236}">
                <a16:creationId xmlns:a16="http://schemas.microsoft.com/office/drawing/2014/main" id="{C0D8346F-FAB7-E6CF-F643-EB98026A1971}"/>
              </a:ext>
              <a:ext uri="{C183D7F6-B498-43B3-948B-1728B52AA6E4}">
                <adec:decorative xmlns:adec="http://schemas.microsoft.com/office/drawing/2017/decorative" val="1"/>
              </a:ext>
            </a:extLst>
          </p:cNvPr>
          <p:cNvSpPr/>
          <p:nvPr/>
        </p:nvSpPr>
        <p:spPr>
          <a:xfrm>
            <a:off x="6155085" y="2316418"/>
            <a:ext cx="1207882" cy="908211"/>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900" dirty="0">
                <a:solidFill>
                  <a:schemeClr val="tx1"/>
                </a:solidFill>
              </a:rPr>
              <a:t>Commence SCIg program</a:t>
            </a:r>
          </a:p>
        </p:txBody>
      </p:sp>
    </p:spTree>
    <p:extLst>
      <p:ext uri="{BB962C8B-B14F-4D97-AF65-F5344CB8AC3E}">
        <p14:creationId xmlns:p14="http://schemas.microsoft.com/office/powerpoint/2010/main" val="137819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C3DE-78D7-B199-7327-161AF947163A}"/>
              </a:ext>
            </a:extLst>
          </p:cNvPr>
          <p:cNvSpPr>
            <a:spLocks noGrp="1"/>
          </p:cNvSpPr>
          <p:nvPr>
            <p:ph type="title"/>
          </p:nvPr>
        </p:nvSpPr>
        <p:spPr/>
        <p:txBody>
          <a:bodyPr/>
          <a:lstStyle/>
          <a:p>
            <a:r>
              <a:rPr lang="en-AU" dirty="0"/>
              <a:t>Patient eligibility/criteria</a:t>
            </a:r>
          </a:p>
        </p:txBody>
      </p:sp>
      <p:sp>
        <p:nvSpPr>
          <p:cNvPr id="3" name="Content Placeholder 2">
            <a:extLst>
              <a:ext uri="{FF2B5EF4-FFF2-40B4-BE49-F238E27FC236}">
                <a16:creationId xmlns:a16="http://schemas.microsoft.com/office/drawing/2014/main" id="{306C7BD8-1EDF-D482-5308-5626A8A86196}"/>
              </a:ext>
            </a:extLst>
          </p:cNvPr>
          <p:cNvSpPr>
            <a:spLocks noGrp="1"/>
          </p:cNvSpPr>
          <p:nvPr>
            <p:ph idx="1"/>
          </p:nvPr>
        </p:nvSpPr>
        <p:spPr>
          <a:xfrm>
            <a:off x="533851" y="1356022"/>
            <a:ext cx="8243888" cy="3061666"/>
          </a:xfrm>
        </p:spPr>
        <p:txBody>
          <a:bodyPr/>
          <a:lstStyle/>
          <a:p>
            <a:pPr marL="285750" indent="-285750">
              <a:buFont typeface="Arial" panose="020B0604020202020204" pitchFamily="34" charset="0"/>
              <a:buChar char="•"/>
            </a:pPr>
            <a:r>
              <a:rPr lang="en-AU" sz="1400" b="0" dirty="0">
                <a:solidFill>
                  <a:schemeClr val="tx1"/>
                </a:solidFill>
              </a:rPr>
              <a:t>Patients must meet approved clinical indication as set out in the </a:t>
            </a:r>
            <a:r>
              <a:rPr lang="en-AU" sz="1400" b="0" dirty="0">
                <a:solidFill>
                  <a:schemeClr val="tx1"/>
                </a:solidFill>
                <a:hlinkClick r:id="rId2"/>
              </a:rPr>
              <a:t>Criteria for the use of immunoglobulin products</a:t>
            </a:r>
            <a:r>
              <a:rPr lang="en-AU" sz="1400" b="0" dirty="0">
                <a:solidFill>
                  <a:schemeClr val="tx1"/>
                </a:solidFill>
              </a:rPr>
              <a:t> &lt;https://www.blood.gov.au/criteria-immunoglobulin-products&gt;</a:t>
            </a:r>
          </a:p>
          <a:p>
            <a:pPr marL="285750" indent="-285750">
              <a:buFont typeface="Arial" panose="020B0604020202020204" pitchFamily="34" charset="0"/>
              <a:buChar char="•"/>
            </a:pPr>
            <a:r>
              <a:rPr lang="en-AU" sz="1400" b="0" dirty="0">
                <a:solidFill>
                  <a:schemeClr val="tx1"/>
                </a:solidFill>
              </a:rPr>
              <a:t>The patient must be treated by a clinical specialist within a hospital based SCIg program, where the hospital provides access to all resources and takes full accountability for the management and use of the SCIg product, at no additional cost to patients</a:t>
            </a:r>
          </a:p>
          <a:p>
            <a:pPr lvl="2"/>
            <a:r>
              <a:rPr lang="en-AU" sz="1400" dirty="0"/>
              <a:t>Patient-specific SCIg request must be submitted to, and authorised by, the Australian Red Cross Lifeblood (Lifeblood) via </a:t>
            </a:r>
            <a:r>
              <a:rPr lang="en-AU" sz="1400" dirty="0" err="1"/>
              <a:t>BloodSTAR</a:t>
            </a:r>
            <a:r>
              <a:rPr lang="en-AU" sz="1400" dirty="0"/>
              <a:t>.</a:t>
            </a:r>
          </a:p>
          <a:p>
            <a:endParaRPr lang="en-AU" dirty="0"/>
          </a:p>
        </p:txBody>
      </p:sp>
    </p:spTree>
    <p:extLst>
      <p:ext uri="{BB962C8B-B14F-4D97-AF65-F5344CB8AC3E}">
        <p14:creationId xmlns:p14="http://schemas.microsoft.com/office/powerpoint/2010/main" val="765787078"/>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ood Matters DH red 16x9 presentation" id="{88B4303A-CB51-4EB9-802C-9795FAF9D928}" vid="{2AE171AC-D851-466B-8E7B-55655706F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FDD49C0BE1444B83DF12418F9F53CA" ma:contentTypeVersion="16" ma:contentTypeDescription="Create a new document." ma:contentTypeScope="" ma:versionID="703c1ef92f5b52a0f5a270828a8824a2">
  <xsd:schema xmlns:xsd="http://www.w3.org/2001/XMLSchema" xmlns:xs="http://www.w3.org/2001/XMLSchema" xmlns:p="http://schemas.microsoft.com/office/2006/metadata/properties" xmlns:ns2="2c6ffb12-904d-4970-9435-acd0dfb37620" xmlns:ns3="e4a8e1e8-b23e-4b0b-a39d-2e39c029802e" targetNamespace="http://schemas.microsoft.com/office/2006/metadata/properties" ma:root="true" ma:fieldsID="2822835e12eff9f5b0a182e8d8bf7267" ns2:_="" ns3:_="">
    <xsd:import namespace="2c6ffb12-904d-4970-9435-acd0dfb37620"/>
    <xsd:import namespace="e4a8e1e8-b23e-4b0b-a39d-2e39c029802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SearchProperties" minOccurs="0"/>
                <xsd:element ref="ns2:Imag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ffb12-904d-4970-9435-acd0dfb376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Image" ma:index="22" nillable="true" ma:displayName="Image" ma:format="Thumbnail" ma:internalName="Imag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a8e1e8-b23e-4b0b-a39d-2e39c02980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6ffb12-904d-4970-9435-acd0dfb37620">
      <Terms xmlns="http://schemas.microsoft.com/office/infopath/2007/PartnerControls"/>
    </lcf76f155ced4ddcb4097134ff3c332f>
    <Image xmlns="2c6ffb12-904d-4970-9435-acd0dfb376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79394A-9FF1-4AD3-9D7D-8991B959C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6ffb12-904d-4970-9435-acd0dfb37620"/>
    <ds:schemaRef ds:uri="e4a8e1e8-b23e-4b0b-a39d-2e39c0298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B24B67-9EEC-4F82-8EEF-4089AA92F607}">
  <ds:schemaRefs>
    <ds:schemaRef ds:uri="http://purl.org/dc/terms/"/>
    <ds:schemaRef ds:uri="http://purl.org/dc/elements/1.1/"/>
    <ds:schemaRef ds:uri="2c6ffb12-904d-4970-9435-acd0dfb37620"/>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e4a8e1e8-b23e-4b0b-a39d-2e39c029802e"/>
    <ds:schemaRef ds:uri="http://www.w3.org/XML/1998/namespace"/>
  </ds:schemaRefs>
</ds:datastoreItem>
</file>

<file path=customXml/itemProps3.xml><?xml version="1.0" encoding="utf-8"?>
<ds:datastoreItem xmlns:ds="http://schemas.openxmlformats.org/officeDocument/2006/customXml" ds:itemID="{12DCB973-E48D-42BD-975B-5CA4C4C33F13}">
  <ds:schemaRefs>
    <ds:schemaRef ds:uri="http://schemas.microsoft.com/sharepoint/v3/contenttype/forms"/>
  </ds:schemaRefs>
</ds:datastoreItem>
</file>

<file path=docMetadata/LabelInfo.xml><?xml version="1.0" encoding="utf-8"?>
<clbl:labelList xmlns:clbl="http://schemas.microsoft.com/office/2020/mipLabelMetadata">
  <clbl:label id="{dd9262fe-586d-4d19-94d3-2a13903414dc}" enabled="1" method="Privileged" siteId="{957b3627-a629-4769-908d-ff92d7d3323d}" contentBits="0" removed="0"/>
</clbl:labelList>
</file>

<file path=docProps/app.xml><?xml version="1.0" encoding="utf-8"?>
<Properties xmlns="http://schemas.openxmlformats.org/officeDocument/2006/extended-properties" xmlns:vt="http://schemas.openxmlformats.org/officeDocument/2006/docPropsVTypes">
  <Template>Blood Matters DH red 16x9 presentation</Template>
  <TotalTime>331</TotalTime>
  <Words>2813</Words>
  <Application>Microsoft Office PowerPoint</Application>
  <PresentationFormat>On-screen Show (16:9)</PresentationFormat>
  <Paragraphs>316</Paragraphs>
  <Slides>34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ＭＳ Ｐゴシック</vt:lpstr>
      <vt:lpstr>Arial</vt:lpstr>
      <vt:lpstr>Arial Black</vt:lpstr>
      <vt:lpstr>Wingdings</vt:lpstr>
      <vt:lpstr>Body</vt:lpstr>
      <vt:lpstr>Subcutaneous immunoglobulin (SCIg) ‘Getting started’</vt:lpstr>
      <vt:lpstr>PowerPoint Presentation</vt:lpstr>
      <vt:lpstr>Content</vt:lpstr>
      <vt:lpstr>What is subcutaneous immunoglobulin (SCIg)?</vt:lpstr>
      <vt:lpstr>Approved indications for SCIg in Australia</vt:lpstr>
      <vt:lpstr>Comparison table between SCIg and IVIg</vt:lpstr>
      <vt:lpstr>Australasian Society of Clinical Immunology and Allergy (ASCIA) SCIg Position Statement</vt:lpstr>
      <vt:lpstr>Putting the SCIg pieces together</vt:lpstr>
      <vt:lpstr>Patient eligibility/criteria</vt:lpstr>
      <vt:lpstr>Health service eligibility criteria</vt:lpstr>
      <vt:lpstr>Governance – quality assurance &amp; clinical oversight</vt:lpstr>
      <vt:lpstr>Governance – equipment, facilities, education &amp; training</vt:lpstr>
      <vt:lpstr>Governance – review and product supply</vt:lpstr>
      <vt:lpstr>Governance – reporting unused, discarded, spoilt/broken product</vt:lpstr>
      <vt:lpstr>Other considerations</vt:lpstr>
      <vt:lpstr>BloodSTAR</vt:lpstr>
      <vt:lpstr>Ordering SCIg flow</vt:lpstr>
      <vt:lpstr>Products, storage, &amp; vials</vt:lpstr>
      <vt:lpstr>SCIg infusion sites</vt:lpstr>
      <vt:lpstr>Equipment: pumps &amp; consumables</vt:lpstr>
      <vt:lpstr>Pumps</vt:lpstr>
      <vt:lpstr>Subcutaneous infusion sets</vt:lpstr>
      <vt:lpstr>Patient selection</vt:lpstr>
      <vt:lpstr>Contraindications to SCIg*</vt:lpstr>
      <vt:lpstr>Patient education</vt:lpstr>
      <vt:lpstr>Documentation</vt:lpstr>
      <vt:lpstr>Adverse reactions*</vt:lpstr>
      <vt:lpstr>Management of infusion site reactions</vt:lpstr>
      <vt:lpstr>Patient support programs</vt:lpstr>
      <vt:lpstr>Questions to you</vt:lpstr>
      <vt:lpstr>Further information:</vt:lpstr>
      <vt:lpstr>Acknowledgement</vt:lpstr>
      <vt:lpstr>Accessibility</vt:lpstr>
      <vt:lpstr>Acknowledgement/s</vt:lpstr>
    </vt:vector>
  </TitlesOfParts>
  <Manager/>
  <Company>State Government Victoria, Department of Health, Blood Matters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SCIg program getting started presentation January 2026</dc:title>
  <dc:subject/>
  <dc:creator>bloodmatters@dhhs.vic.gov.au</dc:creator>
  <cp:keywords/>
  <dc:description/>
  <cp:lastModifiedBy>Emily Hirst (Health)</cp:lastModifiedBy>
  <cp:revision>11</cp:revision>
  <dcterms:created xsi:type="dcterms:W3CDTF">2021-10-11T03:22:09Z</dcterms:created>
  <dcterms:modified xsi:type="dcterms:W3CDTF">2026-01-29T03:19:25Z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y fmtid="{D5CDD505-2E9C-101B-9397-08002B2CF9AE}" pid="11" name="ContentTypeId">
    <vt:lpwstr>0x0101001EFDD49C0BE1444B83DF12418F9F53CA</vt:lpwstr>
  </property>
  <property fmtid="{D5CDD505-2E9C-101B-9397-08002B2CF9AE}" pid="12" name="MediaServiceImageTags">
    <vt:lpwstr/>
  </property>
</Properties>
</file>