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sldIdLst>
    <p:sldId id="272" r:id="rId2"/>
    <p:sldId id="274" r:id="rId3"/>
    <p:sldId id="275" r:id="rId4"/>
    <p:sldId id="276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68" r:id="rId16"/>
  </p:sldIdLst>
  <p:sldSz cx="9144000" cy="5143500" type="screen16x9"/>
  <p:notesSz cx="6858000" cy="9144000"/>
  <p:defaultTextStyle>
    <a:defPPr>
      <a:defRPr lang="en-AU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72E"/>
    <a:srgbClr val="AF272F"/>
    <a:srgbClr val="53565A"/>
    <a:srgbClr val="201547"/>
    <a:srgbClr val="87189D"/>
    <a:srgbClr val="D50032"/>
    <a:srgbClr val="007B4B"/>
    <a:srgbClr val="008950"/>
    <a:srgbClr val="80808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8" autoAdjust="0"/>
    <p:restoredTop sz="94770" autoAdjust="0"/>
  </p:normalViewPr>
  <p:slideViewPr>
    <p:cSldViewPr snapToGrid="0" snapToObjects="1">
      <p:cViewPr varScale="1">
        <p:scale>
          <a:sx n="98" d="100"/>
          <a:sy n="98" d="100"/>
        </p:scale>
        <p:origin x="84" y="3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7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D4B3EAE-599F-4337-95D0-2917641C3D63}" type="datetimeFigureOut">
              <a:rPr lang="en-AU"/>
              <a:pPr>
                <a:defRPr/>
              </a:pPr>
              <a:t>13/06/2024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6296A8-20EE-44BB-B7CD-DB4AE54BF57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86098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01EFD61-D8B4-4D1E-BC90-DF625FC4780B}" type="slidenum">
              <a:rPr lang="en-AU" altLang="en-US"/>
              <a:pPr/>
              <a:t>15</a:t>
            </a:fld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99" y="649118"/>
            <a:ext cx="6803775" cy="1417807"/>
          </a:xfrm>
        </p:spPr>
        <p:txBody>
          <a:bodyPr anchor="b">
            <a:noAutofit/>
          </a:bodyPr>
          <a:lstStyle>
            <a:lvl1pPr>
              <a:defRPr sz="3200" baseline="0">
                <a:solidFill>
                  <a:srgbClr val="AF272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2143125"/>
            <a:ext cx="4832100" cy="971551"/>
          </a:xfrm>
        </p:spPr>
        <p:txBody>
          <a:bodyPr>
            <a:noAutofit/>
          </a:bodyPr>
          <a:lstStyle>
            <a:lvl1pPr marL="0" indent="0" algn="l">
              <a:buNone/>
              <a:defRPr sz="2200" b="0" baseline="0">
                <a:solidFill>
                  <a:srgbClr val="53565A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125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deep bann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10000"/>
              </a:lnSpc>
              <a:defRPr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214438"/>
            <a:ext cx="8243888" cy="3641098"/>
          </a:xfrm>
        </p:spPr>
        <p:txBody>
          <a:bodyPr/>
          <a:lstStyle>
            <a:lvl1pPr marL="0" indent="0">
              <a:lnSpc>
                <a:spcPct val="110000"/>
              </a:lnSpc>
              <a:defRPr baseline="0">
                <a:solidFill>
                  <a:srgbClr val="AF272F"/>
                </a:solidFill>
              </a:defRPr>
            </a:lvl1pPr>
            <a:lvl2pPr marL="0" indent="0">
              <a:lnSpc>
                <a:spcPct val="110000"/>
              </a:lnSpc>
              <a:defRPr/>
            </a:lvl2pPr>
            <a:lvl3pPr marL="252000" indent="-252000">
              <a:lnSpc>
                <a:spcPct val="110000"/>
              </a:lnSpc>
              <a:defRPr/>
            </a:lvl3pPr>
            <a:lvl4pPr marL="504000" indent="-252000"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3888" y="4860131"/>
            <a:ext cx="539750" cy="280988"/>
          </a:xfrm>
        </p:spPr>
        <p:txBody>
          <a:bodyPr/>
          <a:lstStyle>
            <a:lvl1pPr>
              <a:defRPr/>
            </a:lvl1pPr>
          </a:lstStyle>
          <a:p>
            <a:fld id="{3689E5EE-9843-45A7-B324-3EFD7322EDF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8527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shallow bann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-116849"/>
            <a:ext cx="7199313" cy="809625"/>
          </a:xfrm>
        </p:spPr>
        <p:txBody>
          <a:bodyPr/>
          <a:lstStyle>
            <a:lvl1pPr>
              <a:lnSpc>
                <a:spcPct val="110000"/>
              </a:lnSpc>
              <a:defRPr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989814"/>
            <a:ext cx="8243888" cy="3865722"/>
          </a:xfrm>
        </p:spPr>
        <p:txBody>
          <a:bodyPr/>
          <a:lstStyle>
            <a:lvl1pPr marL="0" indent="0">
              <a:lnSpc>
                <a:spcPct val="110000"/>
              </a:lnSpc>
              <a:defRPr baseline="0">
                <a:solidFill>
                  <a:srgbClr val="AF272F"/>
                </a:solidFill>
              </a:defRPr>
            </a:lvl1pPr>
            <a:lvl2pPr marL="0" indent="0">
              <a:lnSpc>
                <a:spcPct val="110000"/>
              </a:lnSpc>
              <a:defRPr/>
            </a:lvl2pPr>
            <a:lvl3pPr marL="252000" indent="-252000">
              <a:lnSpc>
                <a:spcPct val="110000"/>
              </a:lnSpc>
              <a:defRPr/>
            </a:lvl3pPr>
            <a:lvl4pPr marL="504000" indent="-252000"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3888" y="4860131"/>
            <a:ext cx="539750" cy="280988"/>
          </a:xfrm>
        </p:spPr>
        <p:txBody>
          <a:bodyPr/>
          <a:lstStyle>
            <a:lvl1pPr>
              <a:defRPr/>
            </a:lvl1pPr>
          </a:lstStyle>
          <a:p>
            <a:fld id="{3689E5EE-9843-45A7-B324-3EFD7322EDF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4261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9751" y="202406"/>
            <a:ext cx="7199313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0" y="1214438"/>
            <a:ext cx="8243888" cy="337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119814" y="4860131"/>
            <a:ext cx="1800225" cy="2809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39751" y="4860131"/>
            <a:ext cx="5400675" cy="2809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43888" y="4864894"/>
            <a:ext cx="539750" cy="2809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95959"/>
                </a:solidFill>
              </a:defRPr>
            </a:lvl1pPr>
          </a:lstStyle>
          <a:p>
            <a:fld id="{ED7680F9-C0BF-4CC2-A043-27BA3E10BB14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5" name="MSIPCMContentMarking" descr="{&quot;HashCode&quot;:904758361,&quot;Placement&quot;:&quot;Footer&quot;,&quot;Top&quot;:382.448425,&quot;Left&quot;:323.117157,&quot;SlideWidth&quot;:720,&quot;SlideHeight&quot;:405}">
            <a:extLst>
              <a:ext uri="{FF2B5EF4-FFF2-40B4-BE49-F238E27FC236}">
                <a16:creationId xmlns:a16="http://schemas.microsoft.com/office/drawing/2014/main" id="{76712CD4-F58D-438E-BC1E-240E73B8014B}"/>
              </a:ext>
            </a:extLst>
          </p:cNvPr>
          <p:cNvSpPr txBox="1"/>
          <p:nvPr userDrawn="1"/>
        </p:nvSpPr>
        <p:spPr>
          <a:xfrm>
            <a:off x="4103588" y="4857095"/>
            <a:ext cx="936825" cy="2864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lnSpc>
          <a:spcPct val="110000"/>
        </a:lnSpc>
        <a:spcBef>
          <a:spcPts val="800"/>
        </a:spcBef>
        <a:spcAft>
          <a:spcPts val="800"/>
        </a:spcAft>
        <a:defRPr sz="2200" b="1" kern="1200">
          <a:solidFill>
            <a:srgbClr val="AF272F"/>
          </a:solidFill>
          <a:latin typeface="+mn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50825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03238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755650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nfectious.diseases@health.vic.gov.a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ealth.vic.gov.au/infectious-diseases/head-lic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006D8-DC82-45A2-86FA-460D7444B5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Treating and controlling head lice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546870-8865-4200-8EDC-0246D63A1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for parents and carers</a:t>
            </a:r>
            <a:endParaRPr lang="en-AU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F9FC7F3-CB23-47AE-852C-F65E4C44AFE1}"/>
              </a:ext>
            </a:extLst>
          </p:cNvPr>
          <p:cNvSpPr txBox="1">
            <a:spLocks/>
          </p:cNvSpPr>
          <p:nvPr/>
        </p:nvSpPr>
        <p:spPr bwMode="auto">
          <a:xfrm>
            <a:off x="540000" y="3267070"/>
            <a:ext cx="2536575" cy="25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tx1"/>
                </a:solidFill>
              </a:rPr>
              <a:t>OFFICIAL</a:t>
            </a:r>
            <a:r>
              <a:rPr lang="en-AU" sz="1200" dirty="0"/>
              <a:t> 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13578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E3D37-AFCD-F402-6813-15A7F30E7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for detecting and treating head lice (3/3)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63AC-716F-7C35-8519-EA6A8DC1F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214438"/>
            <a:ext cx="8243888" cy="3726656"/>
          </a:xfrm>
        </p:spPr>
        <p:txBody>
          <a:bodyPr numCol="2"/>
          <a:lstStyle/>
          <a:p>
            <a:r>
              <a:rPr lang="en-US" dirty="0"/>
              <a:t>Step 4: Retreatment</a:t>
            </a:r>
          </a:p>
          <a:p>
            <a:pPr lvl="2"/>
            <a:r>
              <a:rPr lang="en-US" dirty="0"/>
              <a:t>Reapply the product 7 days after the first treatment</a:t>
            </a:r>
          </a:p>
          <a:p>
            <a:pPr lvl="2"/>
            <a:r>
              <a:rPr lang="en-US" dirty="0"/>
              <a:t>For heavy infestations, retreat 7 days after the second treatment</a:t>
            </a:r>
          </a:p>
          <a:p>
            <a:pPr lvl="2"/>
            <a:r>
              <a:rPr lang="en-US" dirty="0"/>
              <a:t>Do not apply the treatment more than once per week as more frequent applications could lead to scalp problems and have little or no effect</a:t>
            </a:r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C17A885B-3318-B636-5CA8-36504245C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483" y="1669979"/>
            <a:ext cx="3390155" cy="2259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132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28377-5D9A-16F3-4FD0-C847D2BC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lice aren’t dead?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0EF3E-AAE4-03A0-C478-3FB6A6FC8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/>
              <a:t>Lice resistance to products cannot be predicted</a:t>
            </a:r>
          </a:p>
          <a:p>
            <a:pPr lvl="2"/>
            <a:r>
              <a:rPr lang="en-US" dirty="0"/>
              <a:t>Re-treat as soon as possible using a product with a different active chemical</a:t>
            </a:r>
          </a:p>
          <a:p>
            <a:pPr lvl="2"/>
            <a:r>
              <a:rPr lang="en-US" dirty="0"/>
              <a:t>Discuss with your pharmacist which products are best to use and which have different active ingredients/chemicals</a:t>
            </a:r>
            <a:endParaRPr lang="en-AU" dirty="0"/>
          </a:p>
        </p:txBody>
      </p:sp>
      <p:pic>
        <p:nvPicPr>
          <p:cNvPr id="9" name="Picture 8" descr="A bottle of conditioner">
            <a:extLst>
              <a:ext uri="{FF2B5EF4-FFF2-40B4-BE49-F238E27FC236}">
                <a16:creationId xmlns:a16="http://schemas.microsoft.com/office/drawing/2014/main" id="{48641171-CA04-3FF9-2EB0-35B2D6095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551" y="3303296"/>
            <a:ext cx="670651" cy="1400839"/>
          </a:xfrm>
          <a:prstGeom prst="rect">
            <a:avLst/>
          </a:prstGeom>
        </p:spPr>
      </p:pic>
      <p:pic>
        <p:nvPicPr>
          <p:cNvPr id="7" name="Picture 6" descr="A pink hairbrush">
            <a:extLst>
              <a:ext uri="{FF2B5EF4-FFF2-40B4-BE49-F238E27FC236}">
                <a16:creationId xmlns:a16="http://schemas.microsoft.com/office/drawing/2014/main" id="{FA27621A-72FA-6F0D-A76E-6ABC5A7AB2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543" y="3832792"/>
            <a:ext cx="1657410" cy="341841"/>
          </a:xfrm>
          <a:prstGeom prst="rect">
            <a:avLst/>
          </a:prstGeom>
        </p:spPr>
      </p:pic>
      <p:pic>
        <p:nvPicPr>
          <p:cNvPr id="6" name="Picture 5" descr="A blue box of tissues">
            <a:extLst>
              <a:ext uri="{FF2B5EF4-FFF2-40B4-BE49-F238E27FC236}">
                <a16:creationId xmlns:a16="http://schemas.microsoft.com/office/drawing/2014/main" id="{53F436F3-2A6E-5A9D-AF76-7A4E09EB67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5496" y="3532248"/>
            <a:ext cx="1298356" cy="942931"/>
          </a:xfrm>
          <a:prstGeom prst="rect">
            <a:avLst/>
          </a:prstGeom>
        </p:spPr>
      </p:pic>
      <p:pic>
        <p:nvPicPr>
          <p:cNvPr id="5" name="Picture 11" descr="Head lice comb">
            <a:extLst>
              <a:ext uri="{FF2B5EF4-FFF2-40B4-BE49-F238E27FC236}">
                <a16:creationId xmlns:a16="http://schemas.microsoft.com/office/drawing/2014/main" id="{1C4784D1-9CE7-8528-E9CF-5A991A5931C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035" y="3279884"/>
            <a:ext cx="1298355" cy="129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7534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D03D-5305-75AE-D12B-DC7603BEA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Nothing is working!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FCB7A-700C-B2C7-5420-6A8108E4C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The four reasons for treatment failure are: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Incorrect application (e.g., how long the product was left in or not all hair was in contact with the product)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Lice are resistant to the chemical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Failure to re-treat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Reinfestation</a:t>
            </a:r>
          </a:p>
          <a:p>
            <a:pPr lvl="1"/>
            <a:r>
              <a:rPr lang="en-AU" dirty="0"/>
              <a:t>If you are having trouble start at the top of the list and work down.</a:t>
            </a:r>
          </a:p>
        </p:txBody>
      </p:sp>
    </p:spTree>
    <p:extLst>
      <p:ext uri="{BB962C8B-B14F-4D97-AF65-F5344CB8AC3E}">
        <p14:creationId xmlns:p14="http://schemas.microsoft.com/office/powerpoint/2010/main" val="2416726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AAC03-4E27-6F92-A2CE-8B1FBB32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these points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8C55D-2843-D2CA-F271-CF1BEC43C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/>
              <a:t>Always check for lice before treating</a:t>
            </a:r>
          </a:p>
          <a:p>
            <a:pPr lvl="2"/>
            <a:r>
              <a:rPr lang="en-US" dirty="0"/>
              <a:t>No treatment kills 100% of the eggs</a:t>
            </a:r>
          </a:p>
          <a:p>
            <a:pPr lvl="2"/>
            <a:r>
              <a:rPr lang="en-US" dirty="0"/>
              <a:t>Re-treat 7 days after the first application (or as required for the comb/conditioner method)</a:t>
            </a:r>
          </a:p>
          <a:p>
            <a:pPr lvl="2"/>
            <a:r>
              <a:rPr lang="en-US" dirty="0"/>
              <a:t>Test to make sure the treatment has worked and change products if necessary</a:t>
            </a:r>
          </a:p>
          <a:p>
            <a:pPr lvl="2"/>
            <a:r>
              <a:rPr lang="en-US" dirty="0"/>
              <a:t>Nits are the most difficult to kill. The most effective way to remove eggs is to pull them off the hair using your fingernails</a:t>
            </a:r>
            <a:endParaRPr lang="en-AU" dirty="0"/>
          </a:p>
          <a:p>
            <a:pPr lvl="2"/>
            <a:r>
              <a:rPr lang="en-US" dirty="0"/>
              <a:t>Head lice can be controlled but it takes a systematic approach</a:t>
            </a:r>
          </a:p>
        </p:txBody>
      </p:sp>
    </p:spTree>
    <p:extLst>
      <p:ext uri="{BB962C8B-B14F-4D97-AF65-F5344CB8AC3E}">
        <p14:creationId xmlns:p14="http://schemas.microsoft.com/office/powerpoint/2010/main" val="3253427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7522-2CFA-6250-FC6A-FC5C9698E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more information?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60A89-2144-F112-1D5D-1D37FCA03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Victorian Department of Health</a:t>
            </a:r>
          </a:p>
          <a:p>
            <a:pPr lvl="1"/>
            <a:r>
              <a:rPr lang="en-US" dirty="0"/>
              <a:t>https://www.health.vic.gov.au/infectious-diseases/head-lice</a:t>
            </a:r>
          </a:p>
          <a:p>
            <a:r>
              <a:rPr lang="en-US" dirty="0"/>
              <a:t>Better Health Channel</a:t>
            </a:r>
          </a:p>
          <a:p>
            <a:pPr lvl="1"/>
            <a:r>
              <a:rPr lang="en-AU" dirty="0"/>
              <a:t>https://www.betterhealth.vic.gov.au/health/conditionsandtreatments/head-lice-nits</a:t>
            </a:r>
          </a:p>
          <a:p>
            <a:r>
              <a:rPr lang="en-AU" dirty="0"/>
              <a:t>Victorian Department of education</a:t>
            </a:r>
          </a:p>
          <a:p>
            <a:pPr lvl="1"/>
            <a:r>
              <a:rPr lang="en-AU" dirty="0"/>
              <a:t>https://www2.education.vic.gov.au/pal/head-lice/policy</a:t>
            </a:r>
          </a:p>
        </p:txBody>
      </p:sp>
    </p:spTree>
    <p:extLst>
      <p:ext uri="{BB962C8B-B14F-4D97-AF65-F5344CB8AC3E}">
        <p14:creationId xmlns:p14="http://schemas.microsoft.com/office/powerpoint/2010/main" val="214282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Accessibility statement and publisher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sz="1200" dirty="0"/>
              <a:t>To receive this presentation in another format phone 1300 651 160, using the National Relay Service 13 36 77 if required, or </a:t>
            </a:r>
            <a:r>
              <a:rPr lang="en-AU" sz="1200" dirty="0">
                <a:hlinkClick r:id="rId3"/>
              </a:rPr>
              <a:t>email the Communicable Disease Section</a:t>
            </a:r>
            <a:r>
              <a:rPr lang="en-AU" sz="1200" dirty="0"/>
              <a:t>, &lt;infectious.diseases@health.vic.gov.au&gt;.</a:t>
            </a:r>
          </a:p>
          <a:p>
            <a:pPr lvl="1"/>
            <a:r>
              <a:rPr lang="en-AU" sz="1200" dirty="0"/>
              <a:t>Authorised and published by the Victorian Government, 1 Treasury Place, Melbourne.</a:t>
            </a:r>
          </a:p>
          <a:p>
            <a:pPr lvl="1"/>
            <a:r>
              <a:rPr lang="en-AU" sz="1200" dirty="0"/>
              <a:t>© State of Victoria, Australia, Department of Health, May 2024.</a:t>
            </a:r>
          </a:p>
          <a:p>
            <a:pPr lvl="1"/>
            <a:r>
              <a:rPr lang="en-AU" sz="1200" dirty="0"/>
              <a:t>Available on the department’s </a:t>
            </a:r>
            <a:r>
              <a:rPr lang="en-AU" sz="1200" dirty="0">
                <a:hlinkClick r:id="rId4"/>
              </a:rPr>
              <a:t>Head lice webpage</a:t>
            </a:r>
            <a:r>
              <a:rPr lang="en-AU" sz="1200" dirty="0"/>
              <a:t> &lt;https://www.health.vic.gov.au/infectious-diseases/head-lice&gt;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9B482-DB62-0B3B-2D8D-75D1EC77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Myths about head lice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06B49-84FA-5AB9-210E-3BF0A63B6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193498"/>
            <a:ext cx="8243888" cy="3641098"/>
          </a:xfrm>
        </p:spPr>
        <p:txBody>
          <a:bodyPr/>
          <a:lstStyle/>
          <a:p>
            <a:pPr lvl="1"/>
            <a:r>
              <a:rPr lang="en-US" dirty="0"/>
              <a:t>Kids with lice always scratch or itch.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50% don’t scratch or itch when they have head lice.</a:t>
            </a:r>
          </a:p>
          <a:p>
            <a:pPr lvl="1"/>
            <a:r>
              <a:rPr lang="en-US" dirty="0"/>
              <a:t>Head lice jump or fly from head to head.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Head lice cannot fly or jump.</a:t>
            </a:r>
          </a:p>
          <a:p>
            <a:pPr lvl="1"/>
            <a:r>
              <a:rPr lang="en-US" dirty="0"/>
              <a:t>Head lice live in carpets, beds and clothes.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Head lice only live on human heads.</a:t>
            </a:r>
          </a:p>
          <a:p>
            <a:pPr lvl="1"/>
            <a:r>
              <a:rPr lang="en-US" dirty="0"/>
              <a:t>You only need to treat head lice once.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One treatment is not enough. When and how many times you need to do a treatment will depend on the method used.</a:t>
            </a:r>
          </a:p>
        </p:txBody>
      </p:sp>
    </p:spTree>
    <p:extLst>
      <p:ext uri="{BB962C8B-B14F-4D97-AF65-F5344CB8AC3E}">
        <p14:creationId xmlns:p14="http://schemas.microsoft.com/office/powerpoint/2010/main" val="315852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35634-60B6-C823-0F74-1E42C3614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Myths about head lice (</a:t>
            </a:r>
            <a:r>
              <a:rPr lang="en-US" dirty="0" err="1"/>
              <a:t>cont</a:t>
            </a:r>
            <a:r>
              <a:rPr lang="en-US" dirty="0"/>
              <a:t>’)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D26B8-5E13-C6BC-BF99-D0E1D20AE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Everyone in the family will need to be treated.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You only need to treat those family members with live lice.</a:t>
            </a:r>
          </a:p>
          <a:p>
            <a:pPr lvl="1"/>
            <a:r>
              <a:rPr lang="en-US" dirty="0"/>
              <a:t>There are products available that prevent you catching head lice.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There are no products available that will prevent the transmission of head lice. It is best to tie long hair back and check for lice regularly.</a:t>
            </a:r>
          </a:p>
          <a:p>
            <a:pPr lvl="1"/>
            <a:r>
              <a:rPr lang="en-AU" dirty="0"/>
              <a:t>Head lice are selective about what type of hair they live in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Head lice like all types of hair – clean, dirty, long, short, blonde, brown…</a:t>
            </a:r>
          </a:p>
        </p:txBody>
      </p:sp>
    </p:spTree>
    <p:extLst>
      <p:ext uri="{BB962C8B-B14F-4D97-AF65-F5344CB8AC3E}">
        <p14:creationId xmlns:p14="http://schemas.microsoft.com/office/powerpoint/2010/main" val="167351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D8CBE-D70F-EA75-8788-7F3A4A954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life cycle of head lice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D92C2-0330-4714-EEF5-915D5FC5A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214438"/>
            <a:ext cx="6168177" cy="3641098"/>
          </a:xfrm>
        </p:spPr>
        <p:txBody>
          <a:bodyPr/>
          <a:lstStyle/>
          <a:p>
            <a:pPr lvl="2"/>
            <a:r>
              <a:rPr lang="en-US" dirty="0"/>
              <a:t>Eggs (also called nits) are laid close to the scalp</a:t>
            </a:r>
          </a:p>
          <a:p>
            <a:pPr lvl="2"/>
            <a:r>
              <a:rPr lang="en-US" dirty="0"/>
              <a:t>They hatch after 6 to 7 days incubation</a:t>
            </a:r>
          </a:p>
          <a:p>
            <a:pPr lvl="2"/>
            <a:r>
              <a:rPr lang="en-US" dirty="0"/>
              <a:t>There a 3 nymph (baby) stages before they mature into an adult which happens 10 days after hatching</a:t>
            </a:r>
          </a:p>
          <a:p>
            <a:pPr lvl="2"/>
            <a:r>
              <a:rPr lang="en-US" dirty="0"/>
              <a:t>Lice live for about 30 days</a:t>
            </a:r>
          </a:p>
          <a:p>
            <a:pPr lvl="2"/>
            <a:r>
              <a:rPr lang="en-US" dirty="0"/>
              <a:t>Females lay 3 to 8 eggs per day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92D31B-7A0D-A27E-806E-7B9006CBC5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52" t="2208" r="9114" b="4355"/>
          <a:stretch/>
        </p:blipFill>
        <p:spPr bwMode="auto">
          <a:xfrm>
            <a:off x="7069973" y="1214438"/>
            <a:ext cx="1534277" cy="15291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Louse hatching">
            <a:extLst>
              <a:ext uri="{FF2B5EF4-FFF2-40B4-BE49-F238E27FC236}">
                <a16:creationId xmlns:a16="http://schemas.microsoft.com/office/drawing/2014/main" id="{1FA3E081-6988-5130-39D2-AC0D3D2677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18" r="29994"/>
          <a:stretch/>
        </p:blipFill>
        <p:spPr>
          <a:xfrm>
            <a:off x="5503928" y="2983734"/>
            <a:ext cx="1972741" cy="2006272"/>
          </a:xfrm>
          <a:prstGeom prst="rect">
            <a:avLst/>
          </a:prstGeom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8DD37E36-402C-4FA5-DD65-C82F4823C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694" y="4515336"/>
            <a:ext cx="1429672" cy="425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Louse hatching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Better Health Channel</a:t>
            </a:r>
          </a:p>
        </p:txBody>
      </p:sp>
    </p:spTree>
    <p:extLst>
      <p:ext uri="{BB962C8B-B14F-4D97-AF65-F5344CB8AC3E}">
        <p14:creationId xmlns:p14="http://schemas.microsoft.com/office/powerpoint/2010/main" val="1958189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6336-D6DD-43E4-EA8D-A4511782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facts about head lice</a:t>
            </a:r>
            <a:endParaRPr lang="en-AU" dirty="0"/>
          </a:p>
        </p:txBody>
      </p:sp>
      <p:pic>
        <p:nvPicPr>
          <p:cNvPr id="5" name="Picture 4" descr="Claw of a head louse">
            <a:extLst>
              <a:ext uri="{FF2B5EF4-FFF2-40B4-BE49-F238E27FC236}">
                <a16:creationId xmlns:a16="http://schemas.microsoft.com/office/drawing/2014/main" id="{0731C1EB-83DA-42F2-8CF4-6C8DC14D45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20"/>
          <a:stretch/>
        </p:blipFill>
        <p:spPr>
          <a:xfrm>
            <a:off x="223745" y="1898698"/>
            <a:ext cx="2932111" cy="19262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70EC9-A5CD-3509-2DED-5E5068B22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8148" y="1140474"/>
            <a:ext cx="5647764" cy="3781144"/>
          </a:xfrm>
        </p:spPr>
        <p:txBody>
          <a:bodyPr/>
          <a:lstStyle/>
          <a:p>
            <a:pPr lvl="2"/>
            <a:r>
              <a:rPr lang="en-US" dirty="0"/>
              <a:t>Head lice spend their entire life on the human head</a:t>
            </a:r>
          </a:p>
          <a:p>
            <a:pPr lvl="2"/>
            <a:r>
              <a:rPr lang="en-US" dirty="0"/>
              <a:t>Few lice ever fall off the head</a:t>
            </a:r>
          </a:p>
          <a:p>
            <a:pPr lvl="2"/>
            <a:r>
              <a:rPr lang="en-US" dirty="0"/>
              <a:t>Those that do are probably about to die</a:t>
            </a:r>
          </a:p>
          <a:p>
            <a:pPr lvl="2"/>
            <a:r>
              <a:rPr lang="en-US" dirty="0"/>
              <a:t>If healthy lice fall, they generally die quickly depending on how humid it is because:</a:t>
            </a:r>
          </a:p>
          <a:p>
            <a:pPr lvl="3"/>
            <a:r>
              <a:rPr lang="en-AU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A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hey require blood to survive (</a:t>
            </a:r>
            <a:r>
              <a:rPr lang="en-AU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A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feed three to four times a day)</a:t>
            </a:r>
          </a:p>
          <a:p>
            <a:pPr lvl="3"/>
            <a:r>
              <a:rPr lang="en-A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without blood they will dehydrate in a </a:t>
            </a:r>
            <a:r>
              <a:rPr lang="en-AU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dry climate in about six hours </a:t>
            </a:r>
            <a:r>
              <a:rPr lang="en-A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24 hours in a humid climate</a:t>
            </a:r>
            <a:endParaRPr lang="en-US" dirty="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E74EDDB5-7420-3A33-FF9B-216842C8B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1" y="4087839"/>
            <a:ext cx="152369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Better Health Channel</a:t>
            </a:r>
          </a:p>
        </p:txBody>
      </p:sp>
    </p:spTree>
    <p:extLst>
      <p:ext uri="{BB962C8B-B14F-4D97-AF65-F5344CB8AC3E}">
        <p14:creationId xmlns:p14="http://schemas.microsoft.com/office/powerpoint/2010/main" val="69399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869CE-5192-856A-FFB3-D59AFD86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identify head lice eggs (nits)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38824-A73D-A9B7-8E17-1602649C0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90" y="1214438"/>
            <a:ext cx="5067674" cy="3641098"/>
          </a:xfrm>
        </p:spPr>
        <p:txBody>
          <a:bodyPr/>
          <a:lstStyle/>
          <a:p>
            <a:pPr lvl="2"/>
            <a:r>
              <a:rPr lang="en-US" dirty="0"/>
              <a:t>It is helpful to be able to identify the eggs of head lice</a:t>
            </a:r>
          </a:p>
          <a:p>
            <a:pPr lvl="2"/>
            <a:r>
              <a:rPr lang="en-US" dirty="0"/>
              <a:t>Sunlight or strong light and magnification may help (see the next slide for pictures of eggs)</a:t>
            </a:r>
          </a:p>
          <a:p>
            <a:pPr lvl="2"/>
            <a:r>
              <a:rPr lang="en-US" dirty="0"/>
              <a:t>If a child has empty hatched eggs or dead eggs and no live lice or crawlers they do not have an active infection and </a:t>
            </a:r>
            <a:r>
              <a:rPr lang="en-US" b="1" dirty="0"/>
              <a:t>no treatment is needed</a:t>
            </a:r>
          </a:p>
        </p:txBody>
      </p:sp>
      <p:pic>
        <p:nvPicPr>
          <p:cNvPr id="7" name="Picture 6" descr="Head lice egg">
            <a:extLst>
              <a:ext uri="{FF2B5EF4-FFF2-40B4-BE49-F238E27FC236}">
                <a16:creationId xmlns:a16="http://schemas.microsoft.com/office/drawing/2014/main" id="{748060B5-6070-0EFF-E7D5-3558B92986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773" t="20990" r="10120" b="12453"/>
          <a:stretch/>
        </p:blipFill>
        <p:spPr>
          <a:xfrm>
            <a:off x="5708276" y="1472453"/>
            <a:ext cx="3380068" cy="1734672"/>
          </a:xfrm>
          <a:prstGeom prst="rect">
            <a:avLst/>
          </a:prstGeom>
        </p:spPr>
      </p:pic>
      <p:sp>
        <p:nvSpPr>
          <p:cNvPr id="8" name="Text Box 5">
            <a:extLst>
              <a:ext uri="{FF2B5EF4-FFF2-40B4-BE49-F238E27FC236}">
                <a16:creationId xmlns:a16="http://schemas.microsoft.com/office/drawing/2014/main" id="{ABACBD97-2733-33E1-5AE0-4D032CA8F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461" y="3354975"/>
            <a:ext cx="152369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Better Health Channel</a:t>
            </a:r>
          </a:p>
        </p:txBody>
      </p:sp>
    </p:spTree>
    <p:extLst>
      <p:ext uri="{BB962C8B-B14F-4D97-AF65-F5344CB8AC3E}">
        <p14:creationId xmlns:p14="http://schemas.microsoft.com/office/powerpoint/2010/main" val="2090534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ED51E-0435-DDAE-8AE5-2B4687CE6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head lice eggs</a:t>
            </a:r>
            <a:endParaRPr lang="en-AU" dirty="0"/>
          </a:p>
        </p:txBody>
      </p:sp>
      <p:pic>
        <p:nvPicPr>
          <p:cNvPr id="7" name="Picture 5" descr="Three pictures of head lice eggs in various states. The picture on the left is an unhatched egg, the middle picture is a dead egg and the picture on the right a hatched egg.">
            <a:extLst>
              <a:ext uri="{FF2B5EF4-FFF2-40B4-BE49-F238E27FC236}">
                <a16:creationId xmlns:a16="http://schemas.microsoft.com/office/drawing/2014/main" id="{09CB3991-5EDC-3318-5AF4-8F8D907986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4" y="1236236"/>
            <a:ext cx="62674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F079A56-F444-554C-A633-461A61D7DA45}"/>
              </a:ext>
            </a:extLst>
          </p:cNvPr>
          <p:cNvSpPr txBox="1"/>
          <p:nvPr/>
        </p:nvSpPr>
        <p:spPr>
          <a:xfrm>
            <a:off x="1471614" y="3617654"/>
            <a:ext cx="2120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Lice eggs have curved walls and will pop when squeezed</a:t>
            </a:r>
            <a:endParaRPr lang="en-A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196933-C146-681F-F47B-15195A9214C6}"/>
              </a:ext>
            </a:extLst>
          </p:cNvPr>
          <p:cNvSpPr txBox="1"/>
          <p:nvPr/>
        </p:nvSpPr>
        <p:spPr>
          <a:xfrm>
            <a:off x="3698506" y="3617654"/>
            <a:ext cx="2120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Dead eggs have collapsed sides</a:t>
            </a:r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6EEAA-3C4C-3013-836F-B38C1EF95342}"/>
              </a:ext>
            </a:extLst>
          </p:cNvPr>
          <p:cNvSpPr txBox="1"/>
          <p:nvPr/>
        </p:nvSpPr>
        <p:spPr>
          <a:xfrm>
            <a:off x="5764854" y="3565182"/>
            <a:ext cx="2120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Hatched eggs have a flat top in profile</a:t>
            </a:r>
            <a:endParaRPr lang="en-AU" dirty="0"/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0B10A0B7-14BB-F721-C125-FB4D20B9D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838" y="4817983"/>
            <a:ext cx="19315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Photos: Professor Rick </a:t>
            </a:r>
            <a:r>
              <a:rPr kumimoji="0" lang="en-AU" altLang="en-US" sz="1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Speare</a:t>
            </a:r>
            <a:r>
              <a:rPr kumimoji="0" lang="en-AU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Geneva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179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E3D37-AFCD-F402-6813-15A7F30E7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for detecting and treating head lice (1/3)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63AC-716F-7C35-8519-EA6A8DC1F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Step 1: Detection</a:t>
            </a:r>
          </a:p>
          <a:p>
            <a:pPr lvl="2"/>
            <a:r>
              <a:rPr lang="en-US" dirty="0"/>
              <a:t>Comb hair conditioner onto dry, brushed hair</a:t>
            </a:r>
          </a:p>
          <a:p>
            <a:pPr lvl="2"/>
            <a:r>
              <a:rPr lang="en-US" dirty="0"/>
              <a:t>Divide hair into small (3-4cm) sections</a:t>
            </a:r>
          </a:p>
          <a:p>
            <a:pPr lvl="2"/>
            <a:r>
              <a:rPr lang="en-US" dirty="0"/>
              <a:t>Comb through sections 3-4 times (use a fine-toothed louse comb)</a:t>
            </a:r>
          </a:p>
          <a:p>
            <a:pPr lvl="2"/>
            <a:r>
              <a:rPr lang="en-US" dirty="0"/>
              <a:t>Wipe comb onto paper towel</a:t>
            </a:r>
          </a:p>
          <a:p>
            <a:pPr lvl="2"/>
            <a:r>
              <a:rPr lang="en-US" dirty="0"/>
              <a:t>Look for lice or eggs</a:t>
            </a:r>
          </a:p>
          <a:p>
            <a:r>
              <a:rPr lang="en-US" dirty="0"/>
              <a:t>Step 2: Treatment</a:t>
            </a:r>
          </a:p>
          <a:p>
            <a:pPr lvl="2"/>
            <a:r>
              <a:rPr lang="en-US" dirty="0"/>
              <a:t>Use a licensed or registered head lice treatment product (ask your pharmacist)</a:t>
            </a:r>
          </a:p>
          <a:p>
            <a:pPr lvl="1" algn="ctr"/>
            <a:r>
              <a:rPr lang="en-US" dirty="0"/>
              <a:t>OR</a:t>
            </a:r>
          </a:p>
          <a:p>
            <a:pPr lvl="2"/>
            <a:r>
              <a:rPr lang="en-US" dirty="0"/>
              <a:t>Use the comb and conditioner method every 2 days until no lice are found for 10 days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5249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E3D37-AFCD-F402-6813-15A7F30E7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for detecting and treating head lice (2/3)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63AC-716F-7C35-8519-EA6A8DC1F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Step 3: Check for resistance</a:t>
            </a:r>
          </a:p>
          <a:p>
            <a:pPr lvl="2"/>
            <a:r>
              <a:rPr lang="en-US" dirty="0"/>
              <a:t>If you used an insecticide, the lice should be dead in 20 minutes</a:t>
            </a:r>
          </a:p>
          <a:p>
            <a:pPr lvl="2"/>
            <a:r>
              <a:rPr lang="en-AU" dirty="0"/>
              <a:t>Check after this time to see if the head lice are still moving</a:t>
            </a:r>
          </a:p>
          <a:p>
            <a:pPr marL="252000" lvl="3" indent="0">
              <a:buNone/>
            </a:pPr>
            <a:r>
              <a:rPr lang="en-AU" dirty="0"/>
              <a:t>No =&gt; the product has worked</a:t>
            </a:r>
          </a:p>
          <a:p>
            <a:pPr marL="252000" lvl="3" indent="0">
              <a:buNone/>
            </a:pPr>
            <a:r>
              <a:rPr lang="en-AU" dirty="0"/>
              <a:t>Yes =&gt; the product has not worked</a:t>
            </a:r>
          </a:p>
          <a:p>
            <a:pPr lvl="1"/>
            <a:endParaRPr lang="en-AU" dirty="0"/>
          </a:p>
          <a:p>
            <a:pPr lvl="2"/>
            <a:r>
              <a:rPr lang="en-AU" dirty="0"/>
              <a:t>If the insecticide hasn’t worked, re-treat using a different product with a different active ingredient or use the comb and conditioner method</a:t>
            </a:r>
          </a:p>
        </p:txBody>
      </p:sp>
    </p:spTree>
    <p:extLst>
      <p:ext uri="{BB962C8B-B14F-4D97-AF65-F5344CB8AC3E}">
        <p14:creationId xmlns:p14="http://schemas.microsoft.com/office/powerpoint/2010/main" val="2957135004"/>
      </p:ext>
    </p:extLst>
  </p:cSld>
  <p:clrMapOvr>
    <a:masterClrMapping/>
  </p:clrMapOvr>
</p:sld>
</file>

<file path=ppt/theme/theme1.xml><?xml version="1.0" encoding="utf-8"?>
<a:theme xmlns:a="http://schemas.openxmlformats.org/drawingml/2006/main" name="Bod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H red 16x9 presentation" id="{818E8CC9-2425-1549-A1D6-6147523748C8}" vid="{9AD9D054-2441-CF42-BFA5-297E0061A1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DH red 16x9 presentation</Template>
  <TotalTime>4321</TotalTime>
  <Words>1039</Words>
  <Application>Microsoft Office PowerPoint</Application>
  <PresentationFormat>On-screen Show (16:9)</PresentationFormat>
  <Paragraphs>100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Black</vt:lpstr>
      <vt:lpstr>Calibri</vt:lpstr>
      <vt:lpstr>Body</vt:lpstr>
      <vt:lpstr>Treating and controlling head lice</vt:lpstr>
      <vt:lpstr>Myths about head lice</vt:lpstr>
      <vt:lpstr>Myths about head lice (cont’)</vt:lpstr>
      <vt:lpstr>The life cycle of head lice</vt:lpstr>
      <vt:lpstr>Some facts about head lice</vt:lpstr>
      <vt:lpstr>How to identify head lice eggs (nits)</vt:lpstr>
      <vt:lpstr>Identifying head lice eggs</vt:lpstr>
      <vt:lpstr>Steps for detecting and treating head lice (1/3)</vt:lpstr>
      <vt:lpstr>Steps for detecting and treating head lice (2/3)</vt:lpstr>
      <vt:lpstr>Steps for detecting and treating head lice (3/3)</vt:lpstr>
      <vt:lpstr>What if the lice aren’t dead?</vt:lpstr>
      <vt:lpstr>Nothing is working!</vt:lpstr>
      <vt:lpstr>Remember these points</vt:lpstr>
      <vt:lpstr>Need more information?</vt:lpstr>
      <vt:lpstr>Accessibility statement and publisher information</vt:lpstr>
    </vt:vector>
  </TitlesOfParts>
  <Manager/>
  <Company>State Government Victoria, Department of Health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lice presentation for parents and carers</dc:title>
  <dc:subject/>
  <cp:keywords/>
  <dc:description/>
  <dcterms:created xsi:type="dcterms:W3CDTF">2021-09-07T04:35:04Z</dcterms:created>
  <dcterms:modified xsi:type="dcterms:W3CDTF">2024-06-13T05:53:51Z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version">
    <vt:lpwstr>v5 160322021</vt:lpwstr>
  </property>
  <property fmtid="{D5CDD505-2E9C-101B-9397-08002B2CF9AE}" pid="4" name="MSIP_Label_43e64453-338c-4f93-8a4d-0039a0a41f2a_Enabled">
    <vt:lpwstr>true</vt:lpwstr>
  </property>
  <property fmtid="{D5CDD505-2E9C-101B-9397-08002B2CF9AE}" pid="5" name="MSIP_Label_43e64453-338c-4f93-8a4d-0039a0a41f2a_SetDate">
    <vt:lpwstr>2021-09-07T04:35:34Z</vt:lpwstr>
  </property>
  <property fmtid="{D5CDD505-2E9C-101B-9397-08002B2CF9AE}" pid="6" name="MSIP_Label_43e64453-338c-4f93-8a4d-0039a0a41f2a_Method">
    <vt:lpwstr>Privileged</vt:lpwstr>
  </property>
  <property fmtid="{D5CDD505-2E9C-101B-9397-08002B2CF9AE}" pid="7" name="MSIP_Label_43e64453-338c-4f93-8a4d-0039a0a41f2a_Name">
    <vt:lpwstr>43e64453-338c-4f93-8a4d-0039a0a41f2a</vt:lpwstr>
  </property>
  <property fmtid="{D5CDD505-2E9C-101B-9397-08002B2CF9AE}" pid="8" name="MSIP_Label_43e64453-338c-4f93-8a4d-0039a0a41f2a_SiteId">
    <vt:lpwstr>c0e0601f-0fac-449c-9c88-a104c4eb9f28</vt:lpwstr>
  </property>
  <property fmtid="{D5CDD505-2E9C-101B-9397-08002B2CF9AE}" pid="9" name="MSIP_Label_43e64453-338c-4f93-8a4d-0039a0a41f2a_ActionId">
    <vt:lpwstr>b5b8dfe1-4ff9-4735-999e-53666cf68136</vt:lpwstr>
  </property>
  <property fmtid="{D5CDD505-2E9C-101B-9397-08002B2CF9AE}" pid="10" name="MSIP_Label_43e64453-338c-4f93-8a4d-0039a0a41f2a_ContentBits">
    <vt:lpwstr>2</vt:lpwstr>
  </property>
</Properties>
</file>