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sldIdLst>
    <p:sldId id="272" r:id="rId2"/>
    <p:sldId id="279" r:id="rId3"/>
    <p:sldId id="282" r:id="rId4"/>
    <p:sldId id="264" r:id="rId5"/>
    <p:sldId id="281" r:id="rId6"/>
    <p:sldId id="274" r:id="rId7"/>
    <p:sldId id="275" r:id="rId8"/>
    <p:sldId id="276" r:id="rId9"/>
    <p:sldId id="273" r:id="rId10"/>
    <p:sldId id="278" r:id="rId11"/>
    <p:sldId id="283" r:id="rId12"/>
    <p:sldId id="284" r:id="rId13"/>
    <p:sldId id="287" r:id="rId14"/>
    <p:sldId id="268" r:id="rId15"/>
  </p:sldIdLst>
  <p:sldSz cx="9144000" cy="5143500" type="screen16x9"/>
  <p:notesSz cx="6858000" cy="9144000"/>
  <p:defaultTextStyle>
    <a:defPPr>
      <a:defRPr lang="en-AU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3663"/>
    <a:srgbClr val="AF272F"/>
    <a:srgbClr val="C5511A"/>
    <a:srgbClr val="53565A"/>
    <a:srgbClr val="201547"/>
    <a:srgbClr val="87189D"/>
    <a:srgbClr val="D50032"/>
    <a:srgbClr val="007B4B"/>
    <a:srgbClr val="DA372E"/>
    <a:srgbClr val="008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94756" autoAdjust="0"/>
  </p:normalViewPr>
  <p:slideViewPr>
    <p:cSldViewPr snapToGrid="0" snapToObjects="1">
      <p:cViewPr varScale="1">
        <p:scale>
          <a:sx n="98" d="100"/>
          <a:sy n="98" d="100"/>
        </p:scale>
        <p:origin x="90" y="3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26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D4B3EAE-599F-4337-95D0-2917641C3D63}" type="datetimeFigureOut">
              <a:rPr lang="en-AU"/>
              <a:pPr>
                <a:defRPr/>
              </a:pPr>
              <a:t>13/06/2024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6296A8-20EE-44BB-B7CD-DB4AE54BF57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86098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01EFD61-D8B4-4D1E-BC90-DF625FC4780B}" type="slidenum">
              <a:rPr lang="en-AU" altLang="en-US"/>
              <a:pPr/>
              <a:t>14</a:t>
            </a:fld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99" y="649118"/>
            <a:ext cx="6803775" cy="1417807"/>
          </a:xfrm>
        </p:spPr>
        <p:txBody>
          <a:bodyPr anchor="b">
            <a:noAutofit/>
          </a:bodyPr>
          <a:lstStyle>
            <a:lvl1pPr>
              <a:defRPr sz="3200" baseline="0">
                <a:solidFill>
                  <a:srgbClr val="C6366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2143125"/>
            <a:ext cx="4832100" cy="971551"/>
          </a:xfrm>
        </p:spPr>
        <p:txBody>
          <a:bodyPr>
            <a:noAutofit/>
          </a:bodyPr>
          <a:lstStyle>
            <a:lvl1pPr marL="0" indent="0" algn="l">
              <a:buNone/>
              <a:defRPr sz="2200" b="0" baseline="0">
                <a:solidFill>
                  <a:srgbClr val="53565A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125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deep bann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214438"/>
            <a:ext cx="8243888" cy="3641098"/>
          </a:xfrm>
        </p:spPr>
        <p:txBody>
          <a:bodyPr/>
          <a:lstStyle>
            <a:lvl1pPr marL="0" indent="0">
              <a:lnSpc>
                <a:spcPct val="110000"/>
              </a:lnSpc>
              <a:defRPr baseline="0">
                <a:solidFill>
                  <a:srgbClr val="C63663"/>
                </a:solidFill>
              </a:defRPr>
            </a:lvl1pPr>
            <a:lvl2pPr marL="0" indent="0">
              <a:lnSpc>
                <a:spcPct val="110000"/>
              </a:lnSpc>
              <a:defRPr/>
            </a:lvl2pPr>
            <a:lvl3pPr marL="252000" indent="-252000">
              <a:lnSpc>
                <a:spcPct val="110000"/>
              </a:lnSpc>
              <a:defRPr/>
            </a:lvl3pPr>
            <a:lvl4pPr marL="504000" indent="-252000"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3888" y="4860131"/>
            <a:ext cx="539750" cy="280988"/>
          </a:xfrm>
        </p:spPr>
        <p:txBody>
          <a:bodyPr/>
          <a:lstStyle>
            <a:lvl1pPr>
              <a:defRPr/>
            </a:lvl1pPr>
          </a:lstStyle>
          <a:p>
            <a:fld id="{3689E5EE-9843-45A7-B324-3EFD7322EDF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8527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shallow bann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1" y="202406"/>
            <a:ext cx="7199313" cy="318099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719847"/>
            <a:ext cx="8243888" cy="4077323"/>
          </a:xfrm>
        </p:spPr>
        <p:txBody>
          <a:bodyPr/>
          <a:lstStyle>
            <a:lvl1pPr marL="0" indent="0">
              <a:lnSpc>
                <a:spcPct val="110000"/>
              </a:lnSpc>
              <a:defRPr baseline="0">
                <a:solidFill>
                  <a:srgbClr val="C63663"/>
                </a:solidFill>
              </a:defRPr>
            </a:lvl1pPr>
            <a:lvl2pPr marL="0" indent="0">
              <a:lnSpc>
                <a:spcPct val="110000"/>
              </a:lnSpc>
              <a:defRPr/>
            </a:lvl2pPr>
            <a:lvl3pPr marL="252000" indent="-252000">
              <a:lnSpc>
                <a:spcPct val="110000"/>
              </a:lnSpc>
              <a:defRPr/>
            </a:lvl3pPr>
            <a:lvl4pPr marL="504000" indent="-252000"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3888" y="4860131"/>
            <a:ext cx="539750" cy="280988"/>
          </a:xfrm>
        </p:spPr>
        <p:txBody>
          <a:bodyPr/>
          <a:lstStyle>
            <a:lvl1pPr>
              <a:defRPr/>
            </a:lvl1pPr>
          </a:lstStyle>
          <a:p>
            <a:fld id="{3689E5EE-9843-45A7-B324-3EFD7322EDF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6574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9751" y="202406"/>
            <a:ext cx="7199313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0" y="1214438"/>
            <a:ext cx="8243888" cy="337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119814" y="4860131"/>
            <a:ext cx="1800225" cy="2809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39751" y="4860131"/>
            <a:ext cx="5400675" cy="2809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43888" y="4864894"/>
            <a:ext cx="539750" cy="2809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95959"/>
                </a:solidFill>
              </a:defRPr>
            </a:lvl1pPr>
          </a:lstStyle>
          <a:p>
            <a:fld id="{ED7680F9-C0BF-4CC2-A043-27BA3E10BB14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5" name="MSIPCMContentMarking" descr="{&quot;HashCode&quot;:904758361,&quot;Placement&quot;:&quot;Footer&quot;,&quot;Top&quot;:382.448425,&quot;Left&quot;:323.117157,&quot;SlideWidth&quot;:720,&quot;SlideHeight&quot;:405}">
            <a:extLst>
              <a:ext uri="{FF2B5EF4-FFF2-40B4-BE49-F238E27FC236}">
                <a16:creationId xmlns:a16="http://schemas.microsoft.com/office/drawing/2014/main" id="{76712CD4-F58D-438E-BC1E-240E73B8014B}"/>
              </a:ext>
            </a:extLst>
          </p:cNvPr>
          <p:cNvSpPr txBox="1"/>
          <p:nvPr userDrawn="1"/>
        </p:nvSpPr>
        <p:spPr>
          <a:xfrm>
            <a:off x="4103588" y="4857095"/>
            <a:ext cx="936825" cy="2864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</p:sldLayoutIdLst>
  <p:hf sldNum="0" hdr="0" ftr="0" dt="0"/>
  <p:txStyles>
    <p:titleStyle>
      <a:lvl1pPr algn="l" defTabSz="457200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lnSpc>
          <a:spcPct val="110000"/>
        </a:lnSpc>
        <a:spcBef>
          <a:spcPts val="800"/>
        </a:spcBef>
        <a:spcAft>
          <a:spcPts val="800"/>
        </a:spcAft>
        <a:defRPr sz="2200" b="1" kern="1200">
          <a:solidFill>
            <a:srgbClr val="C63663"/>
          </a:solidFill>
          <a:latin typeface="+mn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50825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503238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755650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vic.gov.au/infectious-diseases/head-lic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006D8-DC82-45A2-86FA-460D7444B5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Head lice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546870-8865-4200-8EDC-0246D63A1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Are you scratching for answers?</a:t>
            </a:r>
            <a:endParaRPr lang="en-AU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F9FC7F3-CB23-47AE-852C-F65E4C44AFE1}"/>
              </a:ext>
            </a:extLst>
          </p:cNvPr>
          <p:cNvSpPr txBox="1">
            <a:spLocks/>
          </p:cNvSpPr>
          <p:nvPr/>
        </p:nvSpPr>
        <p:spPr bwMode="auto">
          <a:xfrm>
            <a:off x="540000" y="3267070"/>
            <a:ext cx="2536575" cy="25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chemeClr val="tx1"/>
                </a:solidFill>
              </a:rPr>
              <a:t>OFFICIAL</a:t>
            </a:r>
            <a:r>
              <a:rPr lang="en-AU" sz="1200" dirty="0"/>
              <a:t> </a:t>
            </a: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513578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E19-1E11-B323-5B68-8BA8C5DB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common myths about head lice (2/3)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50C55-3096-2B21-428A-6C63A3FD5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/>
            <a:endParaRPr lang="en-US" dirty="0"/>
          </a:p>
          <a:p>
            <a:pPr lvl="1" algn="ctr"/>
            <a:r>
              <a:rPr lang="en-US" dirty="0"/>
              <a:t>All children scratch when they have head lice</a:t>
            </a:r>
          </a:p>
          <a:p>
            <a:pPr lvl="1" algn="ctr"/>
            <a:endParaRPr lang="en-US" dirty="0"/>
          </a:p>
          <a:p>
            <a:pPr lvl="1" algn="ctr"/>
            <a:r>
              <a:rPr lang="en-US" b="1" dirty="0">
                <a:solidFill>
                  <a:srgbClr val="FF0000"/>
                </a:solidFill>
              </a:rPr>
              <a:t>False!</a:t>
            </a:r>
          </a:p>
          <a:p>
            <a:pPr lvl="1" algn="ctr"/>
            <a:r>
              <a:rPr lang="en-US" dirty="0"/>
              <a:t>Less than half of people who have head lice scratch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392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E19-1E11-B323-5B68-8BA8C5DB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common myths about head lice (3/3)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50C55-3096-2B21-428A-6C63A3FD5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/>
            <a:endParaRPr lang="en-US" dirty="0"/>
          </a:p>
          <a:p>
            <a:pPr lvl="1" algn="ctr"/>
            <a:r>
              <a:rPr lang="en-US" dirty="0"/>
              <a:t>Head lice can fly and jump from one head to another</a:t>
            </a:r>
          </a:p>
          <a:p>
            <a:pPr lvl="1" algn="ctr"/>
            <a:endParaRPr lang="en-US" dirty="0"/>
          </a:p>
          <a:p>
            <a:pPr lvl="1" algn="ctr"/>
            <a:r>
              <a:rPr lang="en-US" b="1" dirty="0">
                <a:solidFill>
                  <a:srgbClr val="FF0000"/>
                </a:solidFill>
              </a:rPr>
              <a:t>False!</a:t>
            </a:r>
          </a:p>
          <a:p>
            <a:pPr lvl="1" algn="ctr"/>
            <a:r>
              <a:rPr lang="en-AU" dirty="0"/>
              <a:t>Head lice can’t jump (they don’t have knees) but do crawl very fast. They spread by crawling head to head.</a:t>
            </a:r>
          </a:p>
        </p:txBody>
      </p:sp>
    </p:spTree>
    <p:extLst>
      <p:ext uri="{BB962C8B-B14F-4D97-AF65-F5344CB8AC3E}">
        <p14:creationId xmlns:p14="http://schemas.microsoft.com/office/powerpoint/2010/main" val="95663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3733130-F8FE-DE43-9DBC-E5FCA975CE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ea typeface="Geneva" charset="-128"/>
              </a:rPr>
              <a:t>What should I do if I have head lice?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2617261-861B-3B69-D6D0-5622D3016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49" y="1666240"/>
            <a:ext cx="5414011" cy="2614507"/>
          </a:xfrm>
        </p:spPr>
        <p:txBody>
          <a:bodyPr/>
          <a:lstStyle/>
          <a:p>
            <a:pPr lvl="2"/>
            <a:r>
              <a:rPr lang="en-AU" altLang="en-US" dirty="0"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rPr>
              <a:t>You can get rid of them by using a head lice comb and conditioner every 2</a:t>
            </a:r>
            <a:r>
              <a:rPr lang="en-AU" altLang="en-US" baseline="30000" dirty="0"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rPr>
              <a:t>nd</a:t>
            </a:r>
            <a:r>
              <a:rPr lang="en-AU" altLang="en-US" dirty="0"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rPr>
              <a:t> day until you haven’t found any head lice for 10 days or by using a head lice treatment (retreat after 7 days)</a:t>
            </a:r>
          </a:p>
          <a:p>
            <a:pPr lvl="2"/>
            <a:r>
              <a:rPr lang="en-AU" altLang="en-US" dirty="0"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rPr>
              <a:t>Have everyone in your family check their hair too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FFBE5772-9824-2600-BFE6-C240A3953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576" y="1365119"/>
            <a:ext cx="1422663" cy="3034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27522-2CFA-6250-FC6A-FC5C9698E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more information?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60A89-2144-F112-1D5D-1D37FCA03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8150" y="1214438"/>
            <a:ext cx="5967376" cy="3641098"/>
          </a:xfrm>
        </p:spPr>
        <p:txBody>
          <a:bodyPr/>
          <a:lstStyle/>
          <a:p>
            <a:r>
              <a:rPr lang="en-US" dirty="0"/>
              <a:t>Have a look at these great websites</a:t>
            </a:r>
          </a:p>
          <a:p>
            <a:pPr lvl="1"/>
            <a:r>
              <a:rPr lang="en-US" dirty="0"/>
              <a:t>Better Health Channel</a:t>
            </a:r>
          </a:p>
          <a:p>
            <a:pPr lvl="2"/>
            <a:r>
              <a:rPr lang="en-AU" dirty="0"/>
              <a:t>https://www.betterhealth.vic.gov.au/health/conditionsandtreatments/head-lice-nits</a:t>
            </a:r>
          </a:p>
          <a:p>
            <a:pPr lvl="1"/>
            <a:r>
              <a:rPr lang="en-US" dirty="0"/>
              <a:t>Victorian Department of Health</a:t>
            </a:r>
          </a:p>
          <a:p>
            <a:pPr lvl="2"/>
            <a:r>
              <a:rPr lang="en-US" dirty="0"/>
              <a:t>https://www.health.vic.gov.au/infectious-diseases/head-lice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CD53FA33-0CF5-498F-C001-6FFDE4C6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79" y="1572879"/>
            <a:ext cx="1722437" cy="257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282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Accessibility statement and publisher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sz="1200" dirty="0"/>
              <a:t>To receive this presentation in another format phone </a:t>
            </a:r>
            <a:r>
              <a:rPr lang="en-US" sz="1200" dirty="0"/>
              <a:t>1300 651 160, using the National Relay Service 13 36 77 if required, or email the Communicable Disease Section, &lt;infectious.diseases@health.vic.gov.au&gt;</a:t>
            </a:r>
            <a:r>
              <a:rPr lang="en-AU" sz="1200" dirty="0"/>
              <a:t>.</a:t>
            </a:r>
          </a:p>
          <a:p>
            <a:pPr lvl="1"/>
            <a:r>
              <a:rPr lang="en-AU" sz="1200" dirty="0"/>
              <a:t>Authorised and published by the Victorian Government, 1 Treasury Place, Melbourne.</a:t>
            </a:r>
          </a:p>
          <a:p>
            <a:pPr lvl="1"/>
            <a:r>
              <a:rPr lang="en-AU" sz="1200" dirty="0"/>
              <a:t>© State of Victoria, Australia, Department of Health, May 2024.</a:t>
            </a:r>
          </a:p>
          <a:p>
            <a:pPr lvl="1"/>
            <a:r>
              <a:rPr lang="en-AU" sz="1200" dirty="0"/>
              <a:t>Available at </a:t>
            </a:r>
            <a:r>
              <a:rPr lang="en-US" sz="1200" dirty="0"/>
              <a:t>on the department’s </a:t>
            </a:r>
            <a:r>
              <a:rPr lang="en-US" sz="1200" dirty="0">
                <a:hlinkClick r:id="rId3"/>
              </a:rPr>
              <a:t>Head lice webpage </a:t>
            </a:r>
            <a:r>
              <a:rPr lang="en-US" sz="1200" dirty="0"/>
              <a:t>&lt;https://www.health.vic.gov.au/infectious-diseases/head-lice&gt;</a:t>
            </a:r>
            <a:endParaRPr lang="en-AU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166AA-2075-3C1A-C446-6BF36384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know about head lice? (1/6)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B11D1-9CB6-C01A-548F-27E7FA87B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49" y="1585453"/>
            <a:ext cx="4904769" cy="2009326"/>
          </a:xfrm>
        </p:spPr>
        <p:txBody>
          <a:bodyPr/>
          <a:lstStyle/>
          <a:p>
            <a:r>
              <a:rPr lang="en-US" dirty="0"/>
              <a:t>What are head lice?</a:t>
            </a:r>
          </a:p>
          <a:p>
            <a:pPr lvl="2"/>
            <a:r>
              <a:rPr lang="en-US" dirty="0"/>
              <a:t>Head lice are tiny wingless insects that lay eggs</a:t>
            </a:r>
          </a:p>
          <a:p>
            <a:pPr lvl="2"/>
            <a:r>
              <a:rPr lang="en-US" dirty="0"/>
              <a:t>This is a close-up picture of one</a:t>
            </a:r>
          </a:p>
        </p:txBody>
      </p:sp>
      <p:pic>
        <p:nvPicPr>
          <p:cNvPr id="4" name="Picture 4" descr="Picture of a head louse">
            <a:extLst>
              <a:ext uri="{FF2B5EF4-FFF2-40B4-BE49-F238E27FC236}">
                <a16:creationId xmlns:a16="http://schemas.microsoft.com/office/drawing/2014/main" id="{2A6A17E7-87CF-B0A9-8845-5EBA054B4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776" y="1334482"/>
            <a:ext cx="3217862" cy="259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E74EDDB5-7420-3A33-FF9B-216842C8B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729" y="4129384"/>
            <a:ext cx="24779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Photo: Professor Rick </a:t>
            </a:r>
            <a:r>
              <a:rPr kumimoji="0" lang="en-AU" altLang="en-US" sz="1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Speare</a:t>
            </a:r>
            <a:r>
              <a:rPr kumimoji="0" lang="en-AU" altLang="en-US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25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3AD1-DFA8-1A16-1FF1-BBD4044C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know about head lice? (2/6)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7B608-734B-F96A-A50C-34BC52932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49" y="1706224"/>
            <a:ext cx="4393757" cy="2430780"/>
          </a:xfrm>
        </p:spPr>
        <p:txBody>
          <a:bodyPr/>
          <a:lstStyle/>
          <a:p>
            <a:r>
              <a:rPr lang="en-US" dirty="0"/>
              <a:t>What is a nit?</a:t>
            </a:r>
          </a:p>
          <a:p>
            <a:pPr lvl="2"/>
            <a:r>
              <a:rPr lang="en-US" dirty="0"/>
              <a:t>A nit is a head lice egg</a:t>
            </a:r>
          </a:p>
          <a:p>
            <a:pPr lvl="2"/>
            <a:r>
              <a:rPr lang="en-US" dirty="0"/>
              <a:t>They hatch 7 days after being laid</a:t>
            </a:r>
          </a:p>
          <a:p>
            <a:pPr lvl="2"/>
            <a:r>
              <a:rPr lang="en-US" dirty="0"/>
              <a:t>This is a photo of one up close before it has hatched</a:t>
            </a:r>
            <a:endParaRPr lang="en-AU" dirty="0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0C4DC298-7C35-0133-D04F-CAC2CBF9B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900" y="4252494"/>
            <a:ext cx="154153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Better Health Channel</a:t>
            </a:r>
          </a:p>
        </p:txBody>
      </p:sp>
      <p:pic>
        <p:nvPicPr>
          <p:cNvPr id="7" name="Picture 6" descr="Head lice egg">
            <a:extLst>
              <a:ext uri="{FF2B5EF4-FFF2-40B4-BE49-F238E27FC236}">
                <a16:creationId xmlns:a16="http://schemas.microsoft.com/office/drawing/2014/main" id="{60B8D974-9647-0C1B-35CA-1A77DA48E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7736" y="1706224"/>
            <a:ext cx="4253865" cy="243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0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99721BB-23A9-A947-4131-944A1B2526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know about head lice? (3/6)</a:t>
            </a:r>
            <a:endParaRPr lang="en-US" altLang="en-US" dirty="0">
              <a:latin typeface="Arial" panose="020B0604020202020204" pitchFamily="34" charset="0"/>
              <a:ea typeface="Geneva" charset="-128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1235767-0E46-C7CE-799E-C77D3F1DD2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5108" y="1621235"/>
            <a:ext cx="3933175" cy="2552561"/>
          </a:xfrm>
        </p:spPr>
        <p:txBody>
          <a:bodyPr/>
          <a:lstStyle/>
          <a:p>
            <a:r>
              <a:rPr lang="en-AU" altLang="en-US" dirty="0"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rPr>
              <a:t>Who gets head lice?</a:t>
            </a:r>
          </a:p>
          <a:p>
            <a:pPr lvl="2"/>
            <a:r>
              <a:rPr lang="en-AU" altLang="en-US" dirty="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rPr>
              <a:t>Only people do!</a:t>
            </a:r>
          </a:p>
          <a:p>
            <a:pPr lvl="1"/>
            <a:endParaRPr lang="en-AU" altLang="en-US" dirty="0">
              <a:solidFill>
                <a:schemeClr val="tx1"/>
              </a:solidFill>
              <a:latin typeface="Arial" panose="020B0604020202020204" pitchFamily="34" charset="0"/>
              <a:ea typeface="Geneva" charset="-128"/>
              <a:cs typeface="Arial" panose="020B0604020202020204" pitchFamily="34" charset="0"/>
            </a:endParaRPr>
          </a:p>
          <a:p>
            <a:r>
              <a:rPr lang="en-AU" altLang="en-US" dirty="0"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rPr>
              <a:t>Where do head lice live?</a:t>
            </a:r>
          </a:p>
          <a:p>
            <a:pPr lvl="2"/>
            <a:r>
              <a:rPr lang="en-AU" altLang="en-US" dirty="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rPr>
              <a:t>Head lice only live on our heads</a:t>
            </a:r>
          </a:p>
          <a:p>
            <a:endParaRPr lang="en-AU" altLang="en-US" b="1" dirty="0">
              <a:solidFill>
                <a:schemeClr val="tx1"/>
              </a:solidFill>
              <a:latin typeface="Arial" panose="020B0604020202020204" pitchFamily="34" charset="0"/>
              <a:ea typeface="Geneva" charset="-128"/>
              <a:cs typeface="Arial" panose="020B0604020202020204" pitchFamily="34" charset="0"/>
            </a:endParaRPr>
          </a:p>
        </p:txBody>
      </p:sp>
      <p:pic>
        <p:nvPicPr>
          <p:cNvPr id="6148" name="Picture 6" descr="Two small children on a trampoline">
            <a:extLst>
              <a:ext uri="{FF2B5EF4-FFF2-40B4-BE49-F238E27FC236}">
                <a16:creationId xmlns:a16="http://schemas.microsoft.com/office/drawing/2014/main" id="{5BE68A39-29D5-EF16-72CC-FE17135AB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076" y="1488280"/>
            <a:ext cx="4246292" cy="2818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68453-A6B2-2640-3F85-7578E1835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know about head lice? (5/6)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72A9A-8F59-9614-C724-5CF2D28C6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179" y="1383204"/>
            <a:ext cx="4560428" cy="3303639"/>
          </a:xfrm>
        </p:spPr>
        <p:txBody>
          <a:bodyPr/>
          <a:lstStyle/>
          <a:p>
            <a:r>
              <a:rPr lang="en-US" dirty="0"/>
              <a:t>How do we get head lice?</a:t>
            </a:r>
          </a:p>
          <a:p>
            <a:pPr lvl="2"/>
            <a:r>
              <a:rPr lang="en-US" dirty="0"/>
              <a:t>Head lice crawl from one head to another when we have our heads very close to another person</a:t>
            </a:r>
          </a:p>
          <a:p>
            <a:pPr lvl="2"/>
            <a:r>
              <a:rPr lang="en-US" dirty="0"/>
              <a:t>This could be:</a:t>
            </a:r>
          </a:p>
          <a:p>
            <a:pPr lvl="3"/>
            <a:r>
              <a:rPr lang="en-AU" dirty="0"/>
              <a:t>Your friends</a:t>
            </a:r>
          </a:p>
          <a:p>
            <a:pPr lvl="3"/>
            <a:r>
              <a:rPr lang="en-AU" dirty="0"/>
              <a:t>Your classmates</a:t>
            </a:r>
          </a:p>
          <a:p>
            <a:pPr lvl="3"/>
            <a:r>
              <a:rPr lang="en-AU" dirty="0"/>
              <a:t>Your brothers or sisters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FB992BB0-158A-052C-76BB-434D01AAA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12" y="1572751"/>
            <a:ext cx="3430587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724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DA788-7B36-2474-D5A8-83B15AE4F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know about head lice? (6/6)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6648F-2958-0790-D8A9-730E1CDC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1" y="1214438"/>
            <a:ext cx="4861589" cy="3641098"/>
          </a:xfrm>
        </p:spPr>
        <p:txBody>
          <a:bodyPr/>
          <a:lstStyle/>
          <a:p>
            <a:r>
              <a:rPr lang="en-US" dirty="0"/>
              <a:t>What do head lice do?</a:t>
            </a:r>
          </a:p>
          <a:p>
            <a:pPr lvl="2"/>
            <a:r>
              <a:rPr lang="en-US" dirty="0"/>
              <a:t>Head lice feed on our blood</a:t>
            </a:r>
          </a:p>
          <a:p>
            <a:pPr lvl="2"/>
            <a:r>
              <a:rPr lang="en-US" dirty="0"/>
              <a:t>They cling to hair and swing from hair to hair like acrobats</a:t>
            </a:r>
          </a:p>
          <a:p>
            <a:pPr lvl="2"/>
            <a:r>
              <a:rPr lang="en-US" dirty="0"/>
              <a:t>They lay their eggs on a strand of hair close to the head</a:t>
            </a:r>
          </a:p>
          <a:p>
            <a:pPr lvl="2"/>
            <a:r>
              <a:rPr lang="en-US" dirty="0"/>
              <a:t>Here is a picture of the claw of a head louse</a:t>
            </a:r>
          </a:p>
          <a:p>
            <a:pPr lvl="2"/>
            <a:endParaRPr lang="en-AU" dirty="0"/>
          </a:p>
        </p:txBody>
      </p:sp>
      <p:pic>
        <p:nvPicPr>
          <p:cNvPr id="7" name="Picture 6" descr="Claw of a head louse">
            <a:extLst>
              <a:ext uri="{FF2B5EF4-FFF2-40B4-BE49-F238E27FC236}">
                <a16:creationId xmlns:a16="http://schemas.microsoft.com/office/drawing/2014/main" id="{A35F1569-7594-75F6-4716-37646A12A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8312" y="2571750"/>
            <a:ext cx="3754251" cy="2145286"/>
          </a:xfrm>
          <a:prstGeom prst="rect">
            <a:avLst/>
          </a:prstGeom>
        </p:spPr>
      </p:pic>
      <p:sp>
        <p:nvSpPr>
          <p:cNvPr id="8" name="Text Box 5">
            <a:extLst>
              <a:ext uri="{FF2B5EF4-FFF2-40B4-BE49-F238E27FC236}">
                <a16:creationId xmlns:a16="http://schemas.microsoft.com/office/drawing/2014/main" id="{A1B83505-11FB-F719-76B0-18FCFDDB0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4668" y="4828640"/>
            <a:ext cx="154153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Better Health Channel</a:t>
            </a:r>
          </a:p>
        </p:txBody>
      </p:sp>
    </p:spTree>
    <p:extLst>
      <p:ext uri="{BB962C8B-B14F-4D97-AF65-F5344CB8AC3E}">
        <p14:creationId xmlns:p14="http://schemas.microsoft.com/office/powerpoint/2010/main" val="360693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E5344-D7C1-0545-75D9-79CE3358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avoid getting head lice?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72C35-57AA-5E18-F548-99724968C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966" y="1627409"/>
            <a:ext cx="4374671" cy="2509162"/>
          </a:xfrm>
        </p:spPr>
        <p:txBody>
          <a:bodyPr/>
          <a:lstStyle/>
          <a:p>
            <a:pPr lvl="2"/>
            <a:r>
              <a:rPr lang="en-US" dirty="0"/>
              <a:t>If you have long hair, tie it up during the day</a:t>
            </a:r>
          </a:p>
          <a:p>
            <a:pPr lvl="2"/>
            <a:r>
              <a:rPr lang="en-AU" dirty="0"/>
              <a:t>Ask your parent or carer to help you c</a:t>
            </a:r>
            <a:r>
              <a:rPr lang="en-US" dirty="0"/>
              <a:t>heck your hair every week for head lice using conditioner and a head lice comb</a:t>
            </a:r>
          </a:p>
          <a:p>
            <a:pPr lvl="2"/>
            <a:endParaRPr lang="en-AU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450D81D-68DD-4BE4-011E-47F92BD591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1" y="1627409"/>
            <a:ext cx="2957512" cy="232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2491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F0636-7CE4-2404-F2EE-88679AF5F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look for head lice?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67D8-DABE-1335-9A18-4CDBE3B23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You will need:</a:t>
            </a:r>
          </a:p>
          <a:p>
            <a:pPr lvl="2"/>
            <a:r>
              <a:rPr lang="en-US" dirty="0"/>
              <a:t>White conditioner</a:t>
            </a:r>
          </a:p>
          <a:p>
            <a:pPr lvl="2"/>
            <a:r>
              <a:rPr lang="en-US" dirty="0"/>
              <a:t>A normal comb or brush</a:t>
            </a:r>
          </a:p>
          <a:p>
            <a:pPr lvl="2"/>
            <a:r>
              <a:rPr lang="en-US" dirty="0"/>
              <a:t>A head lice comb</a:t>
            </a:r>
          </a:p>
          <a:p>
            <a:pPr lvl="2"/>
            <a:r>
              <a:rPr lang="en-US" dirty="0"/>
              <a:t>Tissues or paper towel</a:t>
            </a:r>
          </a:p>
          <a:p>
            <a:pPr lvl="2"/>
            <a:r>
              <a:rPr lang="en-US" dirty="0"/>
              <a:t>Help from a grown up</a:t>
            </a:r>
          </a:p>
          <a:p>
            <a:endParaRPr lang="en-US" dirty="0"/>
          </a:p>
          <a:p>
            <a:r>
              <a:rPr lang="en-US" dirty="0"/>
              <a:t>How to do it:</a:t>
            </a:r>
          </a:p>
          <a:p>
            <a:pPr lvl="2"/>
            <a:r>
              <a:rPr lang="en-US" dirty="0"/>
              <a:t>Comb the conditioner onto dry brushed hair</a:t>
            </a:r>
          </a:p>
          <a:p>
            <a:pPr lvl="2"/>
            <a:r>
              <a:rPr lang="en-US" dirty="0"/>
              <a:t>Use the head lice comb to comb sections of your hair</a:t>
            </a:r>
          </a:p>
          <a:p>
            <a:pPr lvl="2"/>
            <a:r>
              <a:rPr lang="en-US" dirty="0"/>
              <a:t>Wipe the conditioner onto a tissue</a:t>
            </a:r>
          </a:p>
          <a:p>
            <a:pPr lvl="2"/>
            <a:r>
              <a:rPr lang="en-US" dirty="0"/>
              <a:t>Look for lice and eggs</a:t>
            </a:r>
            <a:endParaRPr lang="en-AU" dirty="0"/>
          </a:p>
        </p:txBody>
      </p:sp>
      <p:pic>
        <p:nvPicPr>
          <p:cNvPr id="6" name="Picture 5" descr="A bottle of conditioner">
            <a:extLst>
              <a:ext uri="{FF2B5EF4-FFF2-40B4-BE49-F238E27FC236}">
                <a16:creationId xmlns:a16="http://schemas.microsoft.com/office/drawing/2014/main" id="{72786B2F-A510-3440-FED3-459259349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00" y="3704283"/>
            <a:ext cx="670651" cy="1400839"/>
          </a:xfrm>
          <a:prstGeom prst="rect">
            <a:avLst/>
          </a:prstGeom>
        </p:spPr>
      </p:pic>
      <p:pic>
        <p:nvPicPr>
          <p:cNvPr id="8" name="Picture 7" descr="A pink hairbrush">
            <a:extLst>
              <a:ext uri="{FF2B5EF4-FFF2-40B4-BE49-F238E27FC236}">
                <a16:creationId xmlns:a16="http://schemas.microsoft.com/office/drawing/2014/main" id="{02D33207-6255-A8A5-5CE1-9B724FE1E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660" y="4380816"/>
            <a:ext cx="1657410" cy="341841"/>
          </a:xfrm>
          <a:prstGeom prst="rect">
            <a:avLst/>
          </a:prstGeom>
        </p:spPr>
      </p:pic>
      <p:pic>
        <p:nvPicPr>
          <p:cNvPr id="10" name="Picture 9" descr="A blue box of tissues">
            <a:extLst>
              <a:ext uri="{FF2B5EF4-FFF2-40B4-BE49-F238E27FC236}">
                <a16:creationId xmlns:a16="http://schemas.microsoft.com/office/drawing/2014/main" id="{4BA36B14-F992-3C88-811E-D1E1AE8615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0929" y="4080270"/>
            <a:ext cx="1298356" cy="942931"/>
          </a:xfrm>
          <a:prstGeom prst="rect">
            <a:avLst/>
          </a:prstGeom>
        </p:spPr>
      </p:pic>
      <p:pic>
        <p:nvPicPr>
          <p:cNvPr id="4" name="Picture 11" descr="Head lice comb">
            <a:extLst>
              <a:ext uri="{FF2B5EF4-FFF2-40B4-BE49-F238E27FC236}">
                <a16:creationId xmlns:a16="http://schemas.microsoft.com/office/drawing/2014/main" id="{653EEAF1-AF50-E2D1-91B8-3EEEBDA2D37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623" y="3699446"/>
            <a:ext cx="1298355" cy="129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0718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AB1A6-D069-AAD4-666E-95084C388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common myths about head lice (1/3)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3CD01-13FE-1502-85CC-4D111E551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/>
            <a:endParaRPr lang="en-US" dirty="0"/>
          </a:p>
          <a:p>
            <a:pPr lvl="1" algn="ctr"/>
            <a:r>
              <a:rPr lang="en-US" dirty="0"/>
              <a:t>Head lice can make you very sick</a:t>
            </a:r>
          </a:p>
          <a:p>
            <a:pPr lvl="1" algn="ctr"/>
            <a:endParaRPr lang="en-US" dirty="0"/>
          </a:p>
          <a:p>
            <a:pPr lvl="1" algn="ctr"/>
            <a:r>
              <a:rPr lang="en-US" b="1" dirty="0">
                <a:solidFill>
                  <a:srgbClr val="FF0000"/>
                </a:solidFill>
              </a:rPr>
              <a:t>False!</a:t>
            </a:r>
          </a:p>
          <a:p>
            <a:pPr lvl="1" algn="ctr"/>
            <a:r>
              <a:rPr lang="en-US" dirty="0"/>
              <a:t>Head lice are harmless and do not spread disease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8361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H pink 16x9 presentation" id="{7CF9BFFF-4D70-BE46-A323-7E77880B9A6D}" vid="{469A88DC-F6CE-9A42-A65E-055DBE2135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DH pink 16x9 presentation</Template>
  <TotalTime>280</TotalTime>
  <Words>658</Words>
  <Application>Microsoft Office PowerPoint</Application>
  <PresentationFormat>On-screen Show (16:9)</PresentationFormat>
  <Paragraphs>83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Master</vt:lpstr>
      <vt:lpstr>Head lice</vt:lpstr>
      <vt:lpstr>What do we know about head lice? (1/6)</vt:lpstr>
      <vt:lpstr>What do we know about head lice? (2/6)</vt:lpstr>
      <vt:lpstr>What do we know about head lice? (3/6)</vt:lpstr>
      <vt:lpstr>What do we know about head lice? (5/6)</vt:lpstr>
      <vt:lpstr>What do we know about head lice? (6/6)</vt:lpstr>
      <vt:lpstr>How can we avoid getting head lice?</vt:lpstr>
      <vt:lpstr>How do I look for head lice?</vt:lpstr>
      <vt:lpstr>Some common myths about head lice (1/3)</vt:lpstr>
      <vt:lpstr>Some common myths about head lice (2/3)</vt:lpstr>
      <vt:lpstr>Some common myths about head lice (3/3)</vt:lpstr>
      <vt:lpstr>What should I do if I have head lice?</vt:lpstr>
      <vt:lpstr>Need more information?</vt:lpstr>
      <vt:lpstr>Accessibility statement and publisher information</vt:lpstr>
    </vt:vector>
  </TitlesOfParts>
  <Manager/>
  <Company>State Government Victoria, Department of Health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lice presentation for children</dc:title>
  <dc:subject/>
  <cp:keywords/>
  <dc:description/>
  <dcterms:created xsi:type="dcterms:W3CDTF">2021-08-30T08:16:16Z</dcterms:created>
  <dcterms:modified xsi:type="dcterms:W3CDTF">2024-06-13T05:51:49Z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version">
    <vt:lpwstr>v5 160322021</vt:lpwstr>
  </property>
  <property fmtid="{D5CDD505-2E9C-101B-9397-08002B2CF9AE}" pid="4" name="MSIP_Label_43e64453-338c-4f93-8a4d-0039a0a41f2a_Enabled">
    <vt:lpwstr>true</vt:lpwstr>
  </property>
  <property fmtid="{D5CDD505-2E9C-101B-9397-08002B2CF9AE}" pid="5" name="MSIP_Label_43e64453-338c-4f93-8a4d-0039a0a41f2a_SetDate">
    <vt:lpwstr>2021-08-30T08:16:55Z</vt:lpwstr>
  </property>
  <property fmtid="{D5CDD505-2E9C-101B-9397-08002B2CF9AE}" pid="6" name="MSIP_Label_43e64453-338c-4f93-8a4d-0039a0a41f2a_Method">
    <vt:lpwstr>Privileged</vt:lpwstr>
  </property>
  <property fmtid="{D5CDD505-2E9C-101B-9397-08002B2CF9AE}" pid="7" name="MSIP_Label_43e64453-338c-4f93-8a4d-0039a0a41f2a_Name">
    <vt:lpwstr>43e64453-338c-4f93-8a4d-0039a0a41f2a</vt:lpwstr>
  </property>
  <property fmtid="{D5CDD505-2E9C-101B-9397-08002B2CF9AE}" pid="8" name="MSIP_Label_43e64453-338c-4f93-8a4d-0039a0a41f2a_SiteId">
    <vt:lpwstr>c0e0601f-0fac-449c-9c88-a104c4eb9f28</vt:lpwstr>
  </property>
  <property fmtid="{D5CDD505-2E9C-101B-9397-08002B2CF9AE}" pid="9" name="MSIP_Label_43e64453-338c-4f93-8a4d-0039a0a41f2a_ActionId">
    <vt:lpwstr>b5b8dfe1-4ff9-4735-999e-53666cf68136</vt:lpwstr>
  </property>
  <property fmtid="{D5CDD505-2E9C-101B-9397-08002B2CF9AE}" pid="10" name="MSIP_Label_43e64453-338c-4f93-8a4d-0039a0a41f2a_ContentBits">
    <vt:lpwstr>2</vt:lpwstr>
  </property>
</Properties>
</file>