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sldIdLst>
    <p:sldId id="272" r:id="rId2"/>
    <p:sldId id="358" r:id="rId3"/>
    <p:sldId id="287" r:id="rId4"/>
    <p:sldId id="274" r:id="rId5"/>
    <p:sldId id="275" r:id="rId6"/>
    <p:sldId id="277" r:id="rId7"/>
    <p:sldId id="359" r:id="rId8"/>
    <p:sldId id="279" r:id="rId9"/>
    <p:sldId id="280" r:id="rId10"/>
    <p:sldId id="288" r:id="rId11"/>
    <p:sldId id="308" r:id="rId12"/>
    <p:sldId id="290" r:id="rId13"/>
    <p:sldId id="292" r:id="rId14"/>
    <p:sldId id="293" r:id="rId15"/>
    <p:sldId id="294" r:id="rId16"/>
    <p:sldId id="296" r:id="rId17"/>
    <p:sldId id="297" r:id="rId18"/>
    <p:sldId id="298" r:id="rId19"/>
    <p:sldId id="306" r:id="rId20"/>
    <p:sldId id="281" r:id="rId21"/>
    <p:sldId id="322" r:id="rId22"/>
    <p:sldId id="304" r:id="rId23"/>
    <p:sldId id="319" r:id="rId24"/>
    <p:sldId id="300" r:id="rId25"/>
    <p:sldId id="309" r:id="rId26"/>
    <p:sldId id="291" r:id="rId27"/>
    <p:sldId id="312" r:id="rId28"/>
    <p:sldId id="313" r:id="rId29"/>
    <p:sldId id="282" r:id="rId30"/>
    <p:sldId id="314" r:id="rId31"/>
    <p:sldId id="315" r:id="rId32"/>
    <p:sldId id="316" r:id="rId33"/>
    <p:sldId id="317" r:id="rId34"/>
    <p:sldId id="318" r:id="rId35"/>
    <p:sldId id="268" r:id="rId36"/>
  </p:sldIdLst>
  <p:sldSz cx="9144000" cy="5143500" type="screen16x9"/>
  <p:notesSz cx="6858000" cy="9144000"/>
  <p:defaultTextStyle>
    <a:defPPr>
      <a:defRPr lang="en-AU"/>
    </a:defPPr>
    <a:lvl1pPr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204269-246B-775B-7822-F20193BCBC55}" name="Linley Bielby" initials="LB" userId="S::lbielby@redcrossblood.org.au::f918c86d-aff3-4b70-8f33-f265185906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e Graham" initials="AG" lastIdx="0" clrIdx="0">
    <p:extLst>
      <p:ext uri="{19B8F6BF-5375-455C-9EA6-DF929625EA0E}">
        <p15:presenceInfo xmlns:p15="http://schemas.microsoft.com/office/powerpoint/2012/main" userId="S-1-5-21-200950944-1112911032-3483883798-1274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72E"/>
    <a:srgbClr val="D50032"/>
    <a:srgbClr val="AF272F"/>
    <a:srgbClr val="53565A"/>
    <a:srgbClr val="201547"/>
    <a:srgbClr val="87189D"/>
    <a:srgbClr val="007B4B"/>
    <a:srgbClr val="008950"/>
    <a:srgbClr val="808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2CAD8-8C8C-4FA4-8E63-F8D673E8984F}" v="1" dt="2023-09-20T01:31:29.2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12" autoAdjust="0"/>
  </p:normalViewPr>
  <p:slideViewPr>
    <p:cSldViewPr snapToGrid="0" snapToObjects="1">
      <p:cViewPr varScale="1">
        <p:scale>
          <a:sx n="137" d="100"/>
          <a:sy n="137" d="100"/>
        </p:scale>
        <p:origin x="156" y="468"/>
      </p:cViewPr>
      <p:guideLst>
        <p:guide orient="horz" pos="1620"/>
        <p:guide pos="2880"/>
      </p:guideLst>
    </p:cSldViewPr>
  </p:slideViewPr>
  <p:outlineViewPr>
    <p:cViewPr>
      <p:scale>
        <a:sx n="33" d="100"/>
        <a:sy n="33" d="100"/>
      </p:scale>
      <p:origin x="0" y="-3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iam Hagan (Health)" userId="b5832576-e817-4dd6-8063-8895e4fbe205" providerId="ADAL" clId="{7922CAD8-8C8C-4FA4-8E63-F8D673E8984F}"/>
    <pc:docChg chg="undo custSel modSld">
      <pc:chgData name="Miriam Hagan (Health)" userId="b5832576-e817-4dd6-8063-8895e4fbe205" providerId="ADAL" clId="{7922CAD8-8C8C-4FA4-8E63-F8D673E8984F}" dt="2023-09-20T01:33:52.744" v="78" actId="20577"/>
      <pc:docMkLst>
        <pc:docMk/>
      </pc:docMkLst>
      <pc:sldChg chg="modSp mod">
        <pc:chgData name="Miriam Hagan (Health)" userId="b5832576-e817-4dd6-8063-8895e4fbe205" providerId="ADAL" clId="{7922CAD8-8C8C-4FA4-8E63-F8D673E8984F}" dt="2023-09-20T01:28:40.719" v="7" actId="255"/>
        <pc:sldMkLst>
          <pc:docMk/>
          <pc:sldMk cId="3558916527" sldId="277"/>
        </pc:sldMkLst>
        <pc:graphicFrameChg chg="modGraphic">
          <ac:chgData name="Miriam Hagan (Health)" userId="b5832576-e817-4dd6-8063-8895e4fbe205" providerId="ADAL" clId="{7922CAD8-8C8C-4FA4-8E63-F8D673E8984F}" dt="2023-09-20T01:28:40.719" v="7" actId="255"/>
          <ac:graphicFrameMkLst>
            <pc:docMk/>
            <pc:sldMk cId="3558916527" sldId="277"/>
            <ac:graphicFrameMk id="7" creationId="{FA80C815-2C6C-49A2-AAD6-73CD9510E9E2}"/>
          </ac:graphicFrameMkLst>
        </pc:graphicFrameChg>
      </pc:sldChg>
      <pc:sldChg chg="modSp mod">
        <pc:chgData name="Miriam Hagan (Health)" userId="b5832576-e817-4dd6-8063-8895e4fbe205" providerId="ADAL" clId="{7922CAD8-8C8C-4FA4-8E63-F8D673E8984F}" dt="2023-09-20T01:29:46.405" v="14" actId="12"/>
        <pc:sldMkLst>
          <pc:docMk/>
          <pc:sldMk cId="3976196679" sldId="308"/>
        </pc:sldMkLst>
        <pc:spChg chg="mod">
          <ac:chgData name="Miriam Hagan (Health)" userId="b5832576-e817-4dd6-8063-8895e4fbe205" providerId="ADAL" clId="{7922CAD8-8C8C-4FA4-8E63-F8D673E8984F}" dt="2023-09-20T01:29:46.405" v="14" actId="12"/>
          <ac:spMkLst>
            <pc:docMk/>
            <pc:sldMk cId="3976196679" sldId="308"/>
            <ac:spMk id="3" creationId="{79F233AF-177F-47B5-8BF4-22B175904D29}"/>
          </ac:spMkLst>
        </pc:spChg>
      </pc:sldChg>
      <pc:sldChg chg="modSp mod">
        <pc:chgData name="Miriam Hagan (Health)" userId="b5832576-e817-4dd6-8063-8895e4fbe205" providerId="ADAL" clId="{7922CAD8-8C8C-4FA4-8E63-F8D673E8984F}" dt="2023-09-20T01:30:47.904" v="18" actId="20577"/>
        <pc:sldMkLst>
          <pc:docMk/>
          <pc:sldMk cId="3698243759" sldId="312"/>
        </pc:sldMkLst>
        <pc:graphicFrameChg chg="modGraphic">
          <ac:chgData name="Miriam Hagan (Health)" userId="b5832576-e817-4dd6-8063-8895e4fbe205" providerId="ADAL" clId="{7922CAD8-8C8C-4FA4-8E63-F8D673E8984F}" dt="2023-09-20T01:30:47.904" v="18" actId="20577"/>
          <ac:graphicFrameMkLst>
            <pc:docMk/>
            <pc:sldMk cId="3698243759" sldId="312"/>
            <ac:graphicFrameMk id="4" creationId="{272D5D51-1BB8-4078-AAE6-A3F2911215F7}"/>
          </ac:graphicFrameMkLst>
        </pc:graphicFrameChg>
      </pc:sldChg>
      <pc:sldChg chg="modSp mod">
        <pc:chgData name="Miriam Hagan (Health)" userId="b5832576-e817-4dd6-8063-8895e4fbe205" providerId="ADAL" clId="{7922CAD8-8C8C-4FA4-8E63-F8D673E8984F}" dt="2023-09-20T01:30:52.441" v="22" actId="20577"/>
        <pc:sldMkLst>
          <pc:docMk/>
          <pc:sldMk cId="2704064940" sldId="313"/>
        </pc:sldMkLst>
        <pc:graphicFrameChg chg="modGraphic">
          <ac:chgData name="Miriam Hagan (Health)" userId="b5832576-e817-4dd6-8063-8895e4fbe205" providerId="ADAL" clId="{7922CAD8-8C8C-4FA4-8E63-F8D673E8984F}" dt="2023-09-20T01:30:52.441" v="22" actId="20577"/>
          <ac:graphicFrameMkLst>
            <pc:docMk/>
            <pc:sldMk cId="2704064940" sldId="313"/>
            <ac:graphicFrameMk id="4" creationId="{408D415F-4B89-4CAA-8D04-427E0DF58CDA}"/>
          </ac:graphicFrameMkLst>
        </pc:graphicFrameChg>
      </pc:sldChg>
      <pc:sldChg chg="modSp mod">
        <pc:chgData name="Miriam Hagan (Health)" userId="b5832576-e817-4dd6-8063-8895e4fbe205" providerId="ADAL" clId="{7922CAD8-8C8C-4FA4-8E63-F8D673E8984F}" dt="2023-09-20T01:31:29.215" v="25" actId="20577"/>
        <pc:sldMkLst>
          <pc:docMk/>
          <pc:sldMk cId="3224444402" sldId="317"/>
        </pc:sldMkLst>
        <pc:spChg chg="mod">
          <ac:chgData name="Miriam Hagan (Health)" userId="b5832576-e817-4dd6-8063-8895e4fbe205" providerId="ADAL" clId="{7922CAD8-8C8C-4FA4-8E63-F8D673E8984F}" dt="2023-09-20T01:31:29.215" v="25" actId="20577"/>
          <ac:spMkLst>
            <pc:docMk/>
            <pc:sldMk cId="3224444402" sldId="317"/>
            <ac:spMk id="5" creationId="{4C68752A-2223-FE7E-4D0B-F394C3A3A92D}"/>
          </ac:spMkLst>
        </pc:spChg>
      </pc:sldChg>
      <pc:sldChg chg="modSp mod">
        <pc:chgData name="Miriam Hagan (Health)" userId="b5832576-e817-4dd6-8063-8895e4fbe205" providerId="ADAL" clId="{7922CAD8-8C8C-4FA4-8E63-F8D673E8984F}" dt="2023-09-20T01:33:52.744" v="78" actId="20577"/>
        <pc:sldMkLst>
          <pc:docMk/>
          <pc:sldMk cId="3170836676" sldId="322"/>
        </pc:sldMkLst>
        <pc:graphicFrameChg chg="modGraphic">
          <ac:chgData name="Miriam Hagan (Health)" userId="b5832576-e817-4dd6-8063-8895e4fbe205" providerId="ADAL" clId="{7922CAD8-8C8C-4FA4-8E63-F8D673E8984F}" dt="2023-09-20T01:33:52.744" v="78" actId="20577"/>
          <ac:graphicFrameMkLst>
            <pc:docMk/>
            <pc:sldMk cId="3170836676" sldId="322"/>
            <ac:graphicFrameMk id="10" creationId="{6744D66F-758D-25D6-4048-A7C1B7D98008}"/>
          </ac:graphicFrameMkLst>
        </pc:graphicFrameChg>
      </pc:sldChg>
      <pc:sldChg chg="modSp mod">
        <pc:chgData name="Miriam Hagan (Health)" userId="b5832576-e817-4dd6-8063-8895e4fbe205" providerId="ADAL" clId="{7922CAD8-8C8C-4FA4-8E63-F8D673E8984F}" dt="2023-09-20T01:29:14.974" v="11" actId="20577"/>
        <pc:sldMkLst>
          <pc:docMk/>
          <pc:sldMk cId="425568097" sldId="359"/>
        </pc:sldMkLst>
        <pc:graphicFrameChg chg="modGraphic">
          <ac:chgData name="Miriam Hagan (Health)" userId="b5832576-e817-4dd6-8063-8895e4fbe205" providerId="ADAL" clId="{7922CAD8-8C8C-4FA4-8E63-F8D673E8984F}" dt="2023-09-20T01:29:14.974" v="11" actId="20577"/>
          <ac:graphicFrameMkLst>
            <pc:docMk/>
            <pc:sldMk cId="425568097" sldId="359"/>
            <ac:graphicFrameMk id="4" creationId="{D66E3A42-F2C1-ADF8-F9AE-BB04F5E708D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1EF7E-D717-4609-844C-DB4E782B7EEA}" type="doc">
      <dgm:prSet loTypeId="urn:microsoft.com/office/officeart/2011/layout/HexagonRadial" loCatId="officeonline" qsTypeId="urn:microsoft.com/office/officeart/2005/8/quickstyle/simple5" qsCatId="simple" csTypeId="urn:microsoft.com/office/officeart/2005/8/colors/colorful5" csCatId="colorful" phldr="1"/>
      <dgm:spPr/>
      <dgm:t>
        <a:bodyPr/>
        <a:lstStyle/>
        <a:p>
          <a:endParaRPr lang="en-AU"/>
        </a:p>
      </dgm:t>
    </dgm:pt>
    <dgm:pt modelId="{95336754-0E92-4709-8847-2C67092E7C58}" type="pres">
      <dgm:prSet presAssocID="{5191EF7E-D717-4609-844C-DB4E782B7EEA}" presName="Name0" presStyleCnt="0">
        <dgm:presLayoutVars>
          <dgm:chMax val="1"/>
          <dgm:chPref val="1"/>
          <dgm:dir/>
          <dgm:animOne val="branch"/>
          <dgm:animLvl val="lvl"/>
        </dgm:presLayoutVars>
      </dgm:prSet>
      <dgm:spPr/>
    </dgm:pt>
  </dgm:ptLst>
  <dgm:cxnLst>
    <dgm:cxn modelId="{308471B1-A2A7-494F-BF62-E438451ABE42}" type="presOf" srcId="{5191EF7E-D717-4609-844C-DB4E782B7EEA}" destId="{95336754-0E92-4709-8847-2C67092E7C58}" srcOrd="0" destOrd="0" presId="urn:microsoft.com/office/officeart/2011/layout/HexagonRadial"/>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38362E-961E-4D58-8D27-4EE622FE0000}" type="doc">
      <dgm:prSet loTypeId="urn:microsoft.com/office/officeart/2005/8/layout/chevronAccent+Icon" loCatId="process" qsTypeId="urn:microsoft.com/office/officeart/2005/8/quickstyle/simple1" qsCatId="simple" csTypeId="urn:microsoft.com/office/officeart/2005/8/colors/accent3_1" csCatId="accent3" phldr="1"/>
      <dgm:spPr/>
    </dgm:pt>
    <dgm:pt modelId="{D7D2F70E-7007-4EE8-B552-4131176F2B31}">
      <dgm:prSet phldrT="[Text]" custT="1"/>
      <dgm:spPr/>
      <dgm:t>
        <a:bodyPr/>
        <a:lstStyle/>
        <a:p>
          <a:r>
            <a:rPr lang="en-AU" sz="1000" dirty="0"/>
            <a:t>Patient meets SCIg criteria</a:t>
          </a:r>
        </a:p>
      </dgm:t>
    </dgm:pt>
    <dgm:pt modelId="{09B1D08E-68A5-4F24-8F25-5B304B195BE3}" type="parTrans" cxnId="{BEBEB342-8699-4F37-86FC-45D091CB35BD}">
      <dgm:prSet/>
      <dgm:spPr/>
      <dgm:t>
        <a:bodyPr/>
        <a:lstStyle/>
        <a:p>
          <a:endParaRPr lang="en-AU"/>
        </a:p>
      </dgm:t>
    </dgm:pt>
    <dgm:pt modelId="{EBB41008-0253-413C-B795-C78586382D1B}" type="sibTrans" cxnId="{BEBEB342-8699-4F37-86FC-45D091CB35BD}">
      <dgm:prSet/>
      <dgm:spPr/>
      <dgm:t>
        <a:bodyPr/>
        <a:lstStyle/>
        <a:p>
          <a:endParaRPr lang="en-AU"/>
        </a:p>
      </dgm:t>
    </dgm:pt>
    <dgm:pt modelId="{CAE06EB6-6259-47CE-8318-1CE20F37F3CC}">
      <dgm:prSet phldrT="[Text]" custT="1"/>
      <dgm:spPr/>
      <dgm:t>
        <a:bodyPr/>
        <a:lstStyle/>
        <a:p>
          <a:r>
            <a:rPr lang="en-AU" sz="1000" dirty="0"/>
            <a:t>Specialist requests SCIg via </a:t>
          </a:r>
          <a:r>
            <a:rPr lang="en-AU" sz="1000" dirty="0" err="1"/>
            <a:t>BloodSTAR</a:t>
          </a:r>
          <a:endParaRPr lang="en-AU" sz="1000" dirty="0"/>
        </a:p>
      </dgm:t>
    </dgm:pt>
    <dgm:pt modelId="{5E7AADEB-4AB3-4B40-B031-CB0334956183}" type="parTrans" cxnId="{00B7557F-B63F-4D40-8F0C-F2AC455359EF}">
      <dgm:prSet/>
      <dgm:spPr/>
      <dgm:t>
        <a:bodyPr/>
        <a:lstStyle/>
        <a:p>
          <a:endParaRPr lang="en-AU"/>
        </a:p>
      </dgm:t>
    </dgm:pt>
    <dgm:pt modelId="{238A2728-A893-40FA-8C48-AF4EBD19D65E}" type="sibTrans" cxnId="{00B7557F-B63F-4D40-8F0C-F2AC455359EF}">
      <dgm:prSet/>
      <dgm:spPr/>
      <dgm:t>
        <a:bodyPr/>
        <a:lstStyle/>
        <a:p>
          <a:endParaRPr lang="en-AU"/>
        </a:p>
      </dgm:t>
    </dgm:pt>
    <dgm:pt modelId="{1948DCCF-A111-4AC4-B4C3-F7E54B678E69}">
      <dgm:prSet phldrT="[Text]" custT="1"/>
      <dgm:spPr/>
      <dgm:t>
        <a:bodyPr/>
        <a:lstStyle/>
        <a:p>
          <a:r>
            <a:rPr lang="en-AU" sz="1000" dirty="0"/>
            <a:t>Lifeblood approval (6 months)</a:t>
          </a:r>
        </a:p>
      </dgm:t>
    </dgm:pt>
    <dgm:pt modelId="{311AD5C6-5922-4159-8048-FB6A24B4736E}" type="parTrans" cxnId="{A44BD366-54D9-47B2-A4B7-787CD57D63DD}">
      <dgm:prSet/>
      <dgm:spPr/>
      <dgm:t>
        <a:bodyPr/>
        <a:lstStyle/>
        <a:p>
          <a:endParaRPr lang="en-AU"/>
        </a:p>
      </dgm:t>
    </dgm:pt>
    <dgm:pt modelId="{28499366-23AD-4339-B89A-F26F76C9B0C8}" type="sibTrans" cxnId="{A44BD366-54D9-47B2-A4B7-787CD57D63DD}">
      <dgm:prSet/>
      <dgm:spPr/>
      <dgm:t>
        <a:bodyPr/>
        <a:lstStyle/>
        <a:p>
          <a:endParaRPr lang="en-AU"/>
        </a:p>
      </dgm:t>
    </dgm:pt>
    <dgm:pt modelId="{BFA546F4-F9EF-4F8C-8B63-437EBF58FAA1}" type="pres">
      <dgm:prSet presAssocID="{F238362E-961E-4D58-8D27-4EE622FE0000}" presName="Name0" presStyleCnt="0">
        <dgm:presLayoutVars>
          <dgm:dir/>
          <dgm:resizeHandles val="exact"/>
        </dgm:presLayoutVars>
      </dgm:prSet>
      <dgm:spPr/>
    </dgm:pt>
    <dgm:pt modelId="{39211DCB-7EC4-4987-A878-932C848405D5}" type="pres">
      <dgm:prSet presAssocID="{D7D2F70E-7007-4EE8-B552-4131176F2B31}" presName="composite" presStyleCnt="0"/>
      <dgm:spPr/>
    </dgm:pt>
    <dgm:pt modelId="{1AD67F84-94AA-4134-B876-FF37CF917501}" type="pres">
      <dgm:prSet presAssocID="{D7D2F70E-7007-4EE8-B552-4131176F2B31}" presName="bgChev" presStyleLbl="node1" presStyleIdx="0" presStyleCnt="3"/>
      <dgm:spPr/>
    </dgm:pt>
    <dgm:pt modelId="{A94815A0-5A65-41BB-A1E3-4ABA640BF0E4}" type="pres">
      <dgm:prSet presAssocID="{D7D2F70E-7007-4EE8-B552-4131176F2B31}" presName="txNode" presStyleLbl="fgAcc1" presStyleIdx="0" presStyleCnt="3">
        <dgm:presLayoutVars>
          <dgm:bulletEnabled val="1"/>
        </dgm:presLayoutVars>
      </dgm:prSet>
      <dgm:spPr/>
    </dgm:pt>
    <dgm:pt modelId="{E753ED32-8F4F-43F3-831E-36B142D34DD1}" type="pres">
      <dgm:prSet presAssocID="{EBB41008-0253-413C-B795-C78586382D1B}" presName="compositeSpace" presStyleCnt="0"/>
      <dgm:spPr/>
    </dgm:pt>
    <dgm:pt modelId="{D487E3D1-D97E-4F62-AAC2-5C5B0DA628DF}" type="pres">
      <dgm:prSet presAssocID="{CAE06EB6-6259-47CE-8318-1CE20F37F3CC}" presName="composite" presStyleCnt="0"/>
      <dgm:spPr/>
    </dgm:pt>
    <dgm:pt modelId="{DBF47315-EF5C-44CE-886F-DA3259FB6897}" type="pres">
      <dgm:prSet presAssocID="{CAE06EB6-6259-47CE-8318-1CE20F37F3CC}" presName="bgChev" presStyleLbl="node1" presStyleIdx="1" presStyleCnt="3" custScaleX="99613" custScaleY="90595" custLinFactNeighborX="175" custLinFactNeighborY="1769"/>
      <dgm:spPr/>
    </dgm:pt>
    <dgm:pt modelId="{2736EFB9-B821-40A7-9531-4D36F5336A9A}" type="pres">
      <dgm:prSet presAssocID="{CAE06EB6-6259-47CE-8318-1CE20F37F3CC}" presName="txNode" presStyleLbl="fgAcc1" presStyleIdx="1" presStyleCnt="3">
        <dgm:presLayoutVars>
          <dgm:bulletEnabled val="1"/>
        </dgm:presLayoutVars>
      </dgm:prSet>
      <dgm:spPr/>
    </dgm:pt>
    <dgm:pt modelId="{80E0C8D0-09B7-4626-A8CE-4D71521EDEA2}" type="pres">
      <dgm:prSet presAssocID="{238A2728-A893-40FA-8C48-AF4EBD19D65E}" presName="compositeSpace" presStyleCnt="0"/>
      <dgm:spPr/>
    </dgm:pt>
    <dgm:pt modelId="{B18B1BD7-52B6-47BA-83AD-9A32460AFAC9}" type="pres">
      <dgm:prSet presAssocID="{1948DCCF-A111-4AC4-B4C3-F7E54B678E69}" presName="composite" presStyleCnt="0"/>
      <dgm:spPr/>
    </dgm:pt>
    <dgm:pt modelId="{DF819CB7-2A80-404C-94EB-79DD3985064A}" type="pres">
      <dgm:prSet presAssocID="{1948DCCF-A111-4AC4-B4C3-F7E54B678E69}" presName="bgChev" presStyleLbl="node1" presStyleIdx="2" presStyleCnt="3"/>
      <dgm:spPr/>
    </dgm:pt>
    <dgm:pt modelId="{4B48ECA0-E476-42E4-83F8-2801BCA35EA4}" type="pres">
      <dgm:prSet presAssocID="{1948DCCF-A111-4AC4-B4C3-F7E54B678E69}" presName="txNode" presStyleLbl="fgAcc1" presStyleIdx="2" presStyleCnt="3" custLinFactNeighborX="47" custLinFactNeighborY="-3957">
        <dgm:presLayoutVars>
          <dgm:bulletEnabled val="1"/>
        </dgm:presLayoutVars>
      </dgm:prSet>
      <dgm:spPr/>
    </dgm:pt>
  </dgm:ptLst>
  <dgm:cxnLst>
    <dgm:cxn modelId="{2F16BF30-3917-48B1-9212-D97C793F567C}" type="presOf" srcId="{D7D2F70E-7007-4EE8-B552-4131176F2B31}" destId="{A94815A0-5A65-41BB-A1E3-4ABA640BF0E4}" srcOrd="0" destOrd="0" presId="urn:microsoft.com/office/officeart/2005/8/layout/chevronAccent+Icon"/>
    <dgm:cxn modelId="{47688F3A-4B8B-4FD1-8C4E-D2B669977043}" type="presOf" srcId="{F238362E-961E-4D58-8D27-4EE622FE0000}" destId="{BFA546F4-F9EF-4F8C-8B63-437EBF58FAA1}" srcOrd="0" destOrd="0" presId="urn:microsoft.com/office/officeart/2005/8/layout/chevronAccent+Icon"/>
    <dgm:cxn modelId="{BEBEB342-8699-4F37-86FC-45D091CB35BD}" srcId="{F238362E-961E-4D58-8D27-4EE622FE0000}" destId="{D7D2F70E-7007-4EE8-B552-4131176F2B31}" srcOrd="0" destOrd="0" parTransId="{09B1D08E-68A5-4F24-8F25-5B304B195BE3}" sibTransId="{EBB41008-0253-413C-B795-C78586382D1B}"/>
    <dgm:cxn modelId="{A44BD366-54D9-47B2-A4B7-787CD57D63DD}" srcId="{F238362E-961E-4D58-8D27-4EE622FE0000}" destId="{1948DCCF-A111-4AC4-B4C3-F7E54B678E69}" srcOrd="2" destOrd="0" parTransId="{311AD5C6-5922-4159-8048-FB6A24B4736E}" sibTransId="{28499366-23AD-4339-B89A-F26F76C9B0C8}"/>
    <dgm:cxn modelId="{00B7557F-B63F-4D40-8F0C-F2AC455359EF}" srcId="{F238362E-961E-4D58-8D27-4EE622FE0000}" destId="{CAE06EB6-6259-47CE-8318-1CE20F37F3CC}" srcOrd="1" destOrd="0" parTransId="{5E7AADEB-4AB3-4B40-B031-CB0334956183}" sibTransId="{238A2728-A893-40FA-8C48-AF4EBD19D65E}"/>
    <dgm:cxn modelId="{1B0E97B4-1672-44D6-B1E8-0A1B4853B081}" type="presOf" srcId="{1948DCCF-A111-4AC4-B4C3-F7E54B678E69}" destId="{4B48ECA0-E476-42E4-83F8-2801BCA35EA4}" srcOrd="0" destOrd="0" presId="urn:microsoft.com/office/officeart/2005/8/layout/chevronAccent+Icon"/>
    <dgm:cxn modelId="{3B5C0EF3-3E57-4841-AE7B-6FA936793C30}" type="presOf" srcId="{CAE06EB6-6259-47CE-8318-1CE20F37F3CC}" destId="{2736EFB9-B821-40A7-9531-4D36F5336A9A}" srcOrd="0" destOrd="0" presId="urn:microsoft.com/office/officeart/2005/8/layout/chevronAccent+Icon"/>
    <dgm:cxn modelId="{9BD4D606-D7EC-47F2-AC02-5AC411865EC3}" type="presParOf" srcId="{BFA546F4-F9EF-4F8C-8B63-437EBF58FAA1}" destId="{39211DCB-7EC4-4987-A878-932C848405D5}" srcOrd="0" destOrd="0" presId="urn:microsoft.com/office/officeart/2005/8/layout/chevronAccent+Icon"/>
    <dgm:cxn modelId="{81C60836-1845-4869-ACFB-36D64ADA6408}" type="presParOf" srcId="{39211DCB-7EC4-4987-A878-932C848405D5}" destId="{1AD67F84-94AA-4134-B876-FF37CF917501}" srcOrd="0" destOrd="0" presId="urn:microsoft.com/office/officeart/2005/8/layout/chevronAccent+Icon"/>
    <dgm:cxn modelId="{92162A41-E0AC-44B4-A730-B72A7D90E052}" type="presParOf" srcId="{39211DCB-7EC4-4987-A878-932C848405D5}" destId="{A94815A0-5A65-41BB-A1E3-4ABA640BF0E4}" srcOrd="1" destOrd="0" presId="urn:microsoft.com/office/officeart/2005/8/layout/chevronAccent+Icon"/>
    <dgm:cxn modelId="{3F01B6D2-AD49-434E-9D90-FD0EB6536820}" type="presParOf" srcId="{BFA546F4-F9EF-4F8C-8B63-437EBF58FAA1}" destId="{E753ED32-8F4F-43F3-831E-36B142D34DD1}" srcOrd="1" destOrd="0" presId="urn:microsoft.com/office/officeart/2005/8/layout/chevronAccent+Icon"/>
    <dgm:cxn modelId="{D6AF1AC5-55F2-4C72-9CC0-2F5B9238A5AD}" type="presParOf" srcId="{BFA546F4-F9EF-4F8C-8B63-437EBF58FAA1}" destId="{D487E3D1-D97E-4F62-AAC2-5C5B0DA628DF}" srcOrd="2" destOrd="0" presId="urn:microsoft.com/office/officeart/2005/8/layout/chevronAccent+Icon"/>
    <dgm:cxn modelId="{F2B86268-5B2C-4C59-9E34-53EEDC34CD01}" type="presParOf" srcId="{D487E3D1-D97E-4F62-AAC2-5C5B0DA628DF}" destId="{DBF47315-EF5C-44CE-886F-DA3259FB6897}" srcOrd="0" destOrd="0" presId="urn:microsoft.com/office/officeart/2005/8/layout/chevronAccent+Icon"/>
    <dgm:cxn modelId="{F96F68F2-520E-463A-BF5C-0177F1DAD142}" type="presParOf" srcId="{D487E3D1-D97E-4F62-AAC2-5C5B0DA628DF}" destId="{2736EFB9-B821-40A7-9531-4D36F5336A9A}" srcOrd="1" destOrd="0" presId="urn:microsoft.com/office/officeart/2005/8/layout/chevronAccent+Icon"/>
    <dgm:cxn modelId="{0088BC1F-31FE-4D2E-A6F0-87816A9DAB56}" type="presParOf" srcId="{BFA546F4-F9EF-4F8C-8B63-437EBF58FAA1}" destId="{80E0C8D0-09B7-4626-A8CE-4D71521EDEA2}" srcOrd="3" destOrd="0" presId="urn:microsoft.com/office/officeart/2005/8/layout/chevronAccent+Icon"/>
    <dgm:cxn modelId="{5E08DA9F-4BCC-4FA5-9F3D-80A3171D7978}" type="presParOf" srcId="{BFA546F4-F9EF-4F8C-8B63-437EBF58FAA1}" destId="{B18B1BD7-52B6-47BA-83AD-9A32460AFAC9}" srcOrd="4" destOrd="0" presId="urn:microsoft.com/office/officeart/2005/8/layout/chevronAccent+Icon"/>
    <dgm:cxn modelId="{F85201F0-C158-4852-A3F9-29650AC1E091}" type="presParOf" srcId="{B18B1BD7-52B6-47BA-83AD-9A32460AFAC9}" destId="{DF819CB7-2A80-404C-94EB-79DD3985064A}" srcOrd="0" destOrd="0" presId="urn:microsoft.com/office/officeart/2005/8/layout/chevronAccent+Icon"/>
    <dgm:cxn modelId="{0003CA82-EF24-4B6C-8810-4707C5FCC1AF}" type="presParOf" srcId="{B18B1BD7-52B6-47BA-83AD-9A32460AFAC9}" destId="{4B48ECA0-E476-42E4-83F8-2801BCA35EA4}"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38362E-961E-4D58-8D27-4EE622FE0000}" type="doc">
      <dgm:prSet loTypeId="urn:microsoft.com/office/officeart/2005/8/layout/chevronAccent+Icon" loCatId="process" qsTypeId="urn:microsoft.com/office/officeart/2005/8/quickstyle/simple1" qsCatId="simple" csTypeId="urn:microsoft.com/office/officeart/2005/8/colors/accent3_1" csCatId="accent3" phldr="1"/>
      <dgm:spPr/>
    </dgm:pt>
    <dgm:pt modelId="{D7D2F70E-7007-4EE8-B552-4131176F2B31}">
      <dgm:prSet phldrT="[Text]" custT="1"/>
      <dgm:spPr/>
      <dgm:t>
        <a:bodyPr/>
        <a:lstStyle/>
        <a:p>
          <a:r>
            <a:rPr lang="en-AU" sz="1000" dirty="0"/>
            <a:t>MO completes script for </a:t>
          </a:r>
          <a:r>
            <a:rPr lang="en-AU" sz="1000" dirty="0" err="1"/>
            <a:t>SCIg</a:t>
          </a:r>
          <a:endParaRPr lang="en-AU" sz="1000" dirty="0"/>
        </a:p>
      </dgm:t>
    </dgm:pt>
    <dgm:pt modelId="{09B1D08E-68A5-4F24-8F25-5B304B195BE3}" type="parTrans" cxnId="{BEBEB342-8699-4F37-86FC-45D091CB35BD}">
      <dgm:prSet/>
      <dgm:spPr/>
      <dgm:t>
        <a:bodyPr/>
        <a:lstStyle/>
        <a:p>
          <a:endParaRPr lang="en-AU"/>
        </a:p>
      </dgm:t>
    </dgm:pt>
    <dgm:pt modelId="{EBB41008-0253-413C-B795-C78586382D1B}" type="sibTrans" cxnId="{BEBEB342-8699-4F37-86FC-45D091CB35BD}">
      <dgm:prSet/>
      <dgm:spPr/>
      <dgm:t>
        <a:bodyPr/>
        <a:lstStyle/>
        <a:p>
          <a:endParaRPr lang="en-AU"/>
        </a:p>
      </dgm:t>
    </dgm:pt>
    <dgm:pt modelId="{CAE06EB6-6259-47CE-8318-1CE20F37F3C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1000" dirty="0"/>
            <a:t>Nurse (or delegate) completes SCIg planning sheet (</a:t>
          </a:r>
          <a:r>
            <a:rPr lang="en-AU" sz="1000" dirty="0" err="1"/>
            <a:t>BloodSTAR</a:t>
          </a:r>
          <a:r>
            <a:rPr lang="en-AU" sz="1000" dirty="0"/>
            <a:t>)</a:t>
          </a:r>
        </a:p>
      </dgm:t>
    </dgm:pt>
    <dgm:pt modelId="{5E7AADEB-4AB3-4B40-B031-CB0334956183}" type="parTrans" cxnId="{00B7557F-B63F-4D40-8F0C-F2AC455359EF}">
      <dgm:prSet/>
      <dgm:spPr/>
      <dgm:t>
        <a:bodyPr/>
        <a:lstStyle/>
        <a:p>
          <a:endParaRPr lang="en-AU"/>
        </a:p>
      </dgm:t>
    </dgm:pt>
    <dgm:pt modelId="{238A2728-A893-40FA-8C48-AF4EBD19D65E}" type="sibTrans" cxnId="{00B7557F-B63F-4D40-8F0C-F2AC455359EF}">
      <dgm:prSet/>
      <dgm:spPr/>
      <dgm:t>
        <a:bodyPr/>
        <a:lstStyle/>
        <a:p>
          <a:endParaRPr lang="en-AU"/>
        </a:p>
      </dgm:t>
    </dgm:pt>
    <dgm:pt modelId="{1948DCCF-A111-4AC4-B4C3-F7E54B678E69}">
      <dgm:prSet phldrT="[Text]" custT="1"/>
      <dgm:spPr/>
      <dgm:t>
        <a:bodyPr/>
        <a:lstStyle/>
        <a:p>
          <a:r>
            <a:rPr lang="en-AU" sz="1000" dirty="0"/>
            <a:t>Nurse (or delegate) provides a copy of the prescription to pharmacy</a:t>
          </a:r>
        </a:p>
      </dgm:t>
    </dgm:pt>
    <dgm:pt modelId="{311AD5C6-5922-4159-8048-FB6A24B4736E}" type="parTrans" cxnId="{A44BD366-54D9-47B2-A4B7-787CD57D63DD}">
      <dgm:prSet/>
      <dgm:spPr/>
      <dgm:t>
        <a:bodyPr/>
        <a:lstStyle/>
        <a:p>
          <a:endParaRPr lang="en-AU"/>
        </a:p>
      </dgm:t>
    </dgm:pt>
    <dgm:pt modelId="{28499366-23AD-4339-B89A-F26F76C9B0C8}" type="sibTrans" cxnId="{A44BD366-54D9-47B2-A4B7-787CD57D63DD}">
      <dgm:prSet/>
      <dgm:spPr/>
      <dgm:t>
        <a:bodyPr/>
        <a:lstStyle/>
        <a:p>
          <a:endParaRPr lang="en-AU"/>
        </a:p>
      </dgm:t>
    </dgm:pt>
    <dgm:pt modelId="{BFA546F4-F9EF-4F8C-8B63-437EBF58FAA1}" type="pres">
      <dgm:prSet presAssocID="{F238362E-961E-4D58-8D27-4EE622FE0000}" presName="Name0" presStyleCnt="0">
        <dgm:presLayoutVars>
          <dgm:dir/>
          <dgm:resizeHandles val="exact"/>
        </dgm:presLayoutVars>
      </dgm:prSet>
      <dgm:spPr/>
    </dgm:pt>
    <dgm:pt modelId="{39211DCB-7EC4-4987-A878-932C848405D5}" type="pres">
      <dgm:prSet presAssocID="{D7D2F70E-7007-4EE8-B552-4131176F2B31}" presName="composite" presStyleCnt="0"/>
      <dgm:spPr/>
    </dgm:pt>
    <dgm:pt modelId="{1AD67F84-94AA-4134-B876-FF37CF917501}" type="pres">
      <dgm:prSet presAssocID="{D7D2F70E-7007-4EE8-B552-4131176F2B31}" presName="bgChev" presStyleLbl="node1" presStyleIdx="0" presStyleCnt="3" custScaleX="99900"/>
      <dgm:spPr/>
    </dgm:pt>
    <dgm:pt modelId="{A94815A0-5A65-41BB-A1E3-4ABA640BF0E4}" type="pres">
      <dgm:prSet presAssocID="{D7D2F70E-7007-4EE8-B552-4131176F2B31}" presName="txNode" presStyleLbl="fgAcc1" presStyleIdx="0" presStyleCnt="3">
        <dgm:presLayoutVars>
          <dgm:bulletEnabled val="1"/>
        </dgm:presLayoutVars>
      </dgm:prSet>
      <dgm:spPr/>
    </dgm:pt>
    <dgm:pt modelId="{E753ED32-8F4F-43F3-831E-36B142D34DD1}" type="pres">
      <dgm:prSet presAssocID="{EBB41008-0253-413C-B795-C78586382D1B}" presName="compositeSpace" presStyleCnt="0"/>
      <dgm:spPr/>
    </dgm:pt>
    <dgm:pt modelId="{D487E3D1-D97E-4F62-AAC2-5C5B0DA628DF}" type="pres">
      <dgm:prSet presAssocID="{CAE06EB6-6259-47CE-8318-1CE20F37F3CC}" presName="composite" presStyleCnt="0"/>
      <dgm:spPr/>
    </dgm:pt>
    <dgm:pt modelId="{DBF47315-EF5C-44CE-886F-DA3259FB6897}" type="pres">
      <dgm:prSet presAssocID="{CAE06EB6-6259-47CE-8318-1CE20F37F3CC}" presName="bgChev" presStyleLbl="node1" presStyleIdx="1" presStyleCnt="3"/>
      <dgm:spPr/>
    </dgm:pt>
    <dgm:pt modelId="{2736EFB9-B821-40A7-9531-4D36F5336A9A}" type="pres">
      <dgm:prSet presAssocID="{CAE06EB6-6259-47CE-8318-1CE20F37F3CC}" presName="txNode" presStyleLbl="fgAcc1" presStyleIdx="1" presStyleCnt="3">
        <dgm:presLayoutVars>
          <dgm:bulletEnabled val="1"/>
        </dgm:presLayoutVars>
      </dgm:prSet>
      <dgm:spPr/>
    </dgm:pt>
    <dgm:pt modelId="{80E0C8D0-09B7-4626-A8CE-4D71521EDEA2}" type="pres">
      <dgm:prSet presAssocID="{238A2728-A893-40FA-8C48-AF4EBD19D65E}" presName="compositeSpace" presStyleCnt="0"/>
      <dgm:spPr/>
    </dgm:pt>
    <dgm:pt modelId="{B18B1BD7-52B6-47BA-83AD-9A32460AFAC9}" type="pres">
      <dgm:prSet presAssocID="{1948DCCF-A111-4AC4-B4C3-F7E54B678E69}" presName="composite" presStyleCnt="0"/>
      <dgm:spPr/>
    </dgm:pt>
    <dgm:pt modelId="{DF819CB7-2A80-404C-94EB-79DD3985064A}" type="pres">
      <dgm:prSet presAssocID="{1948DCCF-A111-4AC4-B4C3-F7E54B678E69}" presName="bgChev" presStyleLbl="node1" presStyleIdx="2" presStyleCnt="3"/>
      <dgm:spPr/>
    </dgm:pt>
    <dgm:pt modelId="{4B48ECA0-E476-42E4-83F8-2801BCA35EA4}" type="pres">
      <dgm:prSet presAssocID="{1948DCCF-A111-4AC4-B4C3-F7E54B678E69}" presName="txNode" presStyleLbl="fgAcc1" presStyleIdx="2" presStyleCnt="3">
        <dgm:presLayoutVars>
          <dgm:bulletEnabled val="1"/>
        </dgm:presLayoutVars>
      </dgm:prSet>
      <dgm:spPr/>
    </dgm:pt>
  </dgm:ptLst>
  <dgm:cxnLst>
    <dgm:cxn modelId="{BEBEB342-8699-4F37-86FC-45D091CB35BD}" srcId="{F238362E-961E-4D58-8D27-4EE622FE0000}" destId="{D7D2F70E-7007-4EE8-B552-4131176F2B31}" srcOrd="0" destOrd="0" parTransId="{09B1D08E-68A5-4F24-8F25-5B304B195BE3}" sibTransId="{EBB41008-0253-413C-B795-C78586382D1B}"/>
    <dgm:cxn modelId="{DDE4BC65-819F-487E-8A35-322AC6D8215D}" type="presOf" srcId="{F238362E-961E-4D58-8D27-4EE622FE0000}" destId="{BFA546F4-F9EF-4F8C-8B63-437EBF58FAA1}" srcOrd="0" destOrd="0" presId="urn:microsoft.com/office/officeart/2005/8/layout/chevronAccent+Icon"/>
    <dgm:cxn modelId="{A44BD366-54D9-47B2-A4B7-787CD57D63DD}" srcId="{F238362E-961E-4D58-8D27-4EE622FE0000}" destId="{1948DCCF-A111-4AC4-B4C3-F7E54B678E69}" srcOrd="2" destOrd="0" parTransId="{311AD5C6-5922-4159-8048-FB6A24B4736E}" sibTransId="{28499366-23AD-4339-B89A-F26F76C9B0C8}"/>
    <dgm:cxn modelId="{F522D771-6913-4689-8262-C9E2C09CD4B3}" type="presOf" srcId="{1948DCCF-A111-4AC4-B4C3-F7E54B678E69}" destId="{4B48ECA0-E476-42E4-83F8-2801BCA35EA4}" srcOrd="0" destOrd="0" presId="urn:microsoft.com/office/officeart/2005/8/layout/chevronAccent+Icon"/>
    <dgm:cxn modelId="{00B7557F-B63F-4D40-8F0C-F2AC455359EF}" srcId="{F238362E-961E-4D58-8D27-4EE622FE0000}" destId="{CAE06EB6-6259-47CE-8318-1CE20F37F3CC}" srcOrd="1" destOrd="0" parTransId="{5E7AADEB-4AB3-4B40-B031-CB0334956183}" sibTransId="{238A2728-A893-40FA-8C48-AF4EBD19D65E}"/>
    <dgm:cxn modelId="{BC1941B5-26CD-4E48-B23E-FF3EB198E830}" type="presOf" srcId="{CAE06EB6-6259-47CE-8318-1CE20F37F3CC}" destId="{2736EFB9-B821-40A7-9531-4D36F5336A9A}" srcOrd="0" destOrd="0" presId="urn:microsoft.com/office/officeart/2005/8/layout/chevronAccent+Icon"/>
    <dgm:cxn modelId="{407CBFD5-C6F5-4DBF-AF3D-34B2C9E37B55}" type="presOf" srcId="{D7D2F70E-7007-4EE8-B552-4131176F2B31}" destId="{A94815A0-5A65-41BB-A1E3-4ABA640BF0E4}" srcOrd="0" destOrd="0" presId="urn:microsoft.com/office/officeart/2005/8/layout/chevronAccent+Icon"/>
    <dgm:cxn modelId="{32C6614B-676D-4BE3-9598-26A0504715F4}" type="presParOf" srcId="{BFA546F4-F9EF-4F8C-8B63-437EBF58FAA1}" destId="{39211DCB-7EC4-4987-A878-932C848405D5}" srcOrd="0" destOrd="0" presId="urn:microsoft.com/office/officeart/2005/8/layout/chevronAccent+Icon"/>
    <dgm:cxn modelId="{41C0917B-C8A7-4813-8E9A-9A3F5819FC54}" type="presParOf" srcId="{39211DCB-7EC4-4987-A878-932C848405D5}" destId="{1AD67F84-94AA-4134-B876-FF37CF917501}" srcOrd="0" destOrd="0" presId="urn:microsoft.com/office/officeart/2005/8/layout/chevronAccent+Icon"/>
    <dgm:cxn modelId="{880BE86C-1FD1-47BC-B019-EF9ECE00C24F}" type="presParOf" srcId="{39211DCB-7EC4-4987-A878-932C848405D5}" destId="{A94815A0-5A65-41BB-A1E3-4ABA640BF0E4}" srcOrd="1" destOrd="0" presId="urn:microsoft.com/office/officeart/2005/8/layout/chevronAccent+Icon"/>
    <dgm:cxn modelId="{D87AF6B8-BA56-4A16-88A0-4B272BF0CA99}" type="presParOf" srcId="{BFA546F4-F9EF-4F8C-8B63-437EBF58FAA1}" destId="{E753ED32-8F4F-43F3-831E-36B142D34DD1}" srcOrd="1" destOrd="0" presId="urn:microsoft.com/office/officeart/2005/8/layout/chevronAccent+Icon"/>
    <dgm:cxn modelId="{554C0D30-6E9D-42BD-836F-6B8AFB9E24AD}" type="presParOf" srcId="{BFA546F4-F9EF-4F8C-8B63-437EBF58FAA1}" destId="{D487E3D1-D97E-4F62-AAC2-5C5B0DA628DF}" srcOrd="2" destOrd="0" presId="urn:microsoft.com/office/officeart/2005/8/layout/chevronAccent+Icon"/>
    <dgm:cxn modelId="{7BAC2BE3-633D-4DCD-BFCD-BE0B5EFFB5B7}" type="presParOf" srcId="{D487E3D1-D97E-4F62-AAC2-5C5B0DA628DF}" destId="{DBF47315-EF5C-44CE-886F-DA3259FB6897}" srcOrd="0" destOrd="0" presId="urn:microsoft.com/office/officeart/2005/8/layout/chevronAccent+Icon"/>
    <dgm:cxn modelId="{A5956C16-AA61-4018-ABF1-25EF4C0FED7E}" type="presParOf" srcId="{D487E3D1-D97E-4F62-AAC2-5C5B0DA628DF}" destId="{2736EFB9-B821-40A7-9531-4D36F5336A9A}" srcOrd="1" destOrd="0" presId="urn:microsoft.com/office/officeart/2005/8/layout/chevronAccent+Icon"/>
    <dgm:cxn modelId="{A3BF7B47-9FEA-430A-BF68-BBA3EB3CD75F}" type="presParOf" srcId="{BFA546F4-F9EF-4F8C-8B63-437EBF58FAA1}" destId="{80E0C8D0-09B7-4626-A8CE-4D71521EDEA2}" srcOrd="3" destOrd="0" presId="urn:microsoft.com/office/officeart/2005/8/layout/chevronAccent+Icon"/>
    <dgm:cxn modelId="{17A68D69-0B72-4C22-94D7-D9A9CF9D06AD}" type="presParOf" srcId="{BFA546F4-F9EF-4F8C-8B63-437EBF58FAA1}" destId="{B18B1BD7-52B6-47BA-83AD-9A32460AFAC9}" srcOrd="4" destOrd="0" presId="urn:microsoft.com/office/officeart/2005/8/layout/chevronAccent+Icon"/>
    <dgm:cxn modelId="{E7C29FC2-F0E0-4EAC-B0A1-EF1863CB1117}" type="presParOf" srcId="{B18B1BD7-52B6-47BA-83AD-9A32460AFAC9}" destId="{DF819CB7-2A80-404C-94EB-79DD3985064A}" srcOrd="0" destOrd="0" presId="urn:microsoft.com/office/officeart/2005/8/layout/chevronAccent+Icon"/>
    <dgm:cxn modelId="{DAD5113B-25EE-474D-B9A2-191AD7ABD3FB}" type="presParOf" srcId="{B18B1BD7-52B6-47BA-83AD-9A32460AFAC9}" destId="{4B48ECA0-E476-42E4-83F8-2801BCA35EA4}"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38362E-961E-4D58-8D27-4EE622FE0000}" type="doc">
      <dgm:prSet loTypeId="urn:microsoft.com/office/officeart/2005/8/layout/chevronAccent+Icon" loCatId="process" qsTypeId="urn:microsoft.com/office/officeart/2005/8/quickstyle/simple1" qsCatId="simple" csTypeId="urn:microsoft.com/office/officeart/2005/8/colors/accent3_1" csCatId="accent3" phldr="1"/>
      <dgm:spPr/>
    </dgm:pt>
    <dgm:pt modelId="{D7D2F70E-7007-4EE8-B552-4131176F2B3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900" dirty="0"/>
            <a:t>Blood </a:t>
          </a:r>
          <a:r>
            <a:rPr lang="en-AU" sz="1000" dirty="0"/>
            <a:t>bank</a:t>
          </a:r>
          <a:r>
            <a:rPr lang="en-AU" sz="900" dirty="0"/>
            <a:t> or pharmacy complete dispensing of SCIg in </a:t>
          </a:r>
          <a:r>
            <a:rPr lang="en-AU" sz="900" dirty="0" err="1"/>
            <a:t>BloodNET</a:t>
          </a:r>
          <a:endParaRPr lang="en-AU" sz="900" dirty="0"/>
        </a:p>
      </dgm:t>
    </dgm:pt>
    <dgm:pt modelId="{09B1D08E-68A5-4F24-8F25-5B304B195BE3}" type="parTrans" cxnId="{BEBEB342-8699-4F37-86FC-45D091CB35BD}">
      <dgm:prSet/>
      <dgm:spPr/>
      <dgm:t>
        <a:bodyPr/>
        <a:lstStyle/>
        <a:p>
          <a:endParaRPr lang="en-AU"/>
        </a:p>
      </dgm:t>
    </dgm:pt>
    <dgm:pt modelId="{EBB41008-0253-413C-B795-C78586382D1B}" type="sibTrans" cxnId="{BEBEB342-8699-4F37-86FC-45D091CB35BD}">
      <dgm:prSet/>
      <dgm:spPr/>
      <dgm:t>
        <a:bodyPr/>
        <a:lstStyle/>
        <a:p>
          <a:endParaRPr lang="en-AU"/>
        </a:p>
      </dgm:t>
    </dgm:pt>
    <dgm:pt modelId="{CAE06EB6-6259-47CE-8318-1CE20F37F3C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AU" sz="1000" dirty="0"/>
            <a:t>Blood bank can dispense for inpatient use only</a:t>
          </a:r>
        </a:p>
      </dgm:t>
    </dgm:pt>
    <dgm:pt modelId="{5E7AADEB-4AB3-4B40-B031-CB0334956183}" type="parTrans" cxnId="{00B7557F-B63F-4D40-8F0C-F2AC455359EF}">
      <dgm:prSet/>
      <dgm:spPr/>
      <dgm:t>
        <a:bodyPr/>
        <a:lstStyle/>
        <a:p>
          <a:endParaRPr lang="en-AU"/>
        </a:p>
      </dgm:t>
    </dgm:pt>
    <dgm:pt modelId="{238A2728-A893-40FA-8C48-AF4EBD19D65E}" type="sibTrans" cxnId="{00B7557F-B63F-4D40-8F0C-F2AC455359EF}">
      <dgm:prSet/>
      <dgm:spPr/>
      <dgm:t>
        <a:bodyPr/>
        <a:lstStyle/>
        <a:p>
          <a:endParaRPr lang="en-AU"/>
        </a:p>
      </dgm:t>
    </dgm:pt>
    <dgm:pt modelId="{1948DCCF-A111-4AC4-B4C3-F7E54B678E69}">
      <dgm:prSet phldrT="[Text]" custT="1"/>
      <dgm:spPr/>
      <dgm:t>
        <a:bodyPr/>
        <a:lstStyle/>
        <a:p>
          <a:r>
            <a:rPr lang="en-AU" sz="1000" dirty="0"/>
            <a:t>Pharmacy complete S4 dispensing for home use</a:t>
          </a:r>
        </a:p>
      </dgm:t>
    </dgm:pt>
    <dgm:pt modelId="{311AD5C6-5922-4159-8048-FB6A24B4736E}" type="parTrans" cxnId="{A44BD366-54D9-47B2-A4B7-787CD57D63DD}">
      <dgm:prSet/>
      <dgm:spPr/>
      <dgm:t>
        <a:bodyPr/>
        <a:lstStyle/>
        <a:p>
          <a:endParaRPr lang="en-AU"/>
        </a:p>
      </dgm:t>
    </dgm:pt>
    <dgm:pt modelId="{28499366-23AD-4339-B89A-F26F76C9B0C8}" type="sibTrans" cxnId="{A44BD366-54D9-47B2-A4B7-787CD57D63DD}">
      <dgm:prSet/>
      <dgm:spPr/>
      <dgm:t>
        <a:bodyPr/>
        <a:lstStyle/>
        <a:p>
          <a:endParaRPr lang="en-AU"/>
        </a:p>
      </dgm:t>
    </dgm:pt>
    <dgm:pt modelId="{BFA546F4-F9EF-4F8C-8B63-437EBF58FAA1}" type="pres">
      <dgm:prSet presAssocID="{F238362E-961E-4D58-8D27-4EE622FE0000}" presName="Name0" presStyleCnt="0">
        <dgm:presLayoutVars>
          <dgm:dir/>
          <dgm:resizeHandles val="exact"/>
        </dgm:presLayoutVars>
      </dgm:prSet>
      <dgm:spPr/>
    </dgm:pt>
    <dgm:pt modelId="{39211DCB-7EC4-4987-A878-932C848405D5}" type="pres">
      <dgm:prSet presAssocID="{D7D2F70E-7007-4EE8-B552-4131176F2B31}" presName="composite" presStyleCnt="0"/>
      <dgm:spPr/>
    </dgm:pt>
    <dgm:pt modelId="{1AD67F84-94AA-4134-B876-FF37CF917501}" type="pres">
      <dgm:prSet presAssocID="{D7D2F70E-7007-4EE8-B552-4131176F2B31}" presName="bgChev" presStyleLbl="node1" presStyleIdx="0" presStyleCnt="3"/>
      <dgm:spPr/>
    </dgm:pt>
    <dgm:pt modelId="{A94815A0-5A65-41BB-A1E3-4ABA640BF0E4}" type="pres">
      <dgm:prSet presAssocID="{D7D2F70E-7007-4EE8-B552-4131176F2B31}" presName="txNode" presStyleLbl="fgAcc1" presStyleIdx="0" presStyleCnt="3">
        <dgm:presLayoutVars>
          <dgm:bulletEnabled val="1"/>
        </dgm:presLayoutVars>
      </dgm:prSet>
      <dgm:spPr/>
    </dgm:pt>
    <dgm:pt modelId="{E753ED32-8F4F-43F3-831E-36B142D34DD1}" type="pres">
      <dgm:prSet presAssocID="{EBB41008-0253-413C-B795-C78586382D1B}" presName="compositeSpace" presStyleCnt="0"/>
      <dgm:spPr/>
    </dgm:pt>
    <dgm:pt modelId="{D487E3D1-D97E-4F62-AAC2-5C5B0DA628DF}" type="pres">
      <dgm:prSet presAssocID="{CAE06EB6-6259-47CE-8318-1CE20F37F3CC}" presName="composite" presStyleCnt="0"/>
      <dgm:spPr/>
    </dgm:pt>
    <dgm:pt modelId="{DBF47315-EF5C-44CE-886F-DA3259FB6897}" type="pres">
      <dgm:prSet presAssocID="{CAE06EB6-6259-47CE-8318-1CE20F37F3CC}" presName="bgChev" presStyleLbl="node1" presStyleIdx="1" presStyleCnt="3"/>
      <dgm:spPr/>
    </dgm:pt>
    <dgm:pt modelId="{2736EFB9-B821-40A7-9531-4D36F5336A9A}" type="pres">
      <dgm:prSet presAssocID="{CAE06EB6-6259-47CE-8318-1CE20F37F3CC}" presName="txNode" presStyleLbl="fgAcc1" presStyleIdx="1" presStyleCnt="3">
        <dgm:presLayoutVars>
          <dgm:bulletEnabled val="1"/>
        </dgm:presLayoutVars>
      </dgm:prSet>
      <dgm:spPr/>
    </dgm:pt>
    <dgm:pt modelId="{80E0C8D0-09B7-4626-A8CE-4D71521EDEA2}" type="pres">
      <dgm:prSet presAssocID="{238A2728-A893-40FA-8C48-AF4EBD19D65E}" presName="compositeSpace" presStyleCnt="0"/>
      <dgm:spPr/>
    </dgm:pt>
    <dgm:pt modelId="{B18B1BD7-52B6-47BA-83AD-9A32460AFAC9}" type="pres">
      <dgm:prSet presAssocID="{1948DCCF-A111-4AC4-B4C3-F7E54B678E69}" presName="composite" presStyleCnt="0"/>
      <dgm:spPr/>
    </dgm:pt>
    <dgm:pt modelId="{DF819CB7-2A80-404C-94EB-79DD3985064A}" type="pres">
      <dgm:prSet presAssocID="{1948DCCF-A111-4AC4-B4C3-F7E54B678E69}" presName="bgChev" presStyleLbl="node1" presStyleIdx="2" presStyleCnt="3"/>
      <dgm:spPr/>
    </dgm:pt>
    <dgm:pt modelId="{4B48ECA0-E476-42E4-83F8-2801BCA35EA4}" type="pres">
      <dgm:prSet presAssocID="{1948DCCF-A111-4AC4-B4C3-F7E54B678E69}" presName="txNode" presStyleLbl="fgAcc1" presStyleIdx="2" presStyleCnt="3" custLinFactNeighborX="47" custLinFactNeighborY="0">
        <dgm:presLayoutVars>
          <dgm:bulletEnabled val="1"/>
        </dgm:presLayoutVars>
      </dgm:prSet>
      <dgm:spPr/>
    </dgm:pt>
  </dgm:ptLst>
  <dgm:cxnLst>
    <dgm:cxn modelId="{AC3B1E2C-C4BF-494B-BA69-89788774BC4C}" type="presOf" srcId="{1948DCCF-A111-4AC4-B4C3-F7E54B678E69}" destId="{4B48ECA0-E476-42E4-83F8-2801BCA35EA4}" srcOrd="0" destOrd="0" presId="urn:microsoft.com/office/officeart/2005/8/layout/chevronAccent+Icon"/>
    <dgm:cxn modelId="{BEBEB342-8699-4F37-86FC-45D091CB35BD}" srcId="{F238362E-961E-4D58-8D27-4EE622FE0000}" destId="{D7D2F70E-7007-4EE8-B552-4131176F2B31}" srcOrd="0" destOrd="0" parTransId="{09B1D08E-68A5-4F24-8F25-5B304B195BE3}" sibTransId="{EBB41008-0253-413C-B795-C78586382D1B}"/>
    <dgm:cxn modelId="{FCFACA45-5F58-4CEF-9A13-5953BA8769E8}" type="presOf" srcId="{CAE06EB6-6259-47CE-8318-1CE20F37F3CC}" destId="{2736EFB9-B821-40A7-9531-4D36F5336A9A}" srcOrd="0" destOrd="0" presId="urn:microsoft.com/office/officeart/2005/8/layout/chevronAccent+Icon"/>
    <dgm:cxn modelId="{A44BD366-54D9-47B2-A4B7-787CD57D63DD}" srcId="{F238362E-961E-4D58-8D27-4EE622FE0000}" destId="{1948DCCF-A111-4AC4-B4C3-F7E54B678E69}" srcOrd="2" destOrd="0" parTransId="{311AD5C6-5922-4159-8048-FB6A24B4736E}" sibTransId="{28499366-23AD-4339-B89A-F26F76C9B0C8}"/>
    <dgm:cxn modelId="{23410C52-55D2-4778-999B-7595DEAA979F}" type="presOf" srcId="{F238362E-961E-4D58-8D27-4EE622FE0000}" destId="{BFA546F4-F9EF-4F8C-8B63-437EBF58FAA1}" srcOrd="0" destOrd="0" presId="urn:microsoft.com/office/officeart/2005/8/layout/chevronAccent+Icon"/>
    <dgm:cxn modelId="{00B7557F-B63F-4D40-8F0C-F2AC455359EF}" srcId="{F238362E-961E-4D58-8D27-4EE622FE0000}" destId="{CAE06EB6-6259-47CE-8318-1CE20F37F3CC}" srcOrd="1" destOrd="0" parTransId="{5E7AADEB-4AB3-4B40-B031-CB0334956183}" sibTransId="{238A2728-A893-40FA-8C48-AF4EBD19D65E}"/>
    <dgm:cxn modelId="{A2F83EDF-955C-4B4D-A0DB-F2568347D11D}" type="presOf" srcId="{D7D2F70E-7007-4EE8-B552-4131176F2B31}" destId="{A94815A0-5A65-41BB-A1E3-4ABA640BF0E4}" srcOrd="0" destOrd="0" presId="urn:microsoft.com/office/officeart/2005/8/layout/chevronAccent+Icon"/>
    <dgm:cxn modelId="{FC6CBC8B-A3DE-4FCD-AF2A-916E05E03444}" type="presParOf" srcId="{BFA546F4-F9EF-4F8C-8B63-437EBF58FAA1}" destId="{39211DCB-7EC4-4987-A878-932C848405D5}" srcOrd="0" destOrd="0" presId="urn:microsoft.com/office/officeart/2005/8/layout/chevronAccent+Icon"/>
    <dgm:cxn modelId="{73FFF2C1-893D-45E8-B498-DBAC7B879082}" type="presParOf" srcId="{39211DCB-7EC4-4987-A878-932C848405D5}" destId="{1AD67F84-94AA-4134-B876-FF37CF917501}" srcOrd="0" destOrd="0" presId="urn:microsoft.com/office/officeart/2005/8/layout/chevronAccent+Icon"/>
    <dgm:cxn modelId="{888A9800-8E2D-4B69-9103-D22629165493}" type="presParOf" srcId="{39211DCB-7EC4-4987-A878-932C848405D5}" destId="{A94815A0-5A65-41BB-A1E3-4ABA640BF0E4}" srcOrd="1" destOrd="0" presId="urn:microsoft.com/office/officeart/2005/8/layout/chevronAccent+Icon"/>
    <dgm:cxn modelId="{C4957611-66CB-419C-98D1-D9B8A30DEE75}" type="presParOf" srcId="{BFA546F4-F9EF-4F8C-8B63-437EBF58FAA1}" destId="{E753ED32-8F4F-43F3-831E-36B142D34DD1}" srcOrd="1" destOrd="0" presId="urn:microsoft.com/office/officeart/2005/8/layout/chevronAccent+Icon"/>
    <dgm:cxn modelId="{A2B98F4D-15D2-4519-88C1-9C30E386BBBF}" type="presParOf" srcId="{BFA546F4-F9EF-4F8C-8B63-437EBF58FAA1}" destId="{D487E3D1-D97E-4F62-AAC2-5C5B0DA628DF}" srcOrd="2" destOrd="0" presId="urn:microsoft.com/office/officeart/2005/8/layout/chevronAccent+Icon"/>
    <dgm:cxn modelId="{12D3A19B-89CE-44C1-BF0D-3A279716ED2D}" type="presParOf" srcId="{D487E3D1-D97E-4F62-AAC2-5C5B0DA628DF}" destId="{DBF47315-EF5C-44CE-886F-DA3259FB6897}" srcOrd="0" destOrd="0" presId="urn:microsoft.com/office/officeart/2005/8/layout/chevronAccent+Icon"/>
    <dgm:cxn modelId="{8D8E3269-7DA4-41BC-ABF3-84AD4B7D0C8D}" type="presParOf" srcId="{D487E3D1-D97E-4F62-AAC2-5C5B0DA628DF}" destId="{2736EFB9-B821-40A7-9531-4D36F5336A9A}" srcOrd="1" destOrd="0" presId="urn:microsoft.com/office/officeart/2005/8/layout/chevronAccent+Icon"/>
    <dgm:cxn modelId="{F8066861-0905-4F9D-BEC3-0CEBB8D104A8}" type="presParOf" srcId="{BFA546F4-F9EF-4F8C-8B63-437EBF58FAA1}" destId="{80E0C8D0-09B7-4626-A8CE-4D71521EDEA2}" srcOrd="3" destOrd="0" presId="urn:microsoft.com/office/officeart/2005/8/layout/chevronAccent+Icon"/>
    <dgm:cxn modelId="{D9C4EFFF-58D8-42ED-BD13-50177DB1157E}" type="presParOf" srcId="{BFA546F4-F9EF-4F8C-8B63-437EBF58FAA1}" destId="{B18B1BD7-52B6-47BA-83AD-9A32460AFAC9}" srcOrd="4" destOrd="0" presId="urn:microsoft.com/office/officeart/2005/8/layout/chevronAccent+Icon"/>
    <dgm:cxn modelId="{913C24AE-A859-4CCA-845F-FFDB85C16C8B}" type="presParOf" srcId="{B18B1BD7-52B6-47BA-83AD-9A32460AFAC9}" destId="{DF819CB7-2A80-404C-94EB-79DD3985064A}" srcOrd="0" destOrd="0" presId="urn:microsoft.com/office/officeart/2005/8/layout/chevronAccent+Icon"/>
    <dgm:cxn modelId="{E6D99C98-06B6-4D39-958B-CCB2E3245D4F}" type="presParOf" srcId="{B18B1BD7-52B6-47BA-83AD-9A32460AFAC9}" destId="{4B48ECA0-E476-42E4-83F8-2801BCA35EA4}" srcOrd="1" destOrd="0" presId="urn:microsoft.com/office/officeart/2005/8/layout/chevronAccent+Icon"/>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7F84-94AA-4134-B876-FF37CF917501}">
      <dsp:nvSpPr>
        <dsp:cNvPr id="0" name=""/>
        <dsp:cNvSpPr/>
      </dsp:nvSpPr>
      <dsp:spPr>
        <a:xfrm>
          <a:off x="3082" y="0"/>
          <a:ext cx="2257157" cy="555784"/>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815A0-5A65-41BB-A1E3-4ABA640BF0E4}">
      <dsp:nvSpPr>
        <dsp:cNvPr id="0" name=""/>
        <dsp:cNvSpPr/>
      </dsp:nvSpPr>
      <dsp:spPr>
        <a:xfrm>
          <a:off x="604990" y="138946"/>
          <a:ext cx="1906043" cy="55578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Patient meets SCIg criteria</a:t>
          </a:r>
        </a:p>
      </dsp:txBody>
      <dsp:txXfrm>
        <a:off x="621268" y="155224"/>
        <a:ext cx="1873487" cy="523228"/>
      </dsp:txXfrm>
    </dsp:sp>
    <dsp:sp modelId="{DBF47315-EF5C-44CE-886F-DA3259FB6897}">
      <dsp:nvSpPr>
        <dsp:cNvPr id="0" name=""/>
        <dsp:cNvSpPr/>
      </dsp:nvSpPr>
      <dsp:spPr>
        <a:xfrm>
          <a:off x="2585207" y="22899"/>
          <a:ext cx="2248421" cy="503513"/>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6EFB9-B821-40A7-9531-4D36F5336A9A}">
      <dsp:nvSpPr>
        <dsp:cNvPr id="0" name=""/>
        <dsp:cNvSpPr/>
      </dsp:nvSpPr>
      <dsp:spPr>
        <a:xfrm>
          <a:off x="3178798" y="125878"/>
          <a:ext cx="1906043" cy="55578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Specialist requests SCIg via </a:t>
          </a:r>
          <a:r>
            <a:rPr lang="en-AU" sz="1000" kern="1200" dirty="0" err="1"/>
            <a:t>BloodSTAR</a:t>
          </a:r>
          <a:endParaRPr lang="en-AU" sz="1000" kern="1200" dirty="0"/>
        </a:p>
      </dsp:txBody>
      <dsp:txXfrm>
        <a:off x="3195076" y="142156"/>
        <a:ext cx="1873487" cy="523228"/>
      </dsp:txXfrm>
    </dsp:sp>
    <dsp:sp modelId="{DF819CB7-2A80-404C-94EB-79DD3985064A}">
      <dsp:nvSpPr>
        <dsp:cNvPr id="0" name=""/>
        <dsp:cNvSpPr/>
      </dsp:nvSpPr>
      <dsp:spPr>
        <a:xfrm>
          <a:off x="5155064" y="0"/>
          <a:ext cx="2257157" cy="555784"/>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ECA0-E476-42E4-83F8-2801BCA35EA4}">
      <dsp:nvSpPr>
        <dsp:cNvPr id="0" name=""/>
        <dsp:cNvSpPr/>
      </dsp:nvSpPr>
      <dsp:spPr>
        <a:xfrm>
          <a:off x="5757868" y="116953"/>
          <a:ext cx="1906043" cy="555784"/>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Lifeblood approval (6 months)</a:t>
          </a:r>
        </a:p>
      </dsp:txBody>
      <dsp:txXfrm>
        <a:off x="5774146" y="133231"/>
        <a:ext cx="1873487" cy="523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7F84-94AA-4134-B876-FF37CF917501}">
      <dsp:nvSpPr>
        <dsp:cNvPr id="0" name=""/>
        <dsp:cNvSpPr/>
      </dsp:nvSpPr>
      <dsp:spPr>
        <a:xfrm>
          <a:off x="1462" y="0"/>
          <a:ext cx="2254900" cy="528836"/>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815A0-5A65-41BB-A1E3-4ABA640BF0E4}">
      <dsp:nvSpPr>
        <dsp:cNvPr id="0" name=""/>
        <dsp:cNvSpPr/>
      </dsp:nvSpPr>
      <dsp:spPr>
        <a:xfrm>
          <a:off x="602242" y="132209"/>
          <a:ext cx="1906044" cy="5288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MO completes script for </a:t>
          </a:r>
          <a:r>
            <a:rPr lang="en-AU" sz="1000" kern="1200" dirty="0" err="1"/>
            <a:t>SCIg</a:t>
          </a:r>
          <a:endParaRPr lang="en-AU" sz="1000" kern="1200" dirty="0"/>
        </a:p>
      </dsp:txBody>
      <dsp:txXfrm>
        <a:off x="617731" y="147698"/>
        <a:ext cx="1875066" cy="497858"/>
      </dsp:txXfrm>
    </dsp:sp>
    <dsp:sp modelId="{DBF47315-EF5C-44CE-886F-DA3259FB6897}">
      <dsp:nvSpPr>
        <dsp:cNvPr id="0" name=""/>
        <dsp:cNvSpPr/>
      </dsp:nvSpPr>
      <dsp:spPr>
        <a:xfrm>
          <a:off x="2578509" y="0"/>
          <a:ext cx="2257157" cy="528836"/>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6EFB9-B821-40A7-9531-4D36F5336A9A}">
      <dsp:nvSpPr>
        <dsp:cNvPr id="0" name=""/>
        <dsp:cNvSpPr/>
      </dsp:nvSpPr>
      <dsp:spPr>
        <a:xfrm>
          <a:off x="3180418" y="132209"/>
          <a:ext cx="1906044" cy="5288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000" kern="1200" dirty="0"/>
            <a:t>Nurse (or delegate) completes SCIg planning sheet (</a:t>
          </a:r>
          <a:r>
            <a:rPr lang="en-AU" sz="1000" kern="1200" dirty="0" err="1"/>
            <a:t>BloodSTAR</a:t>
          </a:r>
          <a:r>
            <a:rPr lang="en-AU" sz="1000" kern="1200" dirty="0"/>
            <a:t>)</a:t>
          </a:r>
        </a:p>
      </dsp:txBody>
      <dsp:txXfrm>
        <a:off x="3195907" y="147698"/>
        <a:ext cx="1875066" cy="497858"/>
      </dsp:txXfrm>
    </dsp:sp>
    <dsp:sp modelId="{DF819CB7-2A80-404C-94EB-79DD3985064A}">
      <dsp:nvSpPr>
        <dsp:cNvPr id="0" name=""/>
        <dsp:cNvSpPr/>
      </dsp:nvSpPr>
      <dsp:spPr>
        <a:xfrm>
          <a:off x="5156684" y="0"/>
          <a:ext cx="2257157" cy="528836"/>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ECA0-E476-42E4-83F8-2801BCA35EA4}">
      <dsp:nvSpPr>
        <dsp:cNvPr id="0" name=""/>
        <dsp:cNvSpPr/>
      </dsp:nvSpPr>
      <dsp:spPr>
        <a:xfrm>
          <a:off x="5758593" y="132209"/>
          <a:ext cx="1906044" cy="52883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Nurse (or delegate) provides a copy of the prescription to pharmacy</a:t>
          </a:r>
        </a:p>
      </dsp:txBody>
      <dsp:txXfrm>
        <a:off x="5774082" y="147698"/>
        <a:ext cx="1875066" cy="4978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7F84-94AA-4134-B876-FF37CF917501}">
      <dsp:nvSpPr>
        <dsp:cNvPr id="0" name=""/>
        <dsp:cNvSpPr/>
      </dsp:nvSpPr>
      <dsp:spPr>
        <a:xfrm>
          <a:off x="898" y="0"/>
          <a:ext cx="2257157" cy="555785"/>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815A0-5A65-41BB-A1E3-4ABA640BF0E4}">
      <dsp:nvSpPr>
        <dsp:cNvPr id="0" name=""/>
        <dsp:cNvSpPr/>
      </dsp:nvSpPr>
      <dsp:spPr>
        <a:xfrm>
          <a:off x="602806" y="138946"/>
          <a:ext cx="1906043" cy="55578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900" kern="1200" dirty="0"/>
            <a:t>Blood </a:t>
          </a:r>
          <a:r>
            <a:rPr lang="en-AU" sz="1000" kern="1200" dirty="0"/>
            <a:t>bank</a:t>
          </a:r>
          <a:r>
            <a:rPr lang="en-AU" sz="900" kern="1200" dirty="0"/>
            <a:t> or pharmacy complete dispensing of SCIg in </a:t>
          </a:r>
          <a:r>
            <a:rPr lang="en-AU" sz="900" kern="1200" dirty="0" err="1"/>
            <a:t>BloodNET</a:t>
          </a:r>
          <a:endParaRPr lang="en-AU" sz="900" kern="1200" dirty="0"/>
        </a:p>
      </dsp:txBody>
      <dsp:txXfrm>
        <a:off x="619084" y="155224"/>
        <a:ext cx="1873487" cy="523229"/>
      </dsp:txXfrm>
    </dsp:sp>
    <dsp:sp modelId="{DBF47315-EF5C-44CE-886F-DA3259FB6897}">
      <dsp:nvSpPr>
        <dsp:cNvPr id="0" name=""/>
        <dsp:cNvSpPr/>
      </dsp:nvSpPr>
      <dsp:spPr>
        <a:xfrm>
          <a:off x="2579073" y="0"/>
          <a:ext cx="2257157" cy="555785"/>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6EFB9-B821-40A7-9531-4D36F5336A9A}">
      <dsp:nvSpPr>
        <dsp:cNvPr id="0" name=""/>
        <dsp:cNvSpPr/>
      </dsp:nvSpPr>
      <dsp:spPr>
        <a:xfrm>
          <a:off x="3180981" y="138946"/>
          <a:ext cx="1906043" cy="55578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AU" sz="1000" kern="1200" dirty="0"/>
            <a:t>Blood bank can dispense for inpatient use only</a:t>
          </a:r>
        </a:p>
      </dsp:txBody>
      <dsp:txXfrm>
        <a:off x="3197259" y="155224"/>
        <a:ext cx="1873487" cy="523229"/>
      </dsp:txXfrm>
    </dsp:sp>
    <dsp:sp modelId="{DF819CB7-2A80-404C-94EB-79DD3985064A}">
      <dsp:nvSpPr>
        <dsp:cNvPr id="0" name=""/>
        <dsp:cNvSpPr/>
      </dsp:nvSpPr>
      <dsp:spPr>
        <a:xfrm>
          <a:off x="5157248" y="0"/>
          <a:ext cx="2257157" cy="555785"/>
        </a:xfrm>
        <a:prstGeom prst="chevron">
          <a:avLst>
            <a:gd name="adj" fmla="val 4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8ECA0-E476-42E4-83F8-2801BCA35EA4}">
      <dsp:nvSpPr>
        <dsp:cNvPr id="0" name=""/>
        <dsp:cNvSpPr/>
      </dsp:nvSpPr>
      <dsp:spPr>
        <a:xfrm>
          <a:off x="5760052" y="138946"/>
          <a:ext cx="1906043" cy="55578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AU" sz="1000" kern="1200" dirty="0"/>
            <a:t>Pharmacy complete S4 dispensing for home use</a:t>
          </a:r>
        </a:p>
      </dsp:txBody>
      <dsp:txXfrm>
        <a:off x="5776330" y="155224"/>
        <a:ext cx="1873487" cy="52322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D4B3EAE-599F-4337-95D0-2917641C3D63}" type="datetimeFigureOut">
              <a:rPr lang="en-AU"/>
              <a:pPr>
                <a:defRPr/>
              </a:pPr>
              <a:t>20/09/2023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6296A8-20EE-44BB-B7CD-DB4AE54BF570}" type="slidenum">
              <a:rPr lang="en-AU" altLang="en-US"/>
              <a:pPr/>
              <a:t>‹#›</a:t>
            </a:fld>
            <a:endParaRPr lang="en-AU" altLang="en-US"/>
          </a:p>
        </p:txBody>
      </p:sp>
    </p:spTree>
    <p:extLst>
      <p:ext uri="{BB962C8B-B14F-4D97-AF65-F5344CB8AC3E}">
        <p14:creationId xmlns:p14="http://schemas.microsoft.com/office/powerpoint/2010/main" val="3386098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1</a:t>
            </a:fld>
            <a:endParaRPr lang="en-AU" altLang="en-US"/>
          </a:p>
        </p:txBody>
      </p:sp>
    </p:spTree>
    <p:extLst>
      <p:ext uri="{BB962C8B-B14F-4D97-AF65-F5344CB8AC3E}">
        <p14:creationId xmlns:p14="http://schemas.microsoft.com/office/powerpoint/2010/main" val="203751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66296A8-20EE-44BB-B7CD-DB4AE54BF570}" type="slidenum">
              <a:rPr lang="en-AU" altLang="en-US" smtClean="0"/>
              <a:pPr/>
              <a:t>2</a:t>
            </a:fld>
            <a:endParaRPr lang="en-AU" altLang="en-US"/>
          </a:p>
        </p:txBody>
      </p:sp>
    </p:spTree>
    <p:extLst>
      <p:ext uri="{BB962C8B-B14F-4D97-AF65-F5344CB8AC3E}">
        <p14:creationId xmlns:p14="http://schemas.microsoft.com/office/powerpoint/2010/main" val="286905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E01EFD61-D8B4-4D1E-BC90-DF625FC4780B}" type="slidenum">
              <a:rPr lang="en-AU" altLang="en-US"/>
              <a:pPr/>
              <a:t>35</a:t>
            </a:fld>
            <a:endParaRPr lang="en-A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999" y="649118"/>
            <a:ext cx="6803775" cy="1417807"/>
          </a:xfrm>
        </p:spPr>
        <p:txBody>
          <a:bodyPr anchor="b">
            <a:noAutofit/>
          </a:bodyPr>
          <a:lstStyle>
            <a:lvl1pPr>
              <a:defRPr sz="3200" baseline="0">
                <a:solidFill>
                  <a:srgbClr val="AF272F"/>
                </a:solidFill>
              </a:defRPr>
            </a:lvl1pPr>
          </a:lstStyle>
          <a:p>
            <a:r>
              <a:rPr lang="en-US"/>
              <a:t>Click to edit Master title style</a:t>
            </a:r>
            <a:endParaRPr lang="en-US" dirty="0"/>
          </a:p>
        </p:txBody>
      </p:sp>
      <p:sp>
        <p:nvSpPr>
          <p:cNvPr id="3" name="Subtitle 2"/>
          <p:cNvSpPr>
            <a:spLocks noGrp="1"/>
          </p:cNvSpPr>
          <p:nvPr>
            <p:ph type="subTitle" idx="1"/>
          </p:nvPr>
        </p:nvSpPr>
        <p:spPr>
          <a:xfrm>
            <a:off x="540000" y="2143125"/>
            <a:ext cx="4832100" cy="971551"/>
          </a:xfrm>
        </p:spPr>
        <p:txBody>
          <a:bodyPr>
            <a:noAutofit/>
          </a:bodyPr>
          <a:lstStyle>
            <a:lvl1pPr marL="0" indent="0" algn="l">
              <a:buNone/>
              <a:defRPr sz="2200" b="0" baseline="0">
                <a:solidFill>
                  <a:srgbClr val="53565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extLst>
      <p:ext uri="{BB962C8B-B14F-4D97-AF65-F5344CB8AC3E}">
        <p14:creationId xmlns:p14="http://schemas.microsoft.com/office/powerpoint/2010/main" val="2801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deep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1214438"/>
            <a:ext cx="8243888"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8527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deep banner 2 co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
        <p:nvSpPr>
          <p:cNvPr id="7" name="Content Placeholder 2">
            <a:extLst>
              <a:ext uri="{FF2B5EF4-FFF2-40B4-BE49-F238E27FC236}">
                <a16:creationId xmlns:a16="http://schemas.microsoft.com/office/drawing/2014/main" id="{38F58459-C661-45F1-BD2A-14B08A134597}"/>
              </a:ext>
            </a:extLst>
          </p:cNvPr>
          <p:cNvSpPr>
            <a:spLocks noGrp="1"/>
          </p:cNvSpPr>
          <p:nvPr>
            <p:ph idx="13"/>
          </p:nvPr>
        </p:nvSpPr>
        <p:spPr>
          <a:xfrm>
            <a:off x="4751388" y="1214438"/>
            <a:ext cx="4032250" cy="3061666"/>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961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shallow ba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750" y="-116849"/>
            <a:ext cx="7199313" cy="809625"/>
          </a:xfrm>
        </p:spPr>
        <p:txBody>
          <a:bodyPr/>
          <a:lstStyle>
            <a:lvl1pPr>
              <a:lnSpc>
                <a:spcPct val="110000"/>
              </a:lnSpc>
              <a:defRPr baseline="0">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39750" y="989814"/>
            <a:ext cx="8243888" cy="3302729"/>
          </a:xfrm>
        </p:spPr>
        <p:txBody>
          <a:bodyPr/>
          <a:lstStyle>
            <a:lvl1pPr marL="0" indent="0">
              <a:lnSpc>
                <a:spcPct val="110000"/>
              </a:lnSpc>
              <a:defRPr baseline="0">
                <a:solidFill>
                  <a:srgbClr val="AF272F"/>
                </a:solidFill>
              </a:defRPr>
            </a:lvl1pPr>
            <a:lvl2pPr marL="0" indent="0">
              <a:lnSpc>
                <a:spcPct val="110000"/>
              </a:lnSpc>
              <a:defRPr/>
            </a:lvl2pPr>
            <a:lvl3pPr marL="252000" indent="-252000">
              <a:lnSpc>
                <a:spcPct val="110000"/>
              </a:lnSpc>
              <a:defRPr/>
            </a:lvl3pPr>
            <a:lvl4pPr marL="504000" indent="-252000">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8243888" y="4860131"/>
            <a:ext cx="539750" cy="280988"/>
          </a:xfrm>
        </p:spPr>
        <p:txBody>
          <a:bodyPr/>
          <a:lstStyle>
            <a:lvl1pPr>
              <a:defRPr/>
            </a:lvl1pPr>
          </a:lstStyle>
          <a:p>
            <a:fld id="{3689E5EE-9843-45A7-B324-3EFD7322EDFC}" type="slidenum">
              <a:rPr lang="en-AU" altLang="en-US"/>
              <a:pPr/>
              <a:t>‹#›</a:t>
            </a:fld>
            <a:endParaRPr lang="en-AU" altLang="en-US"/>
          </a:p>
        </p:txBody>
      </p:sp>
    </p:spTree>
    <p:extLst>
      <p:ext uri="{BB962C8B-B14F-4D97-AF65-F5344CB8AC3E}">
        <p14:creationId xmlns:p14="http://schemas.microsoft.com/office/powerpoint/2010/main" val="424261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AoC_Generna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8AE3C-2694-4A8C-9DB1-503098A292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373" b="5041"/>
          <a:stretch/>
        </p:blipFill>
        <p:spPr>
          <a:xfrm>
            <a:off x="0" y="0"/>
            <a:ext cx="9144000" cy="5143500"/>
          </a:xfrm>
          <a:prstGeom prst="rect">
            <a:avLst/>
          </a:prstGeom>
        </p:spPr>
      </p:pic>
      <p:sp>
        <p:nvSpPr>
          <p:cNvPr id="2" name="TextBox 1">
            <a:extLst>
              <a:ext uri="{FF2B5EF4-FFF2-40B4-BE49-F238E27FC236}">
                <a16:creationId xmlns:a16="http://schemas.microsoft.com/office/drawing/2014/main" id="{4F375E36-DE4B-45F2-AD19-B971A673C1EA}"/>
              </a:ext>
            </a:extLst>
          </p:cNvPr>
          <p:cNvSpPr txBox="1"/>
          <p:nvPr userDrawn="1"/>
        </p:nvSpPr>
        <p:spPr>
          <a:xfrm>
            <a:off x="919779" y="1616795"/>
            <a:ext cx="7293685" cy="600164"/>
          </a:xfrm>
          <a:prstGeom prst="rect">
            <a:avLst/>
          </a:prstGeom>
          <a:noFill/>
        </p:spPr>
        <p:txBody>
          <a:bodyPr wrap="square" rtlCol="0">
            <a:spAutoFit/>
          </a:bodyPr>
          <a:lstStyle/>
          <a:p>
            <a:pPr algn="ctr"/>
            <a:r>
              <a:rPr lang="en-AU" sz="3300" b="1" dirty="0">
                <a:solidFill>
                  <a:schemeClr val="bg1"/>
                </a:solidFill>
              </a:rPr>
              <a:t>Acknowledgement of Country</a:t>
            </a:r>
          </a:p>
        </p:txBody>
      </p:sp>
      <p:sp>
        <p:nvSpPr>
          <p:cNvPr id="3" name="TextBox 2">
            <a:extLst>
              <a:ext uri="{FF2B5EF4-FFF2-40B4-BE49-F238E27FC236}">
                <a16:creationId xmlns:a16="http://schemas.microsoft.com/office/drawing/2014/main" id="{DA48ED18-5F92-4759-A26F-77E51F768528}"/>
              </a:ext>
            </a:extLst>
          </p:cNvPr>
          <p:cNvSpPr txBox="1"/>
          <p:nvPr userDrawn="1"/>
        </p:nvSpPr>
        <p:spPr>
          <a:xfrm>
            <a:off x="919779" y="2316267"/>
            <a:ext cx="7293685" cy="1200329"/>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AU" sz="1800" b="1" dirty="0">
                <a:solidFill>
                  <a:schemeClr val="bg1"/>
                </a:solidFill>
              </a:rPr>
              <a:t>We acknowledge and pay our respects to the past, present and future Traditional Custodians and Elders of this land and the continuation of cultural, spiritual and educational practices of Aboriginal and Torres Strait Islander peoples.</a:t>
            </a:r>
          </a:p>
        </p:txBody>
      </p:sp>
    </p:spTree>
    <p:extLst>
      <p:ext uri="{BB962C8B-B14F-4D97-AF65-F5344CB8AC3E}">
        <p14:creationId xmlns:p14="http://schemas.microsoft.com/office/powerpoint/2010/main" val="4230630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9751" y="202406"/>
            <a:ext cx="7199313"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539750" y="1214438"/>
            <a:ext cx="8243888" cy="3063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Date Placeholder 1"/>
          <p:cNvSpPr>
            <a:spLocks noGrp="1"/>
          </p:cNvSpPr>
          <p:nvPr>
            <p:ph type="dt" sz="half" idx="2"/>
          </p:nvPr>
        </p:nvSpPr>
        <p:spPr>
          <a:xfrm>
            <a:off x="6119814" y="4860131"/>
            <a:ext cx="1800225" cy="280988"/>
          </a:xfrm>
          <a:prstGeom prst="rect">
            <a:avLst/>
          </a:prstGeom>
        </p:spPr>
        <p:txBody>
          <a:bodyPr vert="horz" lIns="0" tIns="0" rIns="0" bIns="0" rtlCol="0" anchor="t" anchorCtr="0"/>
          <a:lstStyle>
            <a:lvl1pPr algn="r">
              <a:defRPr sz="1200">
                <a:solidFill>
                  <a:schemeClr val="tx1">
                    <a:lumMod val="65000"/>
                    <a:lumOff val="35000"/>
                  </a:schemeClr>
                </a:solidFill>
                <a:latin typeface="Arial" panose="020B0604020202020204" pitchFamily="34" charset="0"/>
              </a:defRPr>
            </a:lvl1pPr>
          </a:lstStyle>
          <a:p>
            <a:pPr>
              <a:defRPr/>
            </a:pPr>
            <a:endParaRPr lang="en-AU"/>
          </a:p>
        </p:txBody>
      </p:sp>
      <p:sp>
        <p:nvSpPr>
          <p:cNvPr id="3" name="Footer Placeholder 2"/>
          <p:cNvSpPr>
            <a:spLocks noGrp="1"/>
          </p:cNvSpPr>
          <p:nvPr>
            <p:ph type="ftr" sz="quarter" idx="3"/>
          </p:nvPr>
        </p:nvSpPr>
        <p:spPr>
          <a:xfrm>
            <a:off x="539751" y="4860131"/>
            <a:ext cx="5400675" cy="280988"/>
          </a:xfrm>
          <a:prstGeom prst="rect">
            <a:avLst/>
          </a:prstGeom>
        </p:spPr>
        <p:txBody>
          <a:bodyPr vert="horz" lIns="0" tIns="0" rIns="0" bIns="0" rtlCol="0" anchor="t" anchorCtr="0"/>
          <a:lstStyle>
            <a:lvl1pPr algn="l">
              <a:defRPr sz="1200">
                <a:solidFill>
                  <a:schemeClr val="tx1">
                    <a:lumMod val="65000"/>
                    <a:lumOff val="35000"/>
                  </a:schemeClr>
                </a:solidFill>
                <a:latin typeface="Arial" panose="020B0604020202020204" pitchFamily="34" charset="0"/>
              </a:defRPr>
            </a:lvl1pPr>
          </a:lstStyle>
          <a:p>
            <a:pPr>
              <a:defRPr/>
            </a:pPr>
            <a:endParaRPr lang="en-AU"/>
          </a:p>
        </p:txBody>
      </p:sp>
      <p:sp>
        <p:nvSpPr>
          <p:cNvPr id="4" name="Slide Number Placeholder 3"/>
          <p:cNvSpPr>
            <a:spLocks noGrp="1"/>
          </p:cNvSpPr>
          <p:nvPr>
            <p:ph type="sldNum" sz="quarter" idx="4"/>
          </p:nvPr>
        </p:nvSpPr>
        <p:spPr>
          <a:xfrm>
            <a:off x="8243888" y="4864894"/>
            <a:ext cx="539750" cy="280988"/>
          </a:xfrm>
          <a:prstGeom prst="rect">
            <a:avLst/>
          </a:prstGeom>
        </p:spPr>
        <p:txBody>
          <a:bodyPr vert="horz" wrap="square" lIns="0" tIns="0" rIns="0" bIns="0" numCol="1" anchor="t" anchorCtr="0" compatLnSpc="1">
            <a:prstTxWarp prst="textNoShape">
              <a:avLst/>
            </a:prstTxWarp>
          </a:bodyPr>
          <a:lstStyle>
            <a:lvl1pPr algn="r">
              <a:defRPr sz="1200">
                <a:solidFill>
                  <a:srgbClr val="595959"/>
                </a:solidFill>
              </a:defRPr>
            </a:lvl1pPr>
          </a:lstStyle>
          <a:p>
            <a:fld id="{ED7680F9-C0BF-4CC2-A043-27BA3E10BB14}" type="slidenum">
              <a:rPr lang="en-AU" altLang="en-US"/>
              <a:pPr/>
              <a:t>‹#›</a:t>
            </a:fld>
            <a:endParaRPr lang="en-AU" altLang="en-US"/>
          </a:p>
        </p:txBody>
      </p:sp>
      <p:sp>
        <p:nvSpPr>
          <p:cNvPr id="5" name="MSIPCMContentMarking" descr="{&quot;HashCode&quot;:904758361,&quot;Placement&quot;:&quot;Footer&quot;,&quot;Top&quot;:382.448425,&quot;Left&quot;:323.117157,&quot;SlideWidth&quot;:720,&quot;SlideHeight&quot;:405}">
            <a:extLst>
              <a:ext uri="{FF2B5EF4-FFF2-40B4-BE49-F238E27FC236}">
                <a16:creationId xmlns:a16="http://schemas.microsoft.com/office/drawing/2014/main" id="{76712CD4-F58D-438E-BC1E-240E73B8014B}"/>
              </a:ext>
            </a:extLst>
          </p:cNvPr>
          <p:cNvSpPr txBox="1"/>
          <p:nvPr userDrawn="1"/>
        </p:nvSpPr>
        <p:spPr>
          <a:xfrm>
            <a:off x="4103588" y="4857095"/>
            <a:ext cx="936825" cy="286405"/>
          </a:xfrm>
          <a:prstGeom prst="rect">
            <a:avLst/>
          </a:prstGeom>
          <a:noFill/>
        </p:spPr>
        <p:txBody>
          <a:bodyPr vert="horz" wrap="square" lIns="0" tIns="0" rIns="0" bIns="0" rtlCol="0" anchor="ctr" anchorCtr="1">
            <a:spAutoFit/>
          </a:bodyPr>
          <a:lstStyle/>
          <a:p>
            <a:pPr algn="ctr">
              <a:spcBef>
                <a:spcPct val="0"/>
              </a:spcBef>
              <a:spcAft>
                <a:spcPct val="0"/>
              </a:spcAft>
            </a:pPr>
            <a:r>
              <a:rPr lang="en-AU" sz="1000">
                <a:solidFill>
                  <a:srgbClr val="000000"/>
                </a:solidFill>
                <a:latin typeface="Arial Black" panose="020B0A04020102020204" pitchFamily="34" charset="0"/>
              </a:rPr>
              <a:t>OFFICIAL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4" r:id="rId3"/>
    <p:sldLayoutId id="2147483873" r:id="rId4"/>
    <p:sldLayoutId id="2147483875" r:id="rId5"/>
  </p:sldLayoutIdLst>
  <p:hf sldNum="0" hdr="0" ftr="0" dt="0"/>
  <p:txStyles>
    <p:titleStyle>
      <a:lvl1pPr algn="l" defTabSz="457200" rtl="0" eaLnBrk="1" fontAlgn="base" hangingPunct="1">
        <a:spcBef>
          <a:spcPct val="0"/>
        </a:spcBef>
        <a:spcAft>
          <a:spcPct val="0"/>
        </a:spcAft>
        <a:defRPr sz="2400" kern="1200">
          <a:solidFill>
            <a:schemeClr val="bg1"/>
          </a:solidFill>
          <a:latin typeface="Arial"/>
          <a:ea typeface="ＭＳ Ｐゴシック" charset="0"/>
          <a:cs typeface="Arial"/>
        </a:defRPr>
      </a:lvl1pPr>
      <a:lvl2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2pPr>
      <a:lvl3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3pPr>
      <a:lvl4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4pPr>
      <a:lvl5pPr algn="l" defTabSz="457200" rtl="0" eaLnBrk="1" fontAlgn="base" hangingPunct="1">
        <a:spcBef>
          <a:spcPct val="0"/>
        </a:spcBef>
        <a:spcAft>
          <a:spcPct val="0"/>
        </a:spcAft>
        <a:defRPr sz="2400">
          <a:solidFill>
            <a:schemeClr val="bg1"/>
          </a:solidFill>
          <a:latin typeface="Arial" charset="0"/>
          <a:ea typeface="ＭＳ Ｐゴシック" charset="0"/>
          <a:cs typeface="Arial" pitchFamily="34" charset="0"/>
        </a:defRPr>
      </a:lvl5pPr>
      <a:lvl6pPr marL="4572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a:solidFill>
            <a:schemeClr val="tx1"/>
          </a:solidFill>
          <a:latin typeface="Arial" charset="0"/>
          <a:ea typeface="ＭＳ Ｐゴシック" charset="0"/>
          <a:cs typeface="ＭＳ Ｐゴシック" charset="0"/>
        </a:defRPr>
      </a:lvl9pPr>
    </p:titleStyle>
    <p:bodyStyle>
      <a:lvl1pPr algn="l" defTabSz="457200" rtl="0" eaLnBrk="1" fontAlgn="base" hangingPunct="1">
        <a:lnSpc>
          <a:spcPct val="110000"/>
        </a:lnSpc>
        <a:spcBef>
          <a:spcPts val="800"/>
        </a:spcBef>
        <a:spcAft>
          <a:spcPts val="800"/>
        </a:spcAft>
        <a:defRPr sz="2200" b="1" kern="1200">
          <a:solidFill>
            <a:srgbClr val="AF272F"/>
          </a:solidFill>
          <a:latin typeface="+mn-lt"/>
          <a:ea typeface="ＭＳ Ｐゴシック" charset="0"/>
          <a:cs typeface="ＭＳ Ｐゴシック" charset="0"/>
        </a:defRPr>
      </a:lvl1pPr>
      <a:lvl2pPr algn="l" defTabSz="457200" rtl="0" eaLnBrk="1" fontAlgn="base" hangingPunct="1">
        <a:lnSpc>
          <a:spcPct val="110000"/>
        </a:lnSpc>
        <a:spcBef>
          <a:spcPct val="0"/>
        </a:spcBef>
        <a:spcAft>
          <a:spcPts val="800"/>
        </a:spcAft>
        <a:defRPr sz="2000" kern="1200">
          <a:solidFill>
            <a:schemeClr val="tx1"/>
          </a:solidFill>
          <a:latin typeface="+mn-lt"/>
          <a:ea typeface="ＭＳ Ｐゴシック" charset="0"/>
          <a:cs typeface="+mn-cs"/>
        </a:defRPr>
      </a:lvl2pPr>
      <a:lvl3pPr marL="250825"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3pPr>
      <a:lvl4pPr marL="503238"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4pPr>
      <a:lvl5pPr marL="755650" indent="-250825" algn="l" defTabSz="457200" rtl="0" eaLnBrk="1" fontAlgn="base" hangingPunct="1">
        <a:lnSpc>
          <a:spcPct val="110000"/>
        </a:lnSpc>
        <a:spcBef>
          <a:spcPct val="0"/>
        </a:spcBef>
        <a:spcAft>
          <a:spcPts val="80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iggovernance@blood.gov.au" TargetMode="External"/><Relationship Id="rId2" Type="http://schemas.openxmlformats.org/officeDocument/2006/relationships/hyperlink" Target="https://www.blood.gov.au/system/files/SCIg-hospital-acknowledgment-form-2021.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health.vic.gov.au/patient-care/scig-program-tools-and-resourc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blood.gov.au/system/files/documents/BloodSTAR-User-Tip-Sheet-Registration-and-Role-Request-Dec2018.pdf"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blood.gov.au/bloodportal" TargetMode="External"/><Relationship Id="rId4" Type="http://schemas.openxmlformats.org/officeDocument/2006/relationships/hyperlink" Target="https://www.blood.gov.au/bloodstar-support-materials" TargetMode="Externa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medtc.com/versarate-plus" TargetMode="External"/><Relationship Id="rId7" Type="http://schemas.openxmlformats.org/officeDocument/2006/relationships/image" Target="../media/image11.jpeg"/><Relationship Id="rId2" Type="http://schemas.openxmlformats.org/officeDocument/2006/relationships/hyperlink" Target="https://www.emedtc.com/products" TargetMode="External"/><Relationship Id="rId1" Type="http://schemas.openxmlformats.org/officeDocument/2006/relationships/slideLayout" Target="../slideLayouts/slideLayout3.xml"/><Relationship Id="rId6" Type="http://schemas.openxmlformats.org/officeDocument/2006/relationships/hyperlink" Target="https://www.google.com.au/url?sa=i&amp;rct=j&amp;q=&amp;esrc=s&amp;source=images&amp;cd=&amp;cad=rja&amp;uact=8&amp;ved=0ahUKEwjQoLPxgoTZAhVGk5QKHU1MCnwQjRwIBw&amp;url=https://www.admedus.com/solutions/infusion/springfusor/&amp;psig=AOvVaw0BLmAYmGuREMQAx8wsIRW3&amp;ust=1517550651130893" TargetMode="External"/><Relationship Id="rId5" Type="http://schemas.openxmlformats.org/officeDocument/2006/relationships/hyperlink" Target="http://www.gomedical.com.au/products/infusion/springfusor-fct" TargetMode="Externa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ahUKEwiX9O3FiYTZAhWBkZQKHftBDFsQjRwIBw&amp;url=http://otcadventures.com/?p%3D418&amp;psig=AOvVaw2Lyk1DFrQPvaPspmwF6Pzo&amp;ust=1517552445107944"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health.vic.gov.au/patient-care/subcutaneous-immunoglobulin-scig-access-progra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bloodmatters@redcrossblood.org.a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health.vic.gov.au/patient-care/blood-matters-progra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riteria.blood.gov.au/"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llergy.org.au/images/stories/pospapers/ASCIA_HP_Position_Statement_SCIg_2018.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llergy.org.au/images/stories/pospapers/ASCIA_HP_Position_Statement_SCIg_2018.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06D8-DC82-45A2-86FA-460D7444B59B}"/>
              </a:ext>
              <a:ext uri="{C183D7F6-B498-43B3-948B-1728B52AA6E4}">
                <adec:decorative xmlns:adec="http://schemas.microsoft.com/office/drawing/2017/decorative" val="1"/>
              </a:ext>
            </a:extLst>
          </p:cNvPr>
          <p:cNvSpPr>
            <a:spLocks noGrp="1"/>
          </p:cNvSpPr>
          <p:nvPr>
            <p:ph type="ctrTitle"/>
          </p:nvPr>
        </p:nvSpPr>
        <p:spPr>
          <a:xfrm>
            <a:off x="539999" y="649118"/>
            <a:ext cx="7006623" cy="1417807"/>
          </a:xfrm>
        </p:spPr>
        <p:txBody>
          <a:bodyPr/>
          <a:lstStyle/>
          <a:p>
            <a:r>
              <a:rPr lang="en-AU" altLang="en-US" dirty="0">
                <a:latin typeface="Arial" panose="020B0604020202020204" pitchFamily="34" charset="0"/>
                <a:ea typeface="ＭＳ Ｐゴシック" panose="020B0600070205080204" pitchFamily="34" charset="-128"/>
                <a:cs typeface="Arial" panose="020B0604020202020204" pitchFamily="34" charset="0"/>
              </a:rPr>
              <a:t>Subcutaneous immunoglobulin (SCIg)</a:t>
            </a:r>
            <a:br>
              <a:rPr lang="en-AU" altLang="en-US" dirty="0">
                <a:latin typeface="Arial" panose="020B0604020202020204" pitchFamily="34" charset="0"/>
                <a:ea typeface="ＭＳ Ｐゴシック" panose="020B0600070205080204" pitchFamily="34" charset="-128"/>
                <a:cs typeface="Arial" panose="020B0604020202020204" pitchFamily="34" charset="0"/>
              </a:rPr>
            </a:br>
            <a:r>
              <a:rPr lang="en-AU" altLang="en-US" dirty="0">
                <a:latin typeface="Arial" panose="020B0604020202020204" pitchFamily="34" charset="0"/>
                <a:ea typeface="ＭＳ Ｐゴシック" panose="020B0600070205080204" pitchFamily="34" charset="-128"/>
                <a:cs typeface="Arial" panose="020B0604020202020204" pitchFamily="34" charset="0"/>
              </a:rPr>
              <a:t>‘Getting started’</a:t>
            </a:r>
            <a:endParaRPr lang="en-AU" dirty="0"/>
          </a:p>
        </p:txBody>
      </p:sp>
      <p:sp>
        <p:nvSpPr>
          <p:cNvPr id="3" name="Subtitle 2">
            <a:extLst>
              <a:ext uri="{FF2B5EF4-FFF2-40B4-BE49-F238E27FC236}">
                <a16:creationId xmlns:a16="http://schemas.microsoft.com/office/drawing/2014/main" id="{71546870-8865-4200-8EDC-0246D63A119E}"/>
              </a:ext>
            </a:extLst>
          </p:cNvPr>
          <p:cNvSpPr>
            <a:spLocks noGrp="1"/>
          </p:cNvSpPr>
          <p:nvPr>
            <p:ph type="subTitle" idx="1"/>
          </p:nvPr>
        </p:nvSpPr>
        <p:spPr/>
        <p:txBody>
          <a:bodyPr/>
          <a:lstStyle/>
          <a:p>
            <a:r>
              <a:rPr lang="en-AU" dirty="0"/>
              <a:t>July 2023</a:t>
            </a:r>
          </a:p>
        </p:txBody>
      </p:sp>
      <p:sp>
        <p:nvSpPr>
          <p:cNvPr id="4" name="Subtitle 2">
            <a:extLst>
              <a:ext uri="{FF2B5EF4-FFF2-40B4-BE49-F238E27FC236}">
                <a16:creationId xmlns:a16="http://schemas.microsoft.com/office/drawing/2014/main" id="{CF9FC7F3-CB23-47AE-852C-F65E4C44AFE1}"/>
              </a:ext>
            </a:extLst>
          </p:cNvPr>
          <p:cNvSpPr txBox="1">
            <a:spLocks/>
          </p:cNvSpPr>
          <p:nvPr/>
        </p:nvSpPr>
        <p:spPr bwMode="auto">
          <a:xfrm>
            <a:off x="540000" y="3267070"/>
            <a:ext cx="2536575" cy="25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457200" rtl="0" eaLnBrk="1" fontAlgn="base" hangingPunct="1">
              <a:lnSpc>
                <a:spcPct val="110000"/>
              </a:lnSpc>
              <a:spcBef>
                <a:spcPts val="800"/>
              </a:spcBef>
              <a:spcAft>
                <a:spcPts val="800"/>
              </a:spcAft>
              <a:buNone/>
              <a:defRPr sz="2200" b="0" kern="1200" baseline="0">
                <a:solidFill>
                  <a:srgbClr val="53565A"/>
                </a:solidFill>
                <a:latin typeface="Arial"/>
                <a:ea typeface="ＭＳ Ｐゴシック" charset="0"/>
                <a:cs typeface="Arial"/>
              </a:defRPr>
            </a:lvl1pPr>
            <a:lvl2pPr marL="457200" indent="0" algn="ctr" defTabSz="457200" rtl="0" eaLnBrk="1" fontAlgn="base" hangingPunct="1">
              <a:lnSpc>
                <a:spcPct val="110000"/>
              </a:lnSpc>
              <a:spcBef>
                <a:spcPct val="0"/>
              </a:spcBef>
              <a:spcAft>
                <a:spcPts val="800"/>
              </a:spcAft>
              <a:buNone/>
              <a:defRPr sz="2000" kern="1200">
                <a:solidFill>
                  <a:schemeClr val="tx1">
                    <a:tint val="75000"/>
                  </a:schemeClr>
                </a:solidFill>
                <a:latin typeface="+mn-lt"/>
                <a:ea typeface="ＭＳ Ｐゴシック" charset="0"/>
                <a:cs typeface="+mn-cs"/>
              </a:defRPr>
            </a:lvl2pPr>
            <a:lvl3pPr marL="9144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3pPr>
            <a:lvl4pPr marL="13716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1" fontAlgn="base" hangingPunct="1">
              <a:lnSpc>
                <a:spcPct val="110000"/>
              </a:lnSpc>
              <a:spcBef>
                <a:spcPct val="0"/>
              </a:spcBef>
              <a:spcAft>
                <a:spcPts val="80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1200" b="1" dirty="0">
                <a:solidFill>
                  <a:schemeClr val="tx1"/>
                </a:solidFill>
              </a:rPr>
              <a:t>OFFICIAL</a:t>
            </a:r>
            <a:r>
              <a:rPr lang="en-AU" sz="1200" dirty="0"/>
              <a:t> </a:t>
            </a:r>
          </a:p>
          <a:p>
            <a:endParaRPr lang="en-GB" sz="1200" dirty="0"/>
          </a:p>
        </p:txBody>
      </p:sp>
    </p:spTree>
    <p:extLst>
      <p:ext uri="{BB962C8B-B14F-4D97-AF65-F5344CB8AC3E}">
        <p14:creationId xmlns:p14="http://schemas.microsoft.com/office/powerpoint/2010/main" val="151357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87074-758C-47FC-A5F5-10ECB36F4CC0}"/>
              </a:ext>
            </a:extLst>
          </p:cNvPr>
          <p:cNvSpPr>
            <a:spLocks noGrp="1"/>
          </p:cNvSpPr>
          <p:nvPr>
            <p:ph type="title"/>
          </p:nvPr>
        </p:nvSpPr>
        <p:spPr/>
        <p:txBody>
          <a:bodyPr/>
          <a:lstStyle/>
          <a:p>
            <a:r>
              <a:rPr lang="en-AU" sz="2800" dirty="0"/>
              <a:t>What do patients want?</a:t>
            </a:r>
          </a:p>
        </p:txBody>
      </p:sp>
      <p:sp>
        <p:nvSpPr>
          <p:cNvPr id="3" name="Content Placeholder 2">
            <a:extLst>
              <a:ext uri="{FF2B5EF4-FFF2-40B4-BE49-F238E27FC236}">
                <a16:creationId xmlns:a16="http://schemas.microsoft.com/office/drawing/2014/main" id="{2CF3E314-6503-44A4-9E9A-7F12915EA8A2}"/>
              </a:ext>
            </a:extLst>
          </p:cNvPr>
          <p:cNvSpPr>
            <a:spLocks noGrp="1"/>
          </p:cNvSpPr>
          <p:nvPr>
            <p:ph idx="1"/>
          </p:nvPr>
        </p:nvSpPr>
        <p:spPr/>
        <p:txBody>
          <a:bodyPr/>
          <a:lstStyle/>
          <a:p>
            <a:pPr lvl="2"/>
            <a:r>
              <a:rPr lang="en-AU" sz="1400" dirty="0"/>
              <a:t>Improved outcomes reported on health-related quality of life (</a:t>
            </a:r>
            <a:r>
              <a:rPr lang="en-AU" sz="1400" dirty="0" err="1"/>
              <a:t>HRQoL</a:t>
            </a:r>
            <a:r>
              <a:rPr lang="en-AU" sz="1400" dirty="0"/>
              <a:t>) scores in patients with PID (Home therapy with subcutaneous immunoglobulins for patients with primary immunodeficiency diseases; Elle Haddad et. al. Transfusion and Apheresis Science, 46 (2012) 315 – 321) </a:t>
            </a:r>
          </a:p>
          <a:p>
            <a:pPr marL="285750" indent="-285750">
              <a:buFont typeface="Arial" panose="020B0604020202020204" pitchFamily="34" charset="0"/>
              <a:buChar char="•"/>
            </a:pPr>
            <a:r>
              <a:rPr lang="en-AU" sz="1400" b="0" dirty="0">
                <a:solidFill>
                  <a:schemeClr val="tx1"/>
                </a:solidFill>
              </a:rPr>
              <a:t>Most patients prefer SCIg and studies in PID patients have reported improved </a:t>
            </a:r>
            <a:r>
              <a:rPr lang="en-AU" sz="1400" b="0" dirty="0" err="1">
                <a:solidFill>
                  <a:schemeClr val="tx1"/>
                </a:solidFill>
              </a:rPr>
              <a:t>HRQoL</a:t>
            </a:r>
            <a:r>
              <a:rPr lang="en-AU" sz="1400" b="0" dirty="0">
                <a:solidFill>
                  <a:schemeClr val="tx1"/>
                </a:solidFill>
              </a:rPr>
              <a:t> when switching from </a:t>
            </a:r>
            <a:r>
              <a:rPr lang="en-AU" sz="1400" b="0" dirty="0" err="1">
                <a:solidFill>
                  <a:schemeClr val="tx1"/>
                </a:solidFill>
              </a:rPr>
              <a:t>IVIg</a:t>
            </a:r>
            <a:r>
              <a:rPr lang="en-AU" sz="1400" b="0" dirty="0">
                <a:solidFill>
                  <a:schemeClr val="tx1"/>
                </a:solidFill>
              </a:rPr>
              <a:t> to SCIg therapy. (</a:t>
            </a:r>
            <a:r>
              <a:rPr lang="da-DK" sz="1400" b="0" dirty="0">
                <a:solidFill>
                  <a:schemeClr val="tx1"/>
                </a:solidFill>
              </a:rPr>
              <a:t>T.M.Windegger et al. / Transfusion Medicine Reviews 31 (2017) 45–50)</a:t>
            </a:r>
            <a:endParaRPr lang="en-AU" sz="1400" b="0" dirty="0">
              <a:solidFill>
                <a:schemeClr val="tx1"/>
              </a:solidFill>
            </a:endParaRPr>
          </a:p>
          <a:p>
            <a:pPr marL="285750" indent="-285750">
              <a:buFont typeface="Arial" panose="020B0604020202020204" pitchFamily="34" charset="0"/>
              <a:buChar char="•"/>
            </a:pPr>
            <a:r>
              <a:rPr lang="en-AU" sz="1400" b="0" dirty="0">
                <a:solidFill>
                  <a:schemeClr val="tx1"/>
                </a:solidFill>
              </a:rPr>
              <a:t>Similar result found for patients with SID although very few studies found (</a:t>
            </a:r>
            <a:r>
              <a:rPr lang="da-DK" sz="1400" b="0" dirty="0">
                <a:solidFill>
                  <a:schemeClr val="tx1"/>
                </a:solidFill>
              </a:rPr>
              <a:t>T.M.Windegger et al. / Transfusion Medicine Reviews 31 (2017) 45–50)</a:t>
            </a:r>
            <a:endParaRPr lang="en-AU" sz="1400" b="0" dirty="0">
              <a:solidFill>
                <a:schemeClr val="tx1"/>
              </a:solidFill>
            </a:endParaRPr>
          </a:p>
          <a:p>
            <a:pPr lvl="2"/>
            <a:r>
              <a:rPr lang="en-AU" sz="1400" dirty="0" err="1"/>
              <a:t>AusPIPs</a:t>
            </a:r>
            <a:r>
              <a:rPr lang="en-AU" sz="1400" dirty="0"/>
              <a:t> – [Primary immunodeficiency support group] are engaged and a number using SCIg</a:t>
            </a:r>
          </a:p>
          <a:p>
            <a:endParaRPr lang="en-AU" dirty="0"/>
          </a:p>
        </p:txBody>
      </p:sp>
    </p:spTree>
    <p:extLst>
      <p:ext uri="{BB962C8B-B14F-4D97-AF65-F5344CB8AC3E}">
        <p14:creationId xmlns:p14="http://schemas.microsoft.com/office/powerpoint/2010/main" val="2185662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C619-86D7-41FF-B1BA-F68F1B78C360}"/>
              </a:ext>
            </a:extLst>
          </p:cNvPr>
          <p:cNvSpPr>
            <a:spLocks noGrp="1"/>
          </p:cNvSpPr>
          <p:nvPr>
            <p:ph type="title"/>
          </p:nvPr>
        </p:nvSpPr>
        <p:spPr/>
        <p:txBody>
          <a:bodyPr/>
          <a:lstStyle/>
          <a:p>
            <a:r>
              <a:rPr lang="en-AU" sz="2800" dirty="0"/>
              <a:t>Patient eligibility/criteria</a:t>
            </a:r>
          </a:p>
        </p:txBody>
      </p:sp>
      <p:sp>
        <p:nvSpPr>
          <p:cNvPr id="3" name="Content Placeholder 2">
            <a:extLst>
              <a:ext uri="{FF2B5EF4-FFF2-40B4-BE49-F238E27FC236}">
                <a16:creationId xmlns:a16="http://schemas.microsoft.com/office/drawing/2014/main" id="{79F233AF-177F-47B5-8BF4-22B175904D29}"/>
              </a:ext>
            </a:extLst>
          </p:cNvPr>
          <p:cNvSpPr>
            <a:spLocks noGrp="1"/>
          </p:cNvSpPr>
          <p:nvPr>
            <p:ph idx="1"/>
          </p:nvPr>
        </p:nvSpPr>
        <p:spPr>
          <a:xfrm>
            <a:off x="450056" y="1499446"/>
            <a:ext cx="8243888" cy="3061666"/>
          </a:xfrm>
        </p:spPr>
        <p:txBody>
          <a:bodyPr/>
          <a:lstStyle/>
          <a:p>
            <a:pPr marL="285750" indent="-285750">
              <a:buFont typeface="Arial" panose="020B0604020202020204" pitchFamily="34" charset="0"/>
              <a:buChar char="•"/>
            </a:pPr>
            <a:r>
              <a:rPr lang="en-AU" sz="1400" b="0" dirty="0">
                <a:solidFill>
                  <a:schemeClr val="tx1"/>
                </a:solidFill>
              </a:rPr>
              <a:t>Patient must meet approved clinical indication as set out in the Criteria</a:t>
            </a:r>
          </a:p>
          <a:p>
            <a:pPr lvl="2"/>
            <a:r>
              <a:rPr lang="en-AU" sz="1400" dirty="0"/>
              <a:t>The patient must be treated by a clinical specialist within a hospital based SCIg program, where the hospital provides access to all resources and takes full accountability for the management and use of the SCIg product, at no additional cost to patients</a:t>
            </a:r>
          </a:p>
          <a:p>
            <a:pPr lvl="2"/>
            <a:r>
              <a:rPr lang="en-AU" sz="1400" dirty="0"/>
              <a:t>Patient-specific SCIg request must be submitted to, and authorised by, the Australian Red Cross Lifeblood (Lifeblood) via </a:t>
            </a:r>
            <a:r>
              <a:rPr lang="en-AU" sz="1400" dirty="0" err="1"/>
              <a:t>BloodSTAR</a:t>
            </a:r>
            <a:endParaRPr lang="en-AU" sz="1400" dirty="0"/>
          </a:p>
          <a:p>
            <a:pPr marL="0" lvl="2" indent="0">
              <a:buNone/>
            </a:pPr>
            <a:endParaRPr lang="en-AU" sz="1400" i="1" dirty="0"/>
          </a:p>
          <a:p>
            <a:pPr marL="0" lvl="2" indent="0">
              <a:buNone/>
            </a:pPr>
            <a:endParaRPr lang="en-AU" sz="1400" b="0" dirty="0">
              <a:solidFill>
                <a:schemeClr val="tx1"/>
              </a:solidFill>
            </a:endParaRPr>
          </a:p>
        </p:txBody>
      </p:sp>
    </p:spTree>
    <p:extLst>
      <p:ext uri="{BB962C8B-B14F-4D97-AF65-F5344CB8AC3E}">
        <p14:creationId xmlns:p14="http://schemas.microsoft.com/office/powerpoint/2010/main" val="3976196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B265C-C2D2-4E93-83D8-D807A495A0AA}"/>
              </a:ext>
            </a:extLst>
          </p:cNvPr>
          <p:cNvSpPr>
            <a:spLocks noGrp="1"/>
          </p:cNvSpPr>
          <p:nvPr>
            <p:ph type="title"/>
          </p:nvPr>
        </p:nvSpPr>
        <p:spPr/>
        <p:txBody>
          <a:bodyPr/>
          <a:lstStyle/>
          <a:p>
            <a:r>
              <a:rPr lang="en-AU" sz="2800" dirty="0"/>
              <a:t>Health service eligibility criteria</a:t>
            </a:r>
          </a:p>
        </p:txBody>
      </p:sp>
      <p:sp>
        <p:nvSpPr>
          <p:cNvPr id="3" name="Content Placeholder 2">
            <a:extLst>
              <a:ext uri="{FF2B5EF4-FFF2-40B4-BE49-F238E27FC236}">
                <a16:creationId xmlns:a16="http://schemas.microsoft.com/office/drawing/2014/main" id="{35BAB800-D084-47A0-B4F5-042090C22F09}"/>
              </a:ext>
            </a:extLst>
          </p:cNvPr>
          <p:cNvSpPr>
            <a:spLocks noGrp="1"/>
          </p:cNvSpPr>
          <p:nvPr>
            <p:ph idx="1"/>
          </p:nvPr>
        </p:nvSpPr>
        <p:spPr/>
        <p:txBody>
          <a:bodyPr/>
          <a:lstStyle/>
          <a:p>
            <a:pPr lvl="2"/>
            <a:r>
              <a:rPr lang="en-AU" sz="1400" dirty="0"/>
              <a:t>The hospital must be approved by the NBA to commence a hospital based SCIg program</a:t>
            </a:r>
          </a:p>
          <a:p>
            <a:pPr marL="252000" lvl="3" indent="0">
              <a:buNone/>
            </a:pPr>
            <a:r>
              <a:rPr lang="en-AU" sz="1400" dirty="0"/>
              <a:t>The NBA - Hospital Acknowledgement Form National Subcutaneous Immunoglobulin Program must be completed and includes governance requirements for the program. </a:t>
            </a:r>
          </a:p>
          <a:p>
            <a:pPr marL="252000" lvl="3" indent="0">
              <a:buNone/>
            </a:pPr>
            <a:r>
              <a:rPr lang="en-AU" sz="1200" dirty="0">
                <a:hlinkClick r:id="rId2"/>
              </a:rPr>
              <a:t>SCIg-hospital-acknowledgment-form-2021.pdf (blood.gov.au)</a:t>
            </a:r>
            <a:endParaRPr lang="en-AU" sz="1400" dirty="0"/>
          </a:p>
          <a:p>
            <a:pPr marL="252000" lvl="3" indent="0">
              <a:buNone/>
            </a:pPr>
            <a:r>
              <a:rPr lang="en-AU" sz="1400" dirty="0"/>
              <a:t>Completed form must be returned to the to the National Blood Authority – </a:t>
            </a:r>
          </a:p>
          <a:p>
            <a:pPr marL="252000" lvl="3" indent="0">
              <a:buNone/>
            </a:pPr>
            <a:r>
              <a:rPr lang="en-AU" sz="1400" dirty="0"/>
              <a:t>Email:</a:t>
            </a:r>
            <a:r>
              <a:rPr lang="en-AU" sz="1200" dirty="0"/>
              <a:t> </a:t>
            </a:r>
            <a:r>
              <a:rPr lang="en-AU" sz="1200" dirty="0">
                <a:hlinkClick r:id="rId3"/>
              </a:rPr>
              <a:t>iggovernance@blood.gov.au</a:t>
            </a:r>
            <a:r>
              <a:rPr lang="en-AU" sz="1200" dirty="0"/>
              <a:t> </a:t>
            </a:r>
            <a:br>
              <a:rPr lang="en-AU" sz="1400" dirty="0"/>
            </a:br>
            <a:r>
              <a:rPr lang="en-AU" sz="1400" dirty="0"/>
              <a:t>Fax: (02) 6151 5235  (Attention: Ig Governance</a:t>
            </a:r>
            <a:r>
              <a:rPr lang="en-AU" sz="1200" dirty="0"/>
              <a:t>)</a:t>
            </a:r>
            <a:endParaRPr lang="en-AU" sz="1400" b="1" dirty="0"/>
          </a:p>
          <a:p>
            <a:pPr marL="252000" lvl="3" indent="0">
              <a:buNone/>
            </a:pPr>
            <a:r>
              <a:rPr lang="en-AU" sz="1400" b="1" dirty="0"/>
              <a:t>Governance Requirements:</a:t>
            </a:r>
            <a:endParaRPr lang="en-AU" b="0" dirty="0"/>
          </a:p>
        </p:txBody>
      </p:sp>
      <p:sp>
        <p:nvSpPr>
          <p:cNvPr id="4" name="TextBox 3">
            <a:extLst>
              <a:ext uri="{FF2B5EF4-FFF2-40B4-BE49-F238E27FC236}">
                <a16:creationId xmlns:a16="http://schemas.microsoft.com/office/drawing/2014/main" id="{87702228-CA6E-44B4-B6A5-F355C06AF854}"/>
              </a:ext>
            </a:extLst>
          </p:cNvPr>
          <p:cNvSpPr txBox="1"/>
          <p:nvPr/>
        </p:nvSpPr>
        <p:spPr>
          <a:xfrm>
            <a:off x="838128" y="3552829"/>
            <a:ext cx="3910941" cy="1446550"/>
          </a:xfrm>
          <a:prstGeom prst="rect">
            <a:avLst/>
          </a:prstGeom>
          <a:noFill/>
        </p:spPr>
        <p:txBody>
          <a:bodyPr wrap="square" rtlCol="0">
            <a:spAutoFit/>
          </a:bodyPr>
          <a:lstStyle/>
          <a:p>
            <a:pPr marL="285750" indent="-285750">
              <a:buFont typeface="Arial" panose="020B0604020202020204" pitchFamily="34" charset="0"/>
              <a:buChar char="•"/>
            </a:pPr>
            <a:r>
              <a:rPr lang="en-AU" sz="1400" dirty="0">
                <a:latin typeface="+mn-lt"/>
              </a:rPr>
              <a:t>Quality Assurance</a:t>
            </a:r>
          </a:p>
          <a:p>
            <a:pPr marL="285750" indent="-285750">
              <a:buFont typeface="Arial" panose="020B0604020202020204" pitchFamily="34" charset="0"/>
              <a:buChar char="•"/>
            </a:pPr>
            <a:r>
              <a:rPr lang="en-AU" sz="1400" dirty="0">
                <a:latin typeface="+mn-lt"/>
              </a:rPr>
              <a:t>Clinical oversight</a:t>
            </a:r>
          </a:p>
          <a:p>
            <a:pPr marL="285750" indent="-285750">
              <a:buFont typeface="Arial" panose="020B0604020202020204" pitchFamily="34" charset="0"/>
              <a:buChar char="•"/>
            </a:pPr>
            <a:r>
              <a:rPr lang="en-AU" sz="1400" dirty="0">
                <a:latin typeface="+mn-lt"/>
              </a:rPr>
              <a:t>Equipment and facilities</a:t>
            </a:r>
          </a:p>
          <a:p>
            <a:pPr marL="285750" indent="-285750">
              <a:buFont typeface="Arial" panose="020B0604020202020204" pitchFamily="34" charset="0"/>
              <a:buChar char="•"/>
            </a:pPr>
            <a:r>
              <a:rPr lang="en-AU" sz="1400" dirty="0">
                <a:latin typeface="+mn-lt"/>
              </a:rPr>
              <a:t>Education and training</a:t>
            </a:r>
          </a:p>
          <a:p>
            <a:pPr marL="285750" indent="-285750">
              <a:buFont typeface="Arial" panose="020B0604020202020204" pitchFamily="34" charset="0"/>
              <a:buChar char="•"/>
            </a:pPr>
            <a:endParaRPr lang="en-AU" sz="1400" dirty="0"/>
          </a:p>
          <a:p>
            <a:endParaRPr lang="en-AU" dirty="0"/>
          </a:p>
        </p:txBody>
      </p:sp>
      <p:sp>
        <p:nvSpPr>
          <p:cNvPr id="5" name="TextBox 4">
            <a:extLst>
              <a:ext uri="{FF2B5EF4-FFF2-40B4-BE49-F238E27FC236}">
                <a16:creationId xmlns:a16="http://schemas.microsoft.com/office/drawing/2014/main" id="{04FD616D-A7AA-416D-8B20-F591B0BED1D3}"/>
              </a:ext>
            </a:extLst>
          </p:cNvPr>
          <p:cNvSpPr txBox="1"/>
          <p:nvPr/>
        </p:nvSpPr>
        <p:spPr>
          <a:xfrm>
            <a:off x="4110607" y="3552829"/>
            <a:ext cx="4128029" cy="1384995"/>
          </a:xfrm>
          <a:prstGeom prst="rect">
            <a:avLst/>
          </a:prstGeom>
          <a:noFill/>
        </p:spPr>
        <p:txBody>
          <a:bodyPr wrap="square" rtlCol="0">
            <a:spAutoFit/>
          </a:bodyPr>
          <a:lstStyle/>
          <a:p>
            <a:pPr marL="285750" indent="-285750">
              <a:buFont typeface="Arial" panose="020B0604020202020204" pitchFamily="34" charset="0"/>
              <a:buChar char="•"/>
            </a:pPr>
            <a:r>
              <a:rPr lang="en-AU" sz="1400" dirty="0">
                <a:latin typeface="+mn-lt"/>
              </a:rPr>
              <a:t>Regular review</a:t>
            </a:r>
          </a:p>
          <a:p>
            <a:pPr marL="285750" indent="-285750">
              <a:buFont typeface="Arial" panose="020B0604020202020204" pitchFamily="34" charset="0"/>
              <a:buChar char="•"/>
            </a:pPr>
            <a:r>
              <a:rPr lang="en-AU" sz="1400" dirty="0">
                <a:latin typeface="+mn-lt"/>
              </a:rPr>
              <a:t>Supply of product</a:t>
            </a:r>
          </a:p>
          <a:p>
            <a:pPr marL="285750" indent="-285750">
              <a:buFont typeface="Arial" panose="020B0604020202020204" pitchFamily="34" charset="0"/>
              <a:buChar char="•"/>
            </a:pPr>
            <a:r>
              <a:rPr lang="en-AU" sz="1400" dirty="0">
                <a:latin typeface="+mn-lt"/>
              </a:rPr>
              <a:t>Reporting unused, discarded, spoilt/broken product</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p:txBody>
      </p:sp>
      <p:pic>
        <p:nvPicPr>
          <p:cNvPr id="8" name="Picture 7" descr="A picture of the National Blood Authority (NBA) Hospital Acknowledgement Form National Subcutaneous Immunoglobulin Program available from NBA website">
            <a:extLst>
              <a:ext uri="{FF2B5EF4-FFF2-40B4-BE49-F238E27FC236}">
                <a16:creationId xmlns:a16="http://schemas.microsoft.com/office/drawing/2014/main" id="{CC10F05D-D25E-27BB-7F3A-73DE40B5C0DF}"/>
              </a:ext>
            </a:extLst>
          </p:cNvPr>
          <p:cNvPicPr>
            <a:picLocks noChangeAspect="1"/>
          </p:cNvPicPr>
          <p:nvPr/>
        </p:nvPicPr>
        <p:blipFill>
          <a:blip r:embed="rId4"/>
          <a:stretch>
            <a:fillRect/>
          </a:stretch>
        </p:blipFill>
        <p:spPr>
          <a:xfrm>
            <a:off x="6830564" y="2100592"/>
            <a:ext cx="1817000" cy="1160929"/>
          </a:xfrm>
          <a:prstGeom prst="rect">
            <a:avLst/>
          </a:prstGeom>
          <a:ln>
            <a:solidFill>
              <a:schemeClr val="tx1"/>
            </a:solidFill>
          </a:ln>
        </p:spPr>
      </p:pic>
    </p:spTree>
    <p:extLst>
      <p:ext uri="{BB962C8B-B14F-4D97-AF65-F5344CB8AC3E}">
        <p14:creationId xmlns:p14="http://schemas.microsoft.com/office/powerpoint/2010/main" val="3568994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82D9-8C21-44A7-8D5A-FA4A0A899D83}"/>
              </a:ext>
            </a:extLst>
          </p:cNvPr>
          <p:cNvSpPr>
            <a:spLocks noGrp="1"/>
          </p:cNvSpPr>
          <p:nvPr>
            <p:ph type="title"/>
          </p:nvPr>
        </p:nvSpPr>
        <p:spPr>
          <a:xfrm>
            <a:off x="232996" y="202406"/>
            <a:ext cx="8792307" cy="809625"/>
          </a:xfrm>
        </p:spPr>
        <p:txBody>
          <a:bodyPr/>
          <a:lstStyle/>
          <a:p>
            <a:r>
              <a:rPr lang="en-AU" sz="2800" dirty="0"/>
              <a:t>Governance – quality assurance &amp; clinical oversight</a:t>
            </a:r>
          </a:p>
        </p:txBody>
      </p:sp>
      <p:sp>
        <p:nvSpPr>
          <p:cNvPr id="3" name="Content Placeholder 2">
            <a:extLst>
              <a:ext uri="{FF2B5EF4-FFF2-40B4-BE49-F238E27FC236}">
                <a16:creationId xmlns:a16="http://schemas.microsoft.com/office/drawing/2014/main" id="{F0481C56-384A-430C-89A7-99FC2A171A64}"/>
              </a:ext>
            </a:extLst>
          </p:cNvPr>
          <p:cNvSpPr>
            <a:spLocks noGrp="1"/>
          </p:cNvSpPr>
          <p:nvPr>
            <p:ph idx="1"/>
          </p:nvPr>
        </p:nvSpPr>
        <p:spPr/>
        <p:txBody>
          <a:bodyPr/>
          <a:lstStyle/>
          <a:p>
            <a:r>
              <a:rPr lang="en-AU" sz="1200" dirty="0">
                <a:solidFill>
                  <a:schemeClr val="tx1"/>
                </a:solidFill>
              </a:rPr>
              <a:t>Quality assurance</a:t>
            </a:r>
          </a:p>
          <a:p>
            <a:pPr marL="285750" lvl="1" indent="-285750">
              <a:buFont typeface="Arial" panose="020B0604020202020204" pitchFamily="34" charset="0"/>
              <a:buChar char="•"/>
            </a:pPr>
            <a:r>
              <a:rPr lang="en-AU" sz="1200" i="1" dirty="0"/>
              <a:t>Policies and procedures that provide quality assurance and monitor compliance for the management and use of SCIg  in line with the National Safety and Quality Health Service (NSQHS) Standards, particularly Clinical Governance Standard (1) and Blood Management Standard (7). </a:t>
            </a:r>
          </a:p>
          <a:p>
            <a:pPr marL="789750" lvl="3" indent="-285750">
              <a:lnSpc>
                <a:spcPct val="100000"/>
              </a:lnSpc>
            </a:pPr>
            <a:r>
              <a:rPr lang="en-AU" sz="1200" dirty="0"/>
              <a:t>Who will write the policies/procedures?</a:t>
            </a:r>
          </a:p>
          <a:p>
            <a:pPr marL="789750" lvl="3" indent="-285750">
              <a:lnSpc>
                <a:spcPct val="100000"/>
              </a:lnSpc>
            </a:pPr>
            <a:r>
              <a:rPr lang="en-AU" sz="1200" dirty="0"/>
              <a:t>Who will monitor compliance?</a:t>
            </a:r>
            <a:endParaRPr lang="en-AU" sz="1200" b="1" dirty="0"/>
          </a:p>
          <a:p>
            <a:pPr lvl="1"/>
            <a:r>
              <a:rPr lang="en-AU" sz="1200" b="1" dirty="0"/>
              <a:t>Clinical oversight</a:t>
            </a:r>
          </a:p>
          <a:p>
            <a:pPr marL="285750" lvl="1" indent="-285750">
              <a:buFont typeface="Arial" panose="020B0604020202020204" pitchFamily="34" charset="0"/>
              <a:buChar char="•"/>
            </a:pPr>
            <a:r>
              <a:rPr lang="en-AU" sz="1200" i="1" dirty="0"/>
              <a:t>A recognised treatment program for the management and use of immunoglobulin for the relevant indications, including an appropriate supervising specialist</a:t>
            </a:r>
          </a:p>
          <a:p>
            <a:pPr marL="285750" lvl="1" indent="-285750">
              <a:buFont typeface="Arial" panose="020B0604020202020204" pitchFamily="34" charset="0"/>
              <a:buChar char="•"/>
            </a:pPr>
            <a:r>
              <a:rPr lang="en-AU" sz="1200" i="1" dirty="0"/>
              <a:t>Must provide ongoing clinical oversight and support for participating patients</a:t>
            </a:r>
          </a:p>
          <a:p>
            <a:pPr marL="285750" lvl="1" indent="-285750">
              <a:buFont typeface="Arial" panose="020B0604020202020204" pitchFamily="34" charset="0"/>
              <a:buChar char="•"/>
            </a:pPr>
            <a:r>
              <a:rPr lang="en-AU" sz="1200" i="1" dirty="0"/>
              <a:t>The responsible clinician must consider patient suitability for the self-management and administration of SCIg to ensure appropriate management and use of SCIg product</a:t>
            </a:r>
          </a:p>
          <a:p>
            <a:endParaRPr lang="en-AU" dirty="0"/>
          </a:p>
        </p:txBody>
      </p:sp>
    </p:spTree>
    <p:extLst>
      <p:ext uri="{BB962C8B-B14F-4D97-AF65-F5344CB8AC3E}">
        <p14:creationId xmlns:p14="http://schemas.microsoft.com/office/powerpoint/2010/main" val="606582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A7C5-6C1C-49F7-839F-E52CC5693642}"/>
              </a:ext>
            </a:extLst>
          </p:cNvPr>
          <p:cNvSpPr>
            <a:spLocks noGrp="1"/>
          </p:cNvSpPr>
          <p:nvPr>
            <p:ph type="title"/>
          </p:nvPr>
        </p:nvSpPr>
        <p:spPr>
          <a:xfrm>
            <a:off x="131885" y="202406"/>
            <a:ext cx="9086849" cy="809625"/>
          </a:xfrm>
        </p:spPr>
        <p:txBody>
          <a:bodyPr/>
          <a:lstStyle/>
          <a:p>
            <a:r>
              <a:rPr lang="en-AU" sz="2800" dirty="0"/>
              <a:t>Governance – equipment, facilities, education &amp; training</a:t>
            </a:r>
          </a:p>
        </p:txBody>
      </p:sp>
      <p:sp>
        <p:nvSpPr>
          <p:cNvPr id="3" name="Content Placeholder 2">
            <a:extLst>
              <a:ext uri="{FF2B5EF4-FFF2-40B4-BE49-F238E27FC236}">
                <a16:creationId xmlns:a16="http://schemas.microsoft.com/office/drawing/2014/main" id="{9267FB11-DCB8-456A-BDD9-8C27FF3C3CB9}"/>
              </a:ext>
            </a:extLst>
          </p:cNvPr>
          <p:cNvSpPr>
            <a:spLocks noGrp="1"/>
          </p:cNvSpPr>
          <p:nvPr>
            <p:ph idx="1"/>
          </p:nvPr>
        </p:nvSpPr>
        <p:spPr>
          <a:xfrm>
            <a:off x="539750" y="1012031"/>
            <a:ext cx="8243888" cy="3264073"/>
          </a:xfrm>
        </p:spPr>
        <p:txBody>
          <a:bodyPr/>
          <a:lstStyle/>
          <a:p>
            <a:pPr lvl="1"/>
            <a:r>
              <a:rPr lang="en-AU" sz="1200" b="1" dirty="0"/>
              <a:t>Equipment and facilities</a:t>
            </a:r>
          </a:p>
          <a:p>
            <a:pPr marL="285750" lvl="1" indent="-285750">
              <a:buFont typeface="Arial" panose="020B0604020202020204" pitchFamily="34" charset="0"/>
              <a:buChar char="•"/>
            </a:pPr>
            <a:r>
              <a:rPr lang="en-AU" sz="1200" i="1" dirty="0"/>
              <a:t>Must ensure that patients have access to all necessary equipment and consumables to administer the product, </a:t>
            </a:r>
            <a:r>
              <a:rPr lang="en-AU" sz="1200" b="1" i="1" dirty="0"/>
              <a:t>at no additional cost to patients</a:t>
            </a:r>
          </a:p>
          <a:p>
            <a:pPr marL="537750" lvl="2" indent="-285750"/>
            <a:r>
              <a:rPr lang="en-AU" sz="1200" dirty="0"/>
              <a:t>What equipment will be used?</a:t>
            </a:r>
          </a:p>
          <a:p>
            <a:pPr marL="537750" lvl="2" indent="-285750"/>
            <a:r>
              <a:rPr lang="en-AU" sz="1200" dirty="0"/>
              <a:t>Where will the patient education take place?</a:t>
            </a:r>
          </a:p>
          <a:p>
            <a:pPr marL="537750" lvl="2" indent="-285750"/>
            <a:r>
              <a:rPr lang="en-AU" sz="1200" dirty="0"/>
              <a:t>Where will the patient get the necessary consumables from?</a:t>
            </a:r>
          </a:p>
          <a:p>
            <a:pPr marL="537750" lvl="2" indent="-285750"/>
            <a:r>
              <a:rPr lang="en-AU" sz="1200" dirty="0"/>
              <a:t>Who will ensure the patient has everything they need?</a:t>
            </a:r>
          </a:p>
          <a:p>
            <a:pPr lvl="1"/>
            <a:r>
              <a:rPr lang="en-AU" sz="1200" b="1" dirty="0"/>
              <a:t>Education and training</a:t>
            </a:r>
          </a:p>
          <a:p>
            <a:pPr marL="285750" lvl="1" indent="-285750">
              <a:buFont typeface="Arial" panose="020B0604020202020204" pitchFamily="34" charset="0"/>
              <a:buChar char="•"/>
            </a:pPr>
            <a:r>
              <a:rPr lang="en-AU" sz="1200" i="1" dirty="0"/>
              <a:t>Must provide education and training for staff and patients </a:t>
            </a:r>
          </a:p>
          <a:p>
            <a:pPr marL="537750" lvl="2" indent="-285750"/>
            <a:r>
              <a:rPr lang="en-AU" sz="1200" dirty="0"/>
              <a:t>Who will provide the staff education?</a:t>
            </a:r>
          </a:p>
          <a:p>
            <a:pPr marL="537750" lvl="2" indent="-285750"/>
            <a:r>
              <a:rPr lang="en-AU" sz="1200" dirty="0"/>
              <a:t>Who will be responsible for patient education?</a:t>
            </a:r>
          </a:p>
          <a:p>
            <a:pPr marL="537750" lvl="2" indent="-285750"/>
            <a:r>
              <a:rPr lang="en-AU" sz="1200" dirty="0"/>
              <a:t>Will education be one on one, or can it be a group session?</a:t>
            </a:r>
          </a:p>
          <a:p>
            <a:endParaRPr lang="en-AU" dirty="0"/>
          </a:p>
        </p:txBody>
      </p:sp>
    </p:spTree>
    <p:extLst>
      <p:ext uri="{BB962C8B-B14F-4D97-AF65-F5344CB8AC3E}">
        <p14:creationId xmlns:p14="http://schemas.microsoft.com/office/powerpoint/2010/main" val="139697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AF27-4DC5-4605-9DCE-0D2B9FA02898}"/>
              </a:ext>
            </a:extLst>
          </p:cNvPr>
          <p:cNvSpPr>
            <a:spLocks noGrp="1"/>
          </p:cNvSpPr>
          <p:nvPr>
            <p:ph type="title"/>
          </p:nvPr>
        </p:nvSpPr>
        <p:spPr/>
        <p:txBody>
          <a:bodyPr/>
          <a:lstStyle/>
          <a:p>
            <a:r>
              <a:rPr lang="en-AU" sz="2800" dirty="0"/>
              <a:t>Governance – review and product supply</a:t>
            </a:r>
          </a:p>
        </p:txBody>
      </p:sp>
      <p:sp>
        <p:nvSpPr>
          <p:cNvPr id="3" name="Content Placeholder 2">
            <a:extLst>
              <a:ext uri="{FF2B5EF4-FFF2-40B4-BE49-F238E27FC236}">
                <a16:creationId xmlns:a16="http://schemas.microsoft.com/office/drawing/2014/main" id="{FFF40B8B-BD63-4F40-9AA6-F4E8481AB0F4}"/>
              </a:ext>
            </a:extLst>
          </p:cNvPr>
          <p:cNvSpPr>
            <a:spLocks noGrp="1"/>
          </p:cNvSpPr>
          <p:nvPr>
            <p:ph idx="1"/>
          </p:nvPr>
        </p:nvSpPr>
        <p:spPr>
          <a:xfrm>
            <a:off x="539750" y="1012031"/>
            <a:ext cx="8243888" cy="3264073"/>
          </a:xfrm>
        </p:spPr>
        <p:txBody>
          <a:bodyPr/>
          <a:lstStyle/>
          <a:p>
            <a:pPr lvl="1"/>
            <a:r>
              <a:rPr lang="en-AU" sz="1100" b="1" dirty="0"/>
              <a:t>Regular review</a:t>
            </a:r>
          </a:p>
          <a:p>
            <a:pPr marL="285750" lvl="1" indent="-285750">
              <a:buFont typeface="Arial" panose="020B0604020202020204" pitchFamily="34" charset="0"/>
              <a:buChar char="•"/>
            </a:pPr>
            <a:r>
              <a:rPr lang="en-AU" sz="1100" i="1" dirty="0"/>
              <a:t>Assessing clinical benefit of treatment for ongoing therapy should be conducted at periods specified by the responsible clinician in line with the Criteria  </a:t>
            </a:r>
          </a:p>
          <a:p>
            <a:pPr marL="285750" lvl="1" indent="-285750">
              <a:buFont typeface="Arial" panose="020B0604020202020204" pitchFamily="34" charset="0"/>
              <a:buChar char="•"/>
            </a:pPr>
            <a:r>
              <a:rPr lang="en-AU" sz="1100" i="1" dirty="0"/>
              <a:t>Patients should be encouraged to maintain a diary to record SCIg product use and any adverse reactions, as well as collection and management of product as an aid for the clinician at the assessment</a:t>
            </a:r>
          </a:p>
          <a:p>
            <a:pPr lvl="1"/>
            <a:r>
              <a:rPr lang="en-AU" sz="1100" b="1" dirty="0"/>
              <a:t>Supply of product </a:t>
            </a:r>
          </a:p>
          <a:p>
            <a:pPr marL="285750" lvl="1" indent="-285750">
              <a:buFont typeface="Arial" panose="020B0604020202020204" pitchFamily="34" charset="0"/>
              <a:buChar char="•"/>
            </a:pPr>
            <a:r>
              <a:rPr lang="en-AU" sz="1100" i="1" dirty="0"/>
              <a:t>Orders for SCIg for authorised patients must be managed via </a:t>
            </a:r>
            <a:r>
              <a:rPr lang="en-AU" sz="1100" i="1" dirty="0" err="1"/>
              <a:t>BloodSTAR</a:t>
            </a:r>
            <a:r>
              <a:rPr lang="en-AU" sz="1100" i="1" dirty="0"/>
              <a:t>, or alternative arrangements if necessary. </a:t>
            </a:r>
          </a:p>
          <a:p>
            <a:pPr marL="285750" lvl="1" indent="-285750">
              <a:buFont typeface="Arial" panose="020B0604020202020204" pitchFamily="34" charset="0"/>
              <a:buChar char="•"/>
            </a:pPr>
            <a:r>
              <a:rPr lang="en-AU" sz="1100" i="1" dirty="0"/>
              <a:t>The amount of SCIg supplied to a patient should not exceed more than is required for treatment for two months</a:t>
            </a:r>
          </a:p>
          <a:p>
            <a:pPr marL="285750" lvl="1" indent="-285750">
              <a:buFont typeface="Arial" panose="020B0604020202020204" pitchFamily="34" charset="0"/>
              <a:buChar char="•"/>
            </a:pPr>
            <a:r>
              <a:rPr lang="en-AU" sz="1100" i="1" dirty="0"/>
              <a:t>Supply and dispensing of SCIg product to patients must be in accordance with relevant state/territory legal requirements</a:t>
            </a:r>
          </a:p>
          <a:p>
            <a:pPr marL="537750" lvl="2" indent="-285750"/>
            <a:r>
              <a:rPr lang="en-AU" sz="1100" dirty="0"/>
              <a:t>SCIg is an S4 medication and must be dispensed by a pharmacist</a:t>
            </a:r>
          </a:p>
          <a:p>
            <a:pPr marL="537750" lvl="2" indent="-285750"/>
            <a:r>
              <a:rPr lang="en-AU" sz="1100" dirty="0"/>
              <a:t>Requires a medication prescription; must provide a copy to the pharmacy</a:t>
            </a:r>
          </a:p>
          <a:p>
            <a:pPr marL="537750" lvl="2" indent="-285750"/>
            <a:r>
              <a:rPr lang="en-AU" sz="1100" dirty="0" err="1"/>
              <a:t>BloodSTAR</a:t>
            </a:r>
            <a:r>
              <a:rPr lang="en-AU" sz="1100" dirty="0"/>
              <a:t> and </a:t>
            </a:r>
            <a:r>
              <a:rPr lang="en-AU" sz="1100" dirty="0" err="1"/>
              <a:t>BloodNET</a:t>
            </a:r>
            <a:r>
              <a:rPr lang="en-AU" sz="1100" dirty="0"/>
              <a:t> for traceability</a:t>
            </a:r>
            <a:endParaRPr lang="en-AU" sz="1000" i="1" dirty="0"/>
          </a:p>
          <a:p>
            <a:endParaRPr lang="en-AU" dirty="0"/>
          </a:p>
        </p:txBody>
      </p:sp>
    </p:spTree>
    <p:extLst>
      <p:ext uri="{BB962C8B-B14F-4D97-AF65-F5344CB8AC3E}">
        <p14:creationId xmlns:p14="http://schemas.microsoft.com/office/powerpoint/2010/main" val="16149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D806-6ADC-4E8B-BD64-69EE4EFB06E9}"/>
              </a:ext>
            </a:extLst>
          </p:cNvPr>
          <p:cNvSpPr>
            <a:spLocks noGrp="1"/>
          </p:cNvSpPr>
          <p:nvPr>
            <p:ph type="title"/>
          </p:nvPr>
        </p:nvSpPr>
        <p:spPr>
          <a:xfrm>
            <a:off x="145072" y="105691"/>
            <a:ext cx="8998927" cy="809625"/>
          </a:xfrm>
        </p:spPr>
        <p:txBody>
          <a:bodyPr/>
          <a:lstStyle/>
          <a:p>
            <a:r>
              <a:rPr lang="en-AU" sz="2800" dirty="0"/>
              <a:t>Governance – </a:t>
            </a:r>
            <a:br>
              <a:rPr lang="en-AU" sz="2800" dirty="0"/>
            </a:br>
            <a:r>
              <a:rPr lang="en-AU" sz="2800" dirty="0"/>
              <a:t>reporting unused, discarded, spoilt/broken product</a:t>
            </a:r>
          </a:p>
        </p:txBody>
      </p:sp>
      <p:sp>
        <p:nvSpPr>
          <p:cNvPr id="3" name="Content Placeholder 2">
            <a:extLst>
              <a:ext uri="{FF2B5EF4-FFF2-40B4-BE49-F238E27FC236}">
                <a16:creationId xmlns:a16="http://schemas.microsoft.com/office/drawing/2014/main" id="{C3787996-39D7-4B52-AD55-86C4AC53C6D6}"/>
              </a:ext>
            </a:extLst>
          </p:cNvPr>
          <p:cNvSpPr>
            <a:spLocks noGrp="1"/>
          </p:cNvSpPr>
          <p:nvPr>
            <p:ph idx="1"/>
          </p:nvPr>
        </p:nvSpPr>
        <p:spPr/>
        <p:txBody>
          <a:bodyPr/>
          <a:lstStyle/>
          <a:p>
            <a:pPr lvl="1"/>
            <a:r>
              <a:rPr lang="en-AU" sz="1600" b="1" dirty="0"/>
              <a:t>Reporting unused, discarded, spoilt/broken product</a:t>
            </a:r>
          </a:p>
          <a:p>
            <a:pPr marL="285750" indent="-285750">
              <a:buFont typeface="Arial" panose="020B0604020202020204" pitchFamily="34" charset="0"/>
              <a:buChar char="•"/>
            </a:pPr>
            <a:r>
              <a:rPr lang="en-AU" sz="1600" b="0" i="1" dirty="0">
                <a:solidFill>
                  <a:schemeClr val="tx1"/>
                </a:solidFill>
              </a:rPr>
              <a:t>Patients supplied with SCIg will be expected to report details of unused, discarded or spoilt/broken product to the hospital, to be reported by the hospital through </a:t>
            </a:r>
            <a:r>
              <a:rPr lang="en-AU" sz="1600" b="0" i="1" dirty="0" err="1">
                <a:solidFill>
                  <a:schemeClr val="tx1"/>
                </a:solidFill>
              </a:rPr>
              <a:t>BloodNet</a:t>
            </a:r>
            <a:endParaRPr lang="en-AU" sz="1600" b="0" i="1" dirty="0">
              <a:solidFill>
                <a:schemeClr val="tx1"/>
              </a:solidFill>
            </a:endParaRPr>
          </a:p>
          <a:p>
            <a:pPr marL="789750" lvl="3" indent="-285750"/>
            <a:r>
              <a:rPr lang="en-AU" sz="1600" dirty="0"/>
              <a:t>Who will the patient report this to?</a:t>
            </a:r>
          </a:p>
          <a:p>
            <a:endParaRPr lang="en-AU" dirty="0"/>
          </a:p>
        </p:txBody>
      </p:sp>
    </p:spTree>
    <p:extLst>
      <p:ext uri="{BB962C8B-B14F-4D97-AF65-F5344CB8AC3E}">
        <p14:creationId xmlns:p14="http://schemas.microsoft.com/office/powerpoint/2010/main" val="4038200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6140-7EAC-4273-8CD6-17698ABD53CA}"/>
              </a:ext>
            </a:extLst>
          </p:cNvPr>
          <p:cNvSpPr>
            <a:spLocks noGrp="1"/>
          </p:cNvSpPr>
          <p:nvPr>
            <p:ph type="title"/>
          </p:nvPr>
        </p:nvSpPr>
        <p:spPr/>
        <p:txBody>
          <a:bodyPr/>
          <a:lstStyle/>
          <a:p>
            <a:r>
              <a:rPr lang="en-AU" sz="2800" dirty="0"/>
              <a:t>Other considerations</a:t>
            </a:r>
          </a:p>
        </p:txBody>
      </p:sp>
      <p:sp>
        <p:nvSpPr>
          <p:cNvPr id="3" name="Content Placeholder 2">
            <a:extLst>
              <a:ext uri="{FF2B5EF4-FFF2-40B4-BE49-F238E27FC236}">
                <a16:creationId xmlns:a16="http://schemas.microsoft.com/office/drawing/2014/main" id="{E282E7DE-B3F2-4A9A-B93B-893FBA854068}"/>
              </a:ext>
            </a:extLst>
          </p:cNvPr>
          <p:cNvSpPr>
            <a:spLocks noGrp="1"/>
          </p:cNvSpPr>
          <p:nvPr>
            <p:ph idx="1"/>
          </p:nvPr>
        </p:nvSpPr>
        <p:spPr/>
        <p:txBody>
          <a:bodyPr/>
          <a:lstStyle/>
          <a:p>
            <a:pPr lvl="2"/>
            <a:r>
              <a:rPr lang="en-AU" sz="1600" dirty="0"/>
              <a:t>Cost benefit analysis – business case to support the decision (template available on Blood Matters SCIg program, tools and resources webpage </a:t>
            </a:r>
            <a:r>
              <a:rPr lang="en-AU" sz="1400" dirty="0">
                <a:hlinkClick r:id="rId2"/>
              </a:rPr>
              <a:t>SCIg program, tools and resources (health.vic.gov.au)</a:t>
            </a:r>
            <a:r>
              <a:rPr lang="en-AU" sz="1600" dirty="0"/>
              <a:t> </a:t>
            </a:r>
          </a:p>
          <a:p>
            <a:pPr lvl="2"/>
            <a:r>
              <a:rPr lang="en-AU" sz="1600" dirty="0"/>
              <a:t>Clinical engagement – medical, nursing and pharmacy staff</a:t>
            </a:r>
          </a:p>
          <a:p>
            <a:pPr lvl="2"/>
            <a:r>
              <a:rPr lang="en-AU" sz="1600" dirty="0"/>
              <a:t>Space – is there a suitable ward/location for patient education?</a:t>
            </a:r>
          </a:p>
          <a:p>
            <a:pPr lvl="2"/>
            <a:r>
              <a:rPr lang="en-AU" sz="1600" dirty="0" err="1"/>
              <a:t>BloodSTAR</a:t>
            </a:r>
            <a:r>
              <a:rPr lang="en-AU" sz="1600" dirty="0"/>
              <a:t> registration, education</a:t>
            </a:r>
          </a:p>
          <a:p>
            <a:endParaRPr lang="en-AU" dirty="0"/>
          </a:p>
        </p:txBody>
      </p:sp>
    </p:spTree>
    <p:extLst>
      <p:ext uri="{BB962C8B-B14F-4D97-AF65-F5344CB8AC3E}">
        <p14:creationId xmlns:p14="http://schemas.microsoft.com/office/powerpoint/2010/main" val="4198209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A2E4-E495-4C56-8748-75AA54B8238A}"/>
              </a:ext>
            </a:extLst>
          </p:cNvPr>
          <p:cNvSpPr>
            <a:spLocks noGrp="1"/>
          </p:cNvSpPr>
          <p:nvPr>
            <p:ph type="title"/>
          </p:nvPr>
        </p:nvSpPr>
        <p:spPr/>
        <p:txBody>
          <a:bodyPr/>
          <a:lstStyle/>
          <a:p>
            <a:r>
              <a:rPr lang="en-AU" sz="2800" dirty="0"/>
              <a:t>Putting the SCIg pieces together</a:t>
            </a:r>
          </a:p>
        </p:txBody>
      </p:sp>
      <p:graphicFrame>
        <p:nvGraphicFramePr>
          <p:cNvPr id="23" name="Content Placeholder 22" descr="An image of the pieces required for a SCIg program. This includes &#10;*Patient population to support SCIg program&#10;*Health service obtains Executive approval to commence a SCIg program&#10;*Submit and obtain NBA approval&#10;*Staff identified to oversee SCIg program&#10;*Document development&#10;*Stakeholder engagement&#10;*Source equipment and consumables&#10;*BloodSTAR access&#10;*Select and consent patients for SCIg&#10;*Provide patient education&#10;*Commence SCIg program&#10;">
            <a:extLst>
              <a:ext uri="{FF2B5EF4-FFF2-40B4-BE49-F238E27FC236}">
                <a16:creationId xmlns:a16="http://schemas.microsoft.com/office/drawing/2014/main" id="{284D8CC7-F205-43C0-8A6E-1DDFF85B1B44}"/>
              </a:ext>
            </a:extLst>
          </p:cNvPr>
          <p:cNvGraphicFramePr>
            <a:graphicFrameLocks noGrp="1"/>
          </p:cNvGraphicFramePr>
          <p:nvPr>
            <p:ph idx="1"/>
            <p:extLst>
              <p:ext uri="{D42A27DB-BD31-4B8C-83A1-F6EECF244321}">
                <p14:modId xmlns:p14="http://schemas.microsoft.com/office/powerpoint/2010/main" val="1985733248"/>
              </p:ext>
            </p:extLst>
          </p:nvPr>
        </p:nvGraphicFramePr>
        <p:xfrm>
          <a:off x="539750" y="1214438"/>
          <a:ext cx="8243888" cy="3062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Hexagon 37">
            <a:extLst>
              <a:ext uri="{FF2B5EF4-FFF2-40B4-BE49-F238E27FC236}">
                <a16:creationId xmlns:a16="http://schemas.microsoft.com/office/drawing/2014/main" id="{92D0137E-D8B2-466B-B4A7-957453C7E733}"/>
              </a:ext>
              <a:ext uri="{C183D7F6-B498-43B3-948B-1728B52AA6E4}">
                <adec:decorative xmlns:adec="http://schemas.microsoft.com/office/drawing/2017/decorative" val="1"/>
              </a:ext>
            </a:extLst>
          </p:cNvPr>
          <p:cNvSpPr/>
          <p:nvPr/>
        </p:nvSpPr>
        <p:spPr>
          <a:xfrm>
            <a:off x="2171700" y="2270957"/>
            <a:ext cx="1307683" cy="927756"/>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900" dirty="0">
                <a:solidFill>
                  <a:schemeClr val="tx1"/>
                </a:solidFill>
              </a:rPr>
              <a:t>Health service obtains Executive approval to commence a SCIg program</a:t>
            </a:r>
          </a:p>
        </p:txBody>
      </p:sp>
      <p:sp>
        <p:nvSpPr>
          <p:cNvPr id="39" name="Hexagon 38">
            <a:extLst>
              <a:ext uri="{FF2B5EF4-FFF2-40B4-BE49-F238E27FC236}">
                <a16:creationId xmlns:a16="http://schemas.microsoft.com/office/drawing/2014/main" id="{7C52A5B4-4F31-4E8D-9679-065DDD36408D}"/>
              </a:ext>
              <a:ext uri="{C183D7F6-B498-43B3-948B-1728B52AA6E4}">
                <adec:decorative xmlns:adec="http://schemas.microsoft.com/office/drawing/2017/decorative" val="1"/>
              </a:ext>
            </a:extLst>
          </p:cNvPr>
          <p:cNvSpPr/>
          <p:nvPr/>
        </p:nvSpPr>
        <p:spPr>
          <a:xfrm>
            <a:off x="2188057" y="1398069"/>
            <a:ext cx="1291326" cy="872676"/>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AU" sz="900" dirty="0">
                <a:solidFill>
                  <a:schemeClr val="tx1"/>
                </a:solidFill>
              </a:rPr>
              <a:t>Patient population to support SCIg program</a:t>
            </a:r>
          </a:p>
        </p:txBody>
      </p:sp>
      <p:sp>
        <p:nvSpPr>
          <p:cNvPr id="42" name="Hexagon 41">
            <a:extLst>
              <a:ext uri="{FF2B5EF4-FFF2-40B4-BE49-F238E27FC236}">
                <a16:creationId xmlns:a16="http://schemas.microsoft.com/office/drawing/2014/main" id="{32D3152A-8BAC-40B9-805E-2378FA156768}"/>
              </a:ext>
              <a:ext uri="{C183D7F6-B498-43B3-948B-1728B52AA6E4}">
                <adec:decorative xmlns:adec="http://schemas.microsoft.com/office/drawing/2017/decorative" val="1"/>
              </a:ext>
            </a:extLst>
          </p:cNvPr>
          <p:cNvSpPr/>
          <p:nvPr/>
        </p:nvSpPr>
        <p:spPr>
          <a:xfrm>
            <a:off x="4106382" y="2270957"/>
            <a:ext cx="1322276" cy="914400"/>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900" dirty="0">
                <a:solidFill>
                  <a:schemeClr val="tx1"/>
                </a:solidFill>
              </a:rPr>
              <a:t>Source equipment and consumables</a:t>
            </a:r>
          </a:p>
        </p:txBody>
      </p:sp>
      <p:sp>
        <p:nvSpPr>
          <p:cNvPr id="43" name="Hexagon 42">
            <a:extLst>
              <a:ext uri="{FF2B5EF4-FFF2-40B4-BE49-F238E27FC236}">
                <a16:creationId xmlns:a16="http://schemas.microsoft.com/office/drawing/2014/main" id="{91241B3B-E82B-4B25-889B-B4C9F97ADD1E}"/>
              </a:ext>
              <a:ext uri="{C183D7F6-B498-43B3-948B-1728B52AA6E4}">
                <adec:decorative xmlns:adec="http://schemas.microsoft.com/office/drawing/2017/decorative" val="1"/>
              </a:ext>
            </a:extLst>
          </p:cNvPr>
          <p:cNvSpPr/>
          <p:nvPr/>
        </p:nvSpPr>
        <p:spPr>
          <a:xfrm>
            <a:off x="2188057" y="3206113"/>
            <a:ext cx="1307682" cy="914400"/>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900" dirty="0">
                <a:solidFill>
                  <a:schemeClr val="tx1"/>
                </a:solidFill>
              </a:rPr>
              <a:t>Submit and obtain NBA approval</a:t>
            </a:r>
          </a:p>
        </p:txBody>
      </p:sp>
      <p:sp>
        <p:nvSpPr>
          <p:cNvPr id="44" name="Hexagon 43">
            <a:extLst>
              <a:ext uri="{FF2B5EF4-FFF2-40B4-BE49-F238E27FC236}">
                <a16:creationId xmlns:a16="http://schemas.microsoft.com/office/drawing/2014/main" id="{3D90FA9D-FFAA-4086-84BE-696791D8BD28}"/>
              </a:ext>
              <a:ext uri="{C183D7F6-B498-43B3-948B-1728B52AA6E4}">
                <adec:decorative xmlns:adec="http://schemas.microsoft.com/office/drawing/2017/decorative" val="1"/>
              </a:ext>
            </a:extLst>
          </p:cNvPr>
          <p:cNvSpPr/>
          <p:nvPr/>
        </p:nvSpPr>
        <p:spPr>
          <a:xfrm>
            <a:off x="3253472" y="1834513"/>
            <a:ext cx="1093413" cy="91440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AU" sz="900" dirty="0">
                <a:solidFill>
                  <a:schemeClr val="tx1"/>
                </a:solidFill>
              </a:rPr>
              <a:t>Staff identified to oversee SCIg program</a:t>
            </a:r>
          </a:p>
        </p:txBody>
      </p:sp>
      <p:sp>
        <p:nvSpPr>
          <p:cNvPr id="45" name="Hexagon 44">
            <a:extLst>
              <a:ext uri="{FF2B5EF4-FFF2-40B4-BE49-F238E27FC236}">
                <a16:creationId xmlns:a16="http://schemas.microsoft.com/office/drawing/2014/main" id="{9BE80747-3AA3-4D60-B175-7AB8D340BD98}"/>
              </a:ext>
              <a:ext uri="{C183D7F6-B498-43B3-948B-1728B52AA6E4}">
                <adec:decorative xmlns:adec="http://schemas.microsoft.com/office/drawing/2017/decorative" val="1"/>
              </a:ext>
            </a:extLst>
          </p:cNvPr>
          <p:cNvSpPr/>
          <p:nvPr/>
        </p:nvSpPr>
        <p:spPr>
          <a:xfrm>
            <a:off x="3220571" y="2734104"/>
            <a:ext cx="1189127" cy="914400"/>
          </a:xfrm>
          <a:prstGeom prst="hex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900" dirty="0">
                <a:solidFill>
                  <a:schemeClr val="tx1"/>
                </a:solidFill>
              </a:rPr>
              <a:t>Document development</a:t>
            </a:r>
          </a:p>
        </p:txBody>
      </p:sp>
      <p:sp>
        <p:nvSpPr>
          <p:cNvPr id="47" name="Hexagon 46">
            <a:extLst>
              <a:ext uri="{FF2B5EF4-FFF2-40B4-BE49-F238E27FC236}">
                <a16:creationId xmlns:a16="http://schemas.microsoft.com/office/drawing/2014/main" id="{74EF7876-6769-4640-A2C6-8E333508833A}"/>
              </a:ext>
              <a:ext uri="{C183D7F6-B498-43B3-948B-1728B52AA6E4}">
                <adec:decorative xmlns:adec="http://schemas.microsoft.com/office/drawing/2017/decorative" val="1"/>
              </a:ext>
            </a:extLst>
          </p:cNvPr>
          <p:cNvSpPr/>
          <p:nvPr/>
        </p:nvSpPr>
        <p:spPr>
          <a:xfrm>
            <a:off x="5058030" y="1834513"/>
            <a:ext cx="1073480" cy="893644"/>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AU" sz="900" dirty="0">
                <a:solidFill>
                  <a:schemeClr val="tx1"/>
                </a:solidFill>
              </a:rPr>
              <a:t>Select and consent patients for SCIg</a:t>
            </a:r>
          </a:p>
        </p:txBody>
      </p:sp>
      <p:sp>
        <p:nvSpPr>
          <p:cNvPr id="48" name="Hexagon 47">
            <a:extLst>
              <a:ext uri="{FF2B5EF4-FFF2-40B4-BE49-F238E27FC236}">
                <a16:creationId xmlns:a16="http://schemas.microsoft.com/office/drawing/2014/main" id="{F9D1CAB8-EF10-4F5F-A209-6604D981CE71}"/>
              </a:ext>
              <a:ext uri="{C183D7F6-B498-43B3-948B-1728B52AA6E4}">
                <adec:decorative xmlns:adec="http://schemas.microsoft.com/office/drawing/2017/decorative" val="1"/>
              </a:ext>
            </a:extLst>
          </p:cNvPr>
          <p:cNvSpPr/>
          <p:nvPr/>
        </p:nvSpPr>
        <p:spPr>
          <a:xfrm>
            <a:off x="5119074" y="2734104"/>
            <a:ext cx="1012436" cy="914400"/>
          </a:xfrm>
          <a:prstGeom prst="hex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AU" sz="900" dirty="0">
                <a:solidFill>
                  <a:schemeClr val="tx1"/>
                </a:solidFill>
              </a:rPr>
              <a:t>Provide patient education</a:t>
            </a:r>
          </a:p>
        </p:txBody>
      </p:sp>
      <p:sp>
        <p:nvSpPr>
          <p:cNvPr id="5" name="Hexagon 4">
            <a:extLst>
              <a:ext uri="{FF2B5EF4-FFF2-40B4-BE49-F238E27FC236}">
                <a16:creationId xmlns:a16="http://schemas.microsoft.com/office/drawing/2014/main" id="{24653401-A43D-44D1-83BC-C2D85D0C1A71}"/>
              </a:ext>
              <a:ext uri="{C183D7F6-B498-43B3-948B-1728B52AA6E4}">
                <adec:decorative xmlns:adec="http://schemas.microsoft.com/office/drawing/2017/decorative" val="1"/>
              </a:ext>
            </a:extLst>
          </p:cNvPr>
          <p:cNvSpPr/>
          <p:nvPr/>
        </p:nvSpPr>
        <p:spPr>
          <a:xfrm>
            <a:off x="4188759" y="3183895"/>
            <a:ext cx="1147850" cy="914400"/>
          </a:xfrm>
          <a:prstGeom prst="hexag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AU" sz="900" dirty="0" err="1">
                <a:solidFill>
                  <a:schemeClr val="tx1"/>
                </a:solidFill>
              </a:rPr>
              <a:t>BloodSTAR</a:t>
            </a:r>
            <a:r>
              <a:rPr lang="en-AU" sz="900" dirty="0">
                <a:solidFill>
                  <a:schemeClr val="tx1"/>
                </a:solidFill>
              </a:rPr>
              <a:t> access</a:t>
            </a:r>
          </a:p>
        </p:txBody>
      </p:sp>
      <p:sp>
        <p:nvSpPr>
          <p:cNvPr id="6" name="Hexagon 5">
            <a:extLst>
              <a:ext uri="{FF2B5EF4-FFF2-40B4-BE49-F238E27FC236}">
                <a16:creationId xmlns:a16="http://schemas.microsoft.com/office/drawing/2014/main" id="{89F3407C-D4BF-4B5E-A586-FFBC28B8CB31}"/>
              </a:ext>
              <a:ext uri="{C183D7F6-B498-43B3-948B-1728B52AA6E4}">
                <adec:decorative xmlns:adec="http://schemas.microsoft.com/office/drawing/2017/decorative" val="1"/>
              </a:ext>
            </a:extLst>
          </p:cNvPr>
          <p:cNvSpPr/>
          <p:nvPr/>
        </p:nvSpPr>
        <p:spPr>
          <a:xfrm>
            <a:off x="4085971" y="1401042"/>
            <a:ext cx="1189127" cy="866941"/>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AU" sz="900" dirty="0">
                <a:solidFill>
                  <a:schemeClr val="tx1"/>
                </a:solidFill>
              </a:rPr>
              <a:t>Stakeholder engagement</a:t>
            </a:r>
          </a:p>
        </p:txBody>
      </p:sp>
      <p:sp>
        <p:nvSpPr>
          <p:cNvPr id="3" name="Hexagon 2">
            <a:extLst>
              <a:ext uri="{FF2B5EF4-FFF2-40B4-BE49-F238E27FC236}">
                <a16:creationId xmlns:a16="http://schemas.microsoft.com/office/drawing/2014/main" id="{99C0EC9E-8344-4D68-957F-7F62633AE63E}"/>
              </a:ext>
              <a:ext uri="{C183D7F6-B498-43B3-948B-1728B52AA6E4}">
                <adec:decorative xmlns:adec="http://schemas.microsoft.com/office/drawing/2017/decorative" val="1"/>
              </a:ext>
            </a:extLst>
          </p:cNvPr>
          <p:cNvSpPr/>
          <p:nvPr/>
        </p:nvSpPr>
        <p:spPr>
          <a:xfrm>
            <a:off x="5912757" y="2276904"/>
            <a:ext cx="1147850" cy="914400"/>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AU" sz="900" dirty="0">
                <a:solidFill>
                  <a:schemeClr val="tx1"/>
                </a:solidFill>
              </a:rPr>
              <a:t>Commence SCIg program</a:t>
            </a:r>
          </a:p>
        </p:txBody>
      </p:sp>
    </p:spTree>
    <p:extLst>
      <p:ext uri="{BB962C8B-B14F-4D97-AF65-F5344CB8AC3E}">
        <p14:creationId xmlns:p14="http://schemas.microsoft.com/office/powerpoint/2010/main" val="112798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EBAC-C42B-4382-88A7-4CEDBA08481F}"/>
              </a:ext>
            </a:extLst>
          </p:cNvPr>
          <p:cNvSpPr>
            <a:spLocks noGrp="1"/>
          </p:cNvSpPr>
          <p:nvPr>
            <p:ph type="title"/>
          </p:nvPr>
        </p:nvSpPr>
        <p:spPr/>
        <p:txBody>
          <a:bodyPr/>
          <a:lstStyle/>
          <a:p>
            <a:r>
              <a:rPr lang="en-AU" sz="2800" dirty="0"/>
              <a:t>Patient selection</a:t>
            </a:r>
          </a:p>
        </p:txBody>
      </p:sp>
      <p:sp>
        <p:nvSpPr>
          <p:cNvPr id="3" name="Content Placeholder 2">
            <a:extLst>
              <a:ext uri="{FF2B5EF4-FFF2-40B4-BE49-F238E27FC236}">
                <a16:creationId xmlns:a16="http://schemas.microsoft.com/office/drawing/2014/main" id="{6952FFAE-F660-4966-AE22-B3BDDC7563A0}"/>
              </a:ext>
            </a:extLst>
          </p:cNvPr>
          <p:cNvSpPr>
            <a:spLocks noGrp="1"/>
          </p:cNvSpPr>
          <p:nvPr>
            <p:ph idx="1"/>
          </p:nvPr>
        </p:nvSpPr>
        <p:spPr>
          <a:xfrm>
            <a:off x="539751" y="1214438"/>
            <a:ext cx="8243888" cy="3061666"/>
          </a:xfrm>
        </p:spPr>
        <p:txBody>
          <a:bodyPr/>
          <a:lstStyle/>
          <a:p>
            <a:pPr marL="285750" indent="-285750">
              <a:buFont typeface="Arial" panose="020B0604020202020204" pitchFamily="34" charset="0"/>
              <a:buChar char="•"/>
            </a:pPr>
            <a:r>
              <a:rPr lang="en-AU" sz="1400" b="0" dirty="0">
                <a:solidFill>
                  <a:schemeClr val="tx1"/>
                </a:solidFill>
              </a:rPr>
              <a:t>Willingness to participate in the program </a:t>
            </a:r>
          </a:p>
          <a:p>
            <a:pPr marL="285750" indent="-285750">
              <a:buFont typeface="Arial" panose="020B0604020202020204" pitchFamily="34" charset="0"/>
              <a:buChar char="•"/>
            </a:pPr>
            <a:r>
              <a:rPr lang="en-AU" sz="1400" b="0" dirty="0">
                <a:solidFill>
                  <a:schemeClr val="tx1"/>
                </a:solidFill>
              </a:rPr>
              <a:t>Patient or carer with the dexterity and ability to administer SCIg  </a:t>
            </a:r>
          </a:p>
          <a:p>
            <a:pPr marL="285750" indent="-285750">
              <a:buFont typeface="Arial" panose="020B0604020202020204" pitchFamily="34" charset="0"/>
              <a:buChar char="•"/>
            </a:pPr>
            <a:r>
              <a:rPr lang="en-AU" sz="1400" b="0" dirty="0">
                <a:solidFill>
                  <a:schemeClr val="tx1"/>
                </a:solidFill>
              </a:rPr>
              <a:t>Patients with difficult IV access</a:t>
            </a:r>
          </a:p>
          <a:p>
            <a:pPr marL="285750" indent="-285750">
              <a:buFont typeface="Arial" panose="020B0604020202020204" pitchFamily="34" charset="0"/>
              <a:buChar char="•"/>
            </a:pPr>
            <a:r>
              <a:rPr lang="en-AU" sz="1400" b="0" dirty="0">
                <a:solidFill>
                  <a:schemeClr val="tx1"/>
                </a:solidFill>
              </a:rPr>
              <a:t>Patients who have significant or frequent reactions to </a:t>
            </a:r>
            <a:r>
              <a:rPr lang="en-AU" sz="1400" b="0" dirty="0" err="1">
                <a:solidFill>
                  <a:schemeClr val="tx1"/>
                </a:solidFill>
              </a:rPr>
              <a:t>IVIg</a:t>
            </a:r>
            <a:r>
              <a:rPr lang="en-AU" sz="1400" b="0" dirty="0">
                <a:solidFill>
                  <a:schemeClr val="tx1"/>
                </a:solidFill>
              </a:rPr>
              <a:t> </a:t>
            </a:r>
          </a:p>
          <a:p>
            <a:pPr marL="285750" indent="-285750">
              <a:buFont typeface="Arial" panose="020B0604020202020204" pitchFamily="34" charset="0"/>
              <a:buChar char="•"/>
            </a:pPr>
            <a:r>
              <a:rPr lang="en-AU" sz="1400" b="0" dirty="0">
                <a:solidFill>
                  <a:schemeClr val="tx1"/>
                </a:solidFill>
              </a:rPr>
              <a:t>Those who travel a long way to get treatment</a:t>
            </a:r>
          </a:p>
          <a:p>
            <a:pPr marL="285750" indent="-285750">
              <a:buFont typeface="Arial" panose="020B0604020202020204" pitchFamily="34" charset="0"/>
              <a:buChar char="•"/>
            </a:pPr>
            <a:r>
              <a:rPr lang="en-AU" sz="1400" b="0" dirty="0">
                <a:solidFill>
                  <a:schemeClr val="tx1"/>
                </a:solidFill>
              </a:rPr>
              <a:t>Patients who are time poor for any reason and find it difficult to attend for </a:t>
            </a:r>
            <a:r>
              <a:rPr lang="en-AU" sz="1400" b="0" dirty="0" err="1">
                <a:solidFill>
                  <a:schemeClr val="tx1"/>
                </a:solidFill>
              </a:rPr>
              <a:t>IVIg</a:t>
            </a:r>
            <a:endParaRPr lang="en-AU" sz="1400" b="0" dirty="0">
              <a:solidFill>
                <a:schemeClr val="tx1"/>
              </a:solidFill>
            </a:endParaRPr>
          </a:p>
          <a:p>
            <a:pPr marL="285750" indent="-285750">
              <a:buFont typeface="Arial" panose="020B0604020202020204" pitchFamily="34" charset="0"/>
              <a:buChar char="•"/>
            </a:pPr>
            <a:r>
              <a:rPr lang="en-AU" sz="1400" b="0" dirty="0">
                <a:solidFill>
                  <a:schemeClr val="tx1"/>
                </a:solidFill>
              </a:rPr>
              <a:t>Patients who may be more compliant with SCIg than </a:t>
            </a:r>
            <a:r>
              <a:rPr lang="en-AU" sz="1400" b="0" dirty="0" err="1">
                <a:solidFill>
                  <a:schemeClr val="tx1"/>
                </a:solidFill>
              </a:rPr>
              <a:t>IVIg</a:t>
            </a:r>
            <a:r>
              <a:rPr lang="en-AU" sz="1400" b="0" dirty="0">
                <a:solidFill>
                  <a:schemeClr val="tx1"/>
                </a:solidFill>
              </a:rPr>
              <a:t> – assess reason for non-compliance</a:t>
            </a:r>
          </a:p>
          <a:p>
            <a:endParaRPr lang="en-AU" dirty="0"/>
          </a:p>
        </p:txBody>
      </p:sp>
    </p:spTree>
    <p:extLst>
      <p:ext uri="{BB962C8B-B14F-4D97-AF65-F5344CB8AC3E}">
        <p14:creationId xmlns:p14="http://schemas.microsoft.com/office/powerpoint/2010/main" val="2726252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959A-A05E-5191-6E80-3E9E95B5936E}"/>
              </a:ext>
            </a:extLst>
          </p:cNvPr>
          <p:cNvSpPr txBox="1">
            <a:spLocks noGrp="1"/>
          </p:cNvSpPr>
          <p:nvPr>
            <p:ph type="title" idx="4294967295"/>
          </p:nvPr>
        </p:nvSpPr>
        <p:spPr>
          <a:xfrm>
            <a:off x="322729" y="99892"/>
            <a:ext cx="3795913"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schemeClr val="bg1"/>
                </a:solidFill>
                <a:effectLst/>
                <a:uLnTx/>
                <a:uFillTx/>
                <a:latin typeface="Arial" charset="0"/>
                <a:ea typeface="ＭＳ Ｐゴシック" pitchFamily="34" charset="-128"/>
                <a:cs typeface="+mn-cs"/>
              </a:rPr>
              <a:t>Acknowledgement of Country</a:t>
            </a:r>
          </a:p>
        </p:txBody>
      </p:sp>
    </p:spTree>
    <p:extLst>
      <p:ext uri="{BB962C8B-B14F-4D97-AF65-F5344CB8AC3E}">
        <p14:creationId xmlns:p14="http://schemas.microsoft.com/office/powerpoint/2010/main" val="2014211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BC2C-0110-4C93-8E84-34FF5190B8DD}"/>
              </a:ext>
            </a:extLst>
          </p:cNvPr>
          <p:cNvSpPr>
            <a:spLocks noGrp="1"/>
          </p:cNvSpPr>
          <p:nvPr>
            <p:ph type="title"/>
          </p:nvPr>
        </p:nvSpPr>
        <p:spPr/>
        <p:txBody>
          <a:bodyPr/>
          <a:lstStyle/>
          <a:p>
            <a:r>
              <a:rPr lang="en-AU" sz="2800" dirty="0"/>
              <a:t>Contraindications to SCIg*</a:t>
            </a:r>
          </a:p>
        </p:txBody>
      </p:sp>
      <p:sp>
        <p:nvSpPr>
          <p:cNvPr id="6" name="TextBox 5">
            <a:extLst>
              <a:ext uri="{FF2B5EF4-FFF2-40B4-BE49-F238E27FC236}">
                <a16:creationId xmlns:a16="http://schemas.microsoft.com/office/drawing/2014/main" id="{EC010973-BFD7-9C00-709E-A4386621EBB4}"/>
              </a:ext>
            </a:extLst>
          </p:cNvPr>
          <p:cNvSpPr txBox="1"/>
          <p:nvPr/>
        </p:nvSpPr>
        <p:spPr>
          <a:xfrm>
            <a:off x="1579722" y="4283845"/>
            <a:ext cx="5119369" cy="261610"/>
          </a:xfrm>
          <a:prstGeom prst="rect">
            <a:avLst/>
          </a:prstGeom>
          <a:noFill/>
        </p:spPr>
        <p:txBody>
          <a:bodyPr wrap="square" rtlCol="0">
            <a:spAutoFit/>
          </a:bodyPr>
          <a:lstStyle/>
          <a:p>
            <a:r>
              <a:rPr kumimoji="0" lang="en-AU" sz="11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lang="en-AU" sz="1100" dirty="0"/>
              <a:t>Refer to product information</a:t>
            </a:r>
          </a:p>
        </p:txBody>
      </p:sp>
      <p:sp>
        <p:nvSpPr>
          <p:cNvPr id="3" name="Content Placeholder 2">
            <a:extLst>
              <a:ext uri="{FF2B5EF4-FFF2-40B4-BE49-F238E27FC236}">
                <a16:creationId xmlns:a16="http://schemas.microsoft.com/office/drawing/2014/main" id="{D3A78236-264E-4F24-937C-AC52C365F860}"/>
              </a:ext>
            </a:extLst>
          </p:cNvPr>
          <p:cNvSpPr>
            <a:spLocks noGrp="1"/>
          </p:cNvSpPr>
          <p:nvPr>
            <p:ph idx="1"/>
          </p:nvPr>
        </p:nvSpPr>
        <p:spPr>
          <a:xfrm>
            <a:off x="360363" y="1352984"/>
            <a:ext cx="4032250" cy="3061666"/>
          </a:xfrm>
        </p:spPr>
        <p:txBody>
          <a:bodyPr/>
          <a:lstStyle/>
          <a:p>
            <a:pPr marL="285750" indent="-285750">
              <a:buFont typeface="Arial" panose="020B0604020202020204" pitchFamily="34" charset="0"/>
              <a:buChar char="•"/>
            </a:pPr>
            <a:r>
              <a:rPr lang="en-AU" sz="1400" b="0" dirty="0">
                <a:solidFill>
                  <a:schemeClr val="tx1"/>
                </a:solidFill>
              </a:rPr>
              <a:t>Anaphylactic or severe systemic reactions to immunoglobulin (Ig)</a:t>
            </a:r>
          </a:p>
          <a:p>
            <a:pPr marL="285750" indent="-285750">
              <a:buFont typeface="Arial" panose="020B0604020202020204" pitchFamily="34" charset="0"/>
              <a:buChar char="•"/>
            </a:pPr>
            <a:r>
              <a:rPr lang="en-AU" sz="1400" b="0" dirty="0">
                <a:solidFill>
                  <a:schemeClr val="tx1"/>
                </a:solidFill>
              </a:rPr>
              <a:t>Extensive skin conditions- psoriasis, eczema </a:t>
            </a:r>
          </a:p>
          <a:p>
            <a:pPr marL="285750" indent="-285750">
              <a:buFont typeface="Arial" panose="020B0604020202020204" pitchFamily="34" charset="0"/>
              <a:buChar char="•"/>
            </a:pPr>
            <a:r>
              <a:rPr lang="en-AU" sz="1400" b="0" dirty="0">
                <a:solidFill>
                  <a:schemeClr val="tx1"/>
                </a:solidFill>
              </a:rPr>
              <a:t>Cognitive impairment</a:t>
            </a:r>
          </a:p>
          <a:p>
            <a:pPr marL="285750" indent="-285750">
              <a:buFont typeface="Arial" panose="020B0604020202020204" pitchFamily="34" charset="0"/>
              <a:buChar char="•"/>
            </a:pPr>
            <a:r>
              <a:rPr lang="en-AU" sz="1400" b="0" dirty="0">
                <a:solidFill>
                  <a:schemeClr val="tx1"/>
                </a:solidFill>
              </a:rPr>
              <a:t>Poor manual dexterity, decreased hand grip, tremors, poor eyesight</a:t>
            </a:r>
          </a:p>
          <a:p>
            <a:pPr marL="285750" indent="-285750">
              <a:buFont typeface="Arial" panose="020B0604020202020204" pitchFamily="34" charset="0"/>
              <a:buChar char="•"/>
            </a:pPr>
            <a:r>
              <a:rPr lang="en-AU" sz="1400" b="0" dirty="0">
                <a:solidFill>
                  <a:schemeClr val="tx1"/>
                </a:solidFill>
              </a:rPr>
              <a:t>IgA deficiency – discuss with immunologist</a:t>
            </a:r>
          </a:p>
          <a:p>
            <a:endParaRPr lang="en-AU" dirty="0"/>
          </a:p>
        </p:txBody>
      </p:sp>
      <p:sp>
        <p:nvSpPr>
          <p:cNvPr id="4" name="Content Placeholder 3">
            <a:extLst>
              <a:ext uri="{FF2B5EF4-FFF2-40B4-BE49-F238E27FC236}">
                <a16:creationId xmlns:a16="http://schemas.microsoft.com/office/drawing/2014/main" id="{7DCFB300-CD87-4548-8D66-5429BD44B1D5}"/>
              </a:ext>
            </a:extLst>
          </p:cNvPr>
          <p:cNvSpPr>
            <a:spLocks noGrp="1"/>
          </p:cNvSpPr>
          <p:nvPr>
            <p:ph idx="13"/>
          </p:nvPr>
        </p:nvSpPr>
        <p:spPr>
          <a:xfrm>
            <a:off x="4916784" y="1352984"/>
            <a:ext cx="4032250" cy="3061666"/>
          </a:xfrm>
        </p:spPr>
        <p:txBody>
          <a:bodyPr/>
          <a:lstStyle/>
          <a:p>
            <a:pPr marL="285750" indent="-285750">
              <a:buFont typeface="Arial" panose="020B0604020202020204" pitchFamily="34" charset="0"/>
              <a:buChar char="•"/>
            </a:pPr>
            <a:r>
              <a:rPr lang="en-AU" sz="1400" b="0" dirty="0" err="1">
                <a:solidFill>
                  <a:schemeClr val="tx1"/>
                </a:solidFill>
              </a:rPr>
              <a:t>Hizentra</a:t>
            </a:r>
            <a:r>
              <a:rPr lang="en-AU" sz="1400" b="0" dirty="0">
                <a:solidFill>
                  <a:schemeClr val="tx1"/>
                </a:solidFill>
              </a:rPr>
              <a:t>® - patients with known </a:t>
            </a:r>
            <a:r>
              <a:rPr lang="en-AU" sz="1400" b="0" dirty="0" err="1">
                <a:solidFill>
                  <a:schemeClr val="tx1"/>
                </a:solidFill>
              </a:rPr>
              <a:t>hyperprolinemia</a:t>
            </a:r>
            <a:r>
              <a:rPr lang="en-AU" sz="1400" b="0" dirty="0">
                <a:solidFill>
                  <a:schemeClr val="tx1"/>
                </a:solidFill>
              </a:rPr>
              <a:t> (type I or II) </a:t>
            </a:r>
          </a:p>
          <a:p>
            <a:pPr marL="285750" indent="-285750">
              <a:buFont typeface="Arial" panose="020B0604020202020204" pitchFamily="34" charset="0"/>
              <a:buChar char="•"/>
            </a:pPr>
            <a:r>
              <a:rPr lang="en-AU" sz="1400" b="0" dirty="0" err="1">
                <a:solidFill>
                  <a:schemeClr val="tx1"/>
                </a:solidFill>
              </a:rPr>
              <a:t>Hizentra</a:t>
            </a:r>
            <a:r>
              <a:rPr lang="en-AU" sz="1400" b="0" dirty="0">
                <a:solidFill>
                  <a:schemeClr val="tx1"/>
                </a:solidFill>
              </a:rPr>
              <a:t>® AU - patients with known </a:t>
            </a:r>
            <a:r>
              <a:rPr lang="en-AU" sz="1400" b="0" dirty="0" err="1">
                <a:solidFill>
                  <a:schemeClr val="tx1"/>
                </a:solidFill>
              </a:rPr>
              <a:t>hyperprolinemia</a:t>
            </a:r>
            <a:r>
              <a:rPr lang="en-AU" sz="1400" b="0" dirty="0">
                <a:solidFill>
                  <a:schemeClr val="tx1"/>
                </a:solidFill>
              </a:rPr>
              <a:t> (type I or II)</a:t>
            </a:r>
          </a:p>
          <a:p>
            <a:pPr marL="285750" indent="-285750">
              <a:buFont typeface="Arial" panose="020B0604020202020204" pitchFamily="34" charset="0"/>
              <a:buChar char="•"/>
            </a:pPr>
            <a:r>
              <a:rPr lang="en-AU" sz="1400" b="0" dirty="0">
                <a:solidFill>
                  <a:schemeClr val="tx1"/>
                </a:solidFill>
              </a:rPr>
              <a:t>Cuvitru® - </a:t>
            </a:r>
            <a:r>
              <a:rPr kumimoji="0" lang="en-AU" sz="1400" b="0" i="0" u="none" strike="noStrike" kern="1200" cap="none" spc="0" normalizeH="0" baseline="0" noProof="0" dirty="0">
                <a:ln>
                  <a:noFill/>
                </a:ln>
                <a:solidFill>
                  <a:prstClr val="black"/>
                </a:solidFill>
                <a:effectLst/>
                <a:uLnTx/>
                <a:uFillTx/>
                <a:latin typeface="Arial"/>
                <a:ea typeface="ＭＳ Ｐゴシック" charset="0"/>
              </a:rPr>
              <a:t>patients with known reactions to glycine and </a:t>
            </a:r>
            <a:r>
              <a:rPr lang="en-AU" sz="1400" b="0" dirty="0">
                <a:solidFill>
                  <a:schemeClr val="tx1"/>
                </a:solidFill>
              </a:rPr>
              <a:t>patients with severe IgA deficiency </a:t>
            </a:r>
          </a:p>
          <a:p>
            <a:pPr marL="285750" indent="-285750">
              <a:buFont typeface="Arial" panose="020B0604020202020204" pitchFamily="34" charset="0"/>
              <a:buChar char="•"/>
            </a:pPr>
            <a:r>
              <a:rPr lang="en-AU" sz="1400" b="0" dirty="0" err="1">
                <a:solidFill>
                  <a:prstClr val="black"/>
                </a:solidFill>
                <a:latin typeface="Arial"/>
              </a:rPr>
              <a:t>Evogam</a:t>
            </a:r>
            <a:r>
              <a:rPr kumimoji="0" lang="en-AU" sz="1400" b="0" i="0" u="none" strike="noStrike" kern="1200" cap="none" spc="0" normalizeH="0" baseline="0" noProof="0" dirty="0">
                <a:ln>
                  <a:noFill/>
                </a:ln>
                <a:solidFill>
                  <a:prstClr val="black"/>
                </a:solidFill>
                <a:effectLst/>
                <a:uLnTx/>
                <a:uFillTx/>
                <a:latin typeface="Arial"/>
                <a:ea typeface="ＭＳ Ｐゴシック" charset="0"/>
              </a:rPr>
              <a:t>®°- patients with known reactions to glycine</a:t>
            </a:r>
            <a:endParaRPr lang="en-AU" sz="1400" b="0" dirty="0">
              <a:solidFill>
                <a:schemeClr val="tx1"/>
              </a:solidFill>
            </a:endParaRPr>
          </a:p>
          <a:p>
            <a:r>
              <a:rPr lang="en-AU" dirty="0"/>
              <a:t> </a:t>
            </a:r>
          </a:p>
        </p:txBody>
      </p:sp>
      <p:sp>
        <p:nvSpPr>
          <p:cNvPr id="5" name="TextBox 4">
            <a:extLst>
              <a:ext uri="{FF2B5EF4-FFF2-40B4-BE49-F238E27FC236}">
                <a16:creationId xmlns:a16="http://schemas.microsoft.com/office/drawing/2014/main" id="{7BD9EDE0-B6D1-45EA-BFE0-FBEB20400343}"/>
              </a:ext>
            </a:extLst>
          </p:cNvPr>
          <p:cNvSpPr txBox="1"/>
          <p:nvPr/>
        </p:nvSpPr>
        <p:spPr>
          <a:xfrm>
            <a:off x="1579722" y="4540159"/>
            <a:ext cx="5119369" cy="430887"/>
          </a:xfrm>
          <a:prstGeom prst="rect">
            <a:avLst/>
          </a:prstGeom>
          <a:noFill/>
        </p:spPr>
        <p:txBody>
          <a:bodyPr wrap="square" rtlCol="0">
            <a:spAutoFit/>
          </a:bodyPr>
          <a:lstStyle/>
          <a:p>
            <a:pPr marR="0" lvl="0" algn="l" defTabSz="457200" rtl="0" eaLnBrk="0" fontAlgn="base" latinLnBrk="0" hangingPunct="0">
              <a:lnSpc>
                <a:spcPct val="100000"/>
              </a:lnSpc>
              <a:spcBef>
                <a:spcPct val="0"/>
              </a:spcBef>
              <a:spcAft>
                <a:spcPct val="0"/>
              </a:spcAft>
              <a:buClrTx/>
              <a:buSzTx/>
              <a:tabLst/>
              <a:defRPr/>
            </a:pPr>
            <a:r>
              <a:rPr kumimoji="0" lang="en-AU" sz="11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a:t>
            </a:r>
            <a:r>
              <a:rPr kumimoji="0" lang="en-AU" sz="1100" b="0" i="0" u="none" strike="noStrike" kern="1200" cap="none" spc="0" normalizeH="0" baseline="0" noProof="0" dirty="0" err="1">
                <a:ln>
                  <a:noFill/>
                </a:ln>
                <a:solidFill>
                  <a:prstClr val="black"/>
                </a:solidFill>
                <a:effectLst/>
                <a:uLnTx/>
                <a:uFillTx/>
                <a:latin typeface="Arial" charset="0"/>
                <a:ea typeface="ＭＳ Ｐゴシック" pitchFamily="34" charset="-128"/>
                <a:cs typeface="+mn-cs"/>
              </a:rPr>
              <a:t>Evogam</a:t>
            </a:r>
            <a:r>
              <a:rPr kumimoji="0" lang="en-AU" sz="11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a:t>
            </a:r>
            <a:r>
              <a:rPr kumimoji="0" lang="en-AU" sz="1100" b="0" i="0" u="none" strike="noStrike" kern="1200" cap="none" spc="0" normalizeH="0" baseline="0" noProof="0" dirty="0">
                <a:ln>
                  <a:noFill/>
                </a:ln>
                <a:solidFill>
                  <a:prstClr val="black"/>
                </a:solidFill>
                <a:effectLst/>
                <a:uLnTx/>
                <a:uFillTx/>
                <a:latin typeface="Arial"/>
                <a:ea typeface="ＭＳ Ｐゴシック" charset="0"/>
                <a:cs typeface="+mn-cs"/>
              </a:rPr>
              <a:t>will be discontinued and replaced with </a:t>
            </a:r>
            <a:r>
              <a:rPr kumimoji="0" lang="en-AU" sz="1100" b="0" i="0" u="none" strike="noStrike" kern="1200" cap="none" spc="0" normalizeH="0" baseline="0" noProof="0" dirty="0" err="1">
                <a:ln>
                  <a:noFill/>
                </a:ln>
                <a:solidFill>
                  <a:prstClr val="black"/>
                </a:solidFill>
                <a:effectLst/>
                <a:uLnTx/>
                <a:uFillTx/>
                <a:latin typeface="Arial"/>
                <a:ea typeface="ＭＳ Ｐゴシック" charset="0"/>
                <a:cs typeface="+mn-cs"/>
              </a:rPr>
              <a:t>Hizentra</a:t>
            </a:r>
            <a:r>
              <a:rPr kumimoji="0" lang="en-AU" sz="1100" b="0" i="0" u="none" strike="noStrike" kern="1200" cap="none" spc="0" normalizeH="0" baseline="0" noProof="0" dirty="0">
                <a:ln>
                  <a:noFill/>
                </a:ln>
                <a:solidFill>
                  <a:prstClr val="black"/>
                </a:solidFill>
                <a:effectLst/>
                <a:uLnTx/>
                <a:uFillTx/>
                <a:latin typeface="Arial"/>
                <a:ea typeface="ＭＳ Ｐゴシック" charset="0"/>
                <a:cs typeface="+mn-cs"/>
              </a:rPr>
              <a:t>® AU </a:t>
            </a:r>
            <a:r>
              <a:rPr lang="en-AU" sz="1100" dirty="0">
                <a:solidFill>
                  <a:prstClr val="black"/>
                </a:solidFill>
                <a:latin typeface="Arial"/>
                <a:ea typeface="ＭＳ Ｐゴシック" charset="0"/>
              </a:rPr>
              <a:t>in</a:t>
            </a:r>
            <a:r>
              <a:rPr kumimoji="0" lang="en-AU" sz="1100" b="0" i="0" u="none" strike="noStrike" kern="1200" cap="none" spc="0" normalizeH="0" baseline="0" noProof="0" dirty="0">
                <a:ln>
                  <a:noFill/>
                </a:ln>
                <a:solidFill>
                  <a:prstClr val="black"/>
                </a:solidFill>
                <a:effectLst/>
                <a:uLnTx/>
                <a:uFillTx/>
                <a:latin typeface="Arial"/>
                <a:ea typeface="ＭＳ Ｐゴシック" charset="0"/>
                <a:cs typeface="+mn-cs"/>
              </a:rPr>
              <a:t> 2023</a:t>
            </a:r>
            <a:endParaRPr kumimoji="0" lang="en-AU" sz="11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a:p>
            <a:pPr marL="171450" indent="-171450">
              <a:buFont typeface="Arial" panose="020B0604020202020204" pitchFamily="34" charset="0"/>
              <a:buChar char="•"/>
            </a:pPr>
            <a:endParaRPr lang="en-AU" sz="1100" dirty="0"/>
          </a:p>
        </p:txBody>
      </p:sp>
    </p:spTree>
    <p:extLst>
      <p:ext uri="{BB962C8B-B14F-4D97-AF65-F5344CB8AC3E}">
        <p14:creationId xmlns:p14="http://schemas.microsoft.com/office/powerpoint/2010/main" val="2103085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18B5B-5359-428D-8618-74CC0716BE77}"/>
              </a:ext>
            </a:extLst>
          </p:cNvPr>
          <p:cNvSpPr>
            <a:spLocks noGrp="1"/>
          </p:cNvSpPr>
          <p:nvPr>
            <p:ph type="title"/>
          </p:nvPr>
        </p:nvSpPr>
        <p:spPr/>
        <p:txBody>
          <a:bodyPr/>
          <a:lstStyle/>
          <a:p>
            <a:r>
              <a:rPr lang="en-AU" sz="2800" dirty="0"/>
              <a:t>Products and vials</a:t>
            </a:r>
          </a:p>
        </p:txBody>
      </p:sp>
      <p:sp>
        <p:nvSpPr>
          <p:cNvPr id="5" name="TextBox 4">
            <a:extLst>
              <a:ext uri="{FF2B5EF4-FFF2-40B4-BE49-F238E27FC236}">
                <a16:creationId xmlns:a16="http://schemas.microsoft.com/office/drawing/2014/main" id="{0C996531-F8F0-D526-6B10-56F2B102B371}"/>
              </a:ext>
            </a:extLst>
          </p:cNvPr>
          <p:cNvSpPr txBox="1"/>
          <p:nvPr/>
        </p:nvSpPr>
        <p:spPr>
          <a:xfrm>
            <a:off x="1380393" y="4501619"/>
            <a:ext cx="5319346" cy="430887"/>
          </a:xfrm>
          <a:prstGeom prst="rect">
            <a:avLst/>
          </a:prstGeom>
          <a:noFill/>
        </p:spPr>
        <p:txBody>
          <a:bodyPr wrap="square">
            <a:spAutoFit/>
          </a:bodyPr>
          <a:lstStyle/>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1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rPr>
              <a:t>* Refer to Product information </a:t>
            </a:r>
          </a:p>
          <a:p>
            <a:pPr marL="171450" marR="0" lvl="0" indent="-1714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AU" sz="1100" dirty="0">
                <a:solidFill>
                  <a:prstClr val="black"/>
                </a:solidFill>
              </a:rPr>
              <a:t>°</a:t>
            </a:r>
            <a:r>
              <a:rPr lang="en-AU" sz="1100" dirty="0" err="1">
                <a:solidFill>
                  <a:prstClr val="black"/>
                </a:solidFill>
              </a:rPr>
              <a:t>Evogam</a:t>
            </a:r>
            <a:r>
              <a:rPr lang="en-AU" sz="1100" dirty="0">
                <a:solidFill>
                  <a:prstClr val="black"/>
                </a:solidFill>
              </a:rPr>
              <a:t>® </a:t>
            </a:r>
            <a:r>
              <a:rPr kumimoji="0" lang="en-AU" sz="1100" b="0" i="0" u="none" strike="noStrike" kern="1200" cap="none" spc="0" normalizeH="0" baseline="0" noProof="0" dirty="0">
                <a:ln>
                  <a:noFill/>
                </a:ln>
                <a:solidFill>
                  <a:prstClr val="black"/>
                </a:solidFill>
                <a:effectLst/>
                <a:uLnTx/>
                <a:uFillTx/>
                <a:latin typeface="Arial"/>
                <a:ea typeface="ＭＳ Ｐゴシック" charset="0"/>
              </a:rPr>
              <a:t>will be discontinued and replaced with </a:t>
            </a:r>
            <a:r>
              <a:rPr kumimoji="0" lang="en-AU" sz="1100" b="0" i="0" u="none" strike="noStrike" kern="1200" cap="none" spc="0" normalizeH="0" baseline="0" noProof="0" dirty="0" err="1">
                <a:ln>
                  <a:noFill/>
                </a:ln>
                <a:solidFill>
                  <a:prstClr val="black"/>
                </a:solidFill>
                <a:effectLst/>
                <a:uLnTx/>
                <a:uFillTx/>
                <a:latin typeface="Arial"/>
                <a:ea typeface="ＭＳ Ｐゴシック" charset="0"/>
              </a:rPr>
              <a:t>Hizentra</a:t>
            </a:r>
            <a:r>
              <a:rPr kumimoji="0" lang="en-AU" sz="1100" b="0" i="0" u="none" strike="noStrike" kern="1200" cap="none" spc="0" normalizeH="0" baseline="0" noProof="0" dirty="0">
                <a:ln>
                  <a:noFill/>
                </a:ln>
                <a:solidFill>
                  <a:prstClr val="black"/>
                </a:solidFill>
                <a:effectLst/>
                <a:uLnTx/>
                <a:uFillTx/>
                <a:latin typeface="Arial"/>
                <a:ea typeface="ＭＳ Ｐゴシック" charset="0"/>
              </a:rPr>
              <a:t>® AU </a:t>
            </a:r>
            <a:r>
              <a:rPr lang="en-AU" sz="1100" dirty="0">
                <a:solidFill>
                  <a:prstClr val="black"/>
                </a:solidFill>
                <a:latin typeface="Arial"/>
                <a:ea typeface="ＭＳ Ｐゴシック" charset="0"/>
              </a:rPr>
              <a:t>in</a:t>
            </a:r>
            <a:r>
              <a:rPr kumimoji="0" lang="en-AU" sz="1100" b="0" i="0" u="none" strike="noStrike" kern="1200" cap="none" spc="0" normalizeH="0" baseline="0" noProof="0" dirty="0">
                <a:ln>
                  <a:noFill/>
                </a:ln>
                <a:solidFill>
                  <a:prstClr val="black"/>
                </a:solidFill>
                <a:effectLst/>
                <a:uLnTx/>
                <a:uFillTx/>
                <a:latin typeface="Arial"/>
                <a:ea typeface="ＭＳ Ｐゴシック" charset="0"/>
              </a:rPr>
              <a:t> 2023</a:t>
            </a:r>
            <a:endParaRPr kumimoji="0" lang="en-AU" sz="11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graphicFrame>
        <p:nvGraphicFramePr>
          <p:cNvPr id="10" name="Table 10">
            <a:extLst>
              <a:ext uri="{FF2B5EF4-FFF2-40B4-BE49-F238E27FC236}">
                <a16:creationId xmlns:a16="http://schemas.microsoft.com/office/drawing/2014/main" id="{6744D66F-758D-25D6-4048-A7C1B7D98008}"/>
              </a:ext>
            </a:extLst>
          </p:cNvPr>
          <p:cNvGraphicFramePr>
            <a:graphicFrameLocks noGrp="1"/>
          </p:cNvGraphicFramePr>
          <p:nvPr>
            <p:ph idx="1"/>
            <p:extLst>
              <p:ext uri="{D42A27DB-BD31-4B8C-83A1-F6EECF244321}">
                <p14:modId xmlns:p14="http://schemas.microsoft.com/office/powerpoint/2010/main" val="2358624282"/>
              </p:ext>
            </p:extLst>
          </p:nvPr>
        </p:nvGraphicFramePr>
        <p:xfrm>
          <a:off x="93215" y="1048763"/>
          <a:ext cx="8957569" cy="3369962"/>
        </p:xfrm>
        <a:graphic>
          <a:graphicData uri="http://schemas.openxmlformats.org/drawingml/2006/table">
            <a:tbl>
              <a:tblPr firstRow="1" bandRow="1">
                <a:tableStyleId>{8799B23B-EC83-4686-B30A-512413B5E67A}</a:tableStyleId>
              </a:tblPr>
              <a:tblGrid>
                <a:gridCol w="1029809">
                  <a:extLst>
                    <a:ext uri="{9D8B030D-6E8A-4147-A177-3AD203B41FA5}">
                      <a16:colId xmlns:a16="http://schemas.microsoft.com/office/drawing/2014/main" val="1678688258"/>
                    </a:ext>
                  </a:extLst>
                </a:gridCol>
                <a:gridCol w="1981940">
                  <a:extLst>
                    <a:ext uri="{9D8B030D-6E8A-4147-A177-3AD203B41FA5}">
                      <a16:colId xmlns:a16="http://schemas.microsoft.com/office/drawing/2014/main" val="2691437531"/>
                    </a:ext>
                  </a:extLst>
                </a:gridCol>
                <a:gridCol w="1981940">
                  <a:extLst>
                    <a:ext uri="{9D8B030D-6E8A-4147-A177-3AD203B41FA5}">
                      <a16:colId xmlns:a16="http://schemas.microsoft.com/office/drawing/2014/main" val="4250196887"/>
                    </a:ext>
                  </a:extLst>
                </a:gridCol>
                <a:gridCol w="1981940">
                  <a:extLst>
                    <a:ext uri="{9D8B030D-6E8A-4147-A177-3AD203B41FA5}">
                      <a16:colId xmlns:a16="http://schemas.microsoft.com/office/drawing/2014/main" val="2733559077"/>
                    </a:ext>
                  </a:extLst>
                </a:gridCol>
                <a:gridCol w="1981940">
                  <a:extLst>
                    <a:ext uri="{9D8B030D-6E8A-4147-A177-3AD203B41FA5}">
                      <a16:colId xmlns:a16="http://schemas.microsoft.com/office/drawing/2014/main" val="703350855"/>
                    </a:ext>
                  </a:extLst>
                </a:gridCol>
              </a:tblGrid>
              <a:tr h="244181">
                <a:tc>
                  <a:txBody>
                    <a:bodyPr/>
                    <a:lstStyle/>
                    <a:p>
                      <a:r>
                        <a:rPr lang="en-AU" sz="1050" dirty="0">
                          <a:latin typeface="+mn-lt"/>
                        </a:rPr>
                        <a:t>Issue</a:t>
                      </a:r>
                    </a:p>
                  </a:txBody>
                  <a:tcPr/>
                </a:tc>
                <a:tc>
                  <a:txBody>
                    <a:bodyPr/>
                    <a:lstStyle/>
                    <a:p>
                      <a:r>
                        <a:rPr lang="en-AU" sz="1050" dirty="0" err="1"/>
                        <a:t>Hizentra</a:t>
                      </a:r>
                      <a:r>
                        <a:rPr kumimoji="0" lang="en-AU" sz="1000" u="none" strike="noStrike" kern="1200" cap="none" spc="0" normalizeH="0" baseline="0" noProof="0" dirty="0">
                          <a:ln>
                            <a:noFill/>
                          </a:ln>
                          <a:effectLst/>
                          <a:uLnTx/>
                          <a:uFillTx/>
                        </a:rPr>
                        <a:t>®*</a:t>
                      </a:r>
                      <a:endParaRPr lang="en-AU" sz="1050" dirty="0">
                        <a:latin typeface="+mn-lt"/>
                      </a:endParaRPr>
                    </a:p>
                  </a:txBody>
                  <a:tcPr/>
                </a:tc>
                <a:tc>
                  <a:txBody>
                    <a:bodyPr/>
                    <a:lstStyle/>
                    <a:p>
                      <a:r>
                        <a:rPr lang="en-AU" sz="1050" dirty="0"/>
                        <a:t>  </a:t>
                      </a:r>
                      <a:r>
                        <a:rPr lang="en-AU" sz="1050" dirty="0" err="1"/>
                        <a:t>Hizentra</a:t>
                      </a:r>
                      <a:r>
                        <a:rPr lang="en-AU" sz="1050" dirty="0"/>
                        <a:t>® AU</a:t>
                      </a:r>
                      <a:r>
                        <a:rPr kumimoji="0" lang="en-AU" sz="1000" u="none" strike="noStrike" kern="1200" cap="none" spc="0" normalizeH="0" baseline="0" noProof="0" dirty="0">
                          <a:ln>
                            <a:noFill/>
                          </a:ln>
                          <a:effectLst/>
                          <a:uLnTx/>
                          <a:uFillTx/>
                        </a:rPr>
                        <a:t>*</a:t>
                      </a:r>
                      <a:r>
                        <a:rPr lang="en-AU" sz="1050" dirty="0"/>
                        <a:t>        </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00" u="none" strike="noStrike" kern="1200" cap="none" spc="0" normalizeH="0" baseline="0" noProof="0" dirty="0">
                          <a:ln>
                            <a:noFill/>
                          </a:ln>
                          <a:effectLst/>
                          <a:uLnTx/>
                          <a:uFillTx/>
                        </a:rPr>
                        <a:t>Cuvitru®*</a:t>
                      </a:r>
                      <a:endParaRPr kumimoji="0" lang="en-AU" sz="1000" b="1" i="0" u="none" strike="noStrike" kern="1200" cap="none" spc="0" normalizeH="0" baseline="0" noProof="0" dirty="0">
                        <a:ln>
                          <a:noFill/>
                        </a:ln>
                        <a:solidFill>
                          <a:prstClr val="white"/>
                        </a:solidFill>
                        <a:effectLst/>
                        <a:uLnTx/>
                        <a:uFillTx/>
                        <a:latin typeface="+mn-lt"/>
                        <a:ea typeface="+mn-ea"/>
                        <a:cs typeface="+mn-cs"/>
                      </a:endParaRPr>
                    </a:p>
                  </a:txBody>
                  <a:tcPr/>
                </a:tc>
                <a:tc>
                  <a:txBody>
                    <a:bodyPr/>
                    <a:lstStyle/>
                    <a:p>
                      <a:r>
                        <a:rPr lang="en-AU" sz="1050" dirty="0" err="1"/>
                        <a:t>Evogam</a:t>
                      </a:r>
                      <a:r>
                        <a:rPr lang="en-AU" sz="1050" dirty="0"/>
                        <a:t>®</a:t>
                      </a:r>
                      <a:r>
                        <a:rPr kumimoji="0" lang="en-AU" sz="1000" u="none" strike="noStrike" kern="1200" cap="none" spc="0" normalizeH="0" baseline="0" noProof="0" dirty="0">
                          <a:ln>
                            <a:noFill/>
                          </a:ln>
                          <a:effectLst/>
                          <a:uLnTx/>
                          <a:uFillTx/>
                        </a:rPr>
                        <a:t>*°</a:t>
                      </a:r>
                      <a:endParaRPr lang="en-AU" sz="1050" dirty="0">
                        <a:latin typeface="+mn-lt"/>
                      </a:endParaRPr>
                    </a:p>
                  </a:txBody>
                  <a:tcPr/>
                </a:tc>
                <a:extLst>
                  <a:ext uri="{0D108BD9-81ED-4DB2-BD59-A6C34878D82A}">
                    <a16:rowId xmlns:a16="http://schemas.microsoft.com/office/drawing/2014/main" val="112343144"/>
                  </a:ext>
                </a:extLst>
              </a:tr>
              <a:tr h="2441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Plasma source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AU" sz="1050" dirty="0"/>
                        <a:t>Imported</a:t>
                      </a:r>
                      <a:endParaRPr lang="en-AU" sz="1050" dirty="0">
                        <a:latin typeface="+mn-lt"/>
                      </a:endParaRPr>
                    </a:p>
                  </a:txBody>
                  <a:tcPr/>
                </a:tc>
                <a:tc>
                  <a:txBody>
                    <a:bodyPr/>
                    <a:lstStyle/>
                    <a:p>
                      <a:r>
                        <a:rPr lang="en-AU" sz="1050" dirty="0"/>
                        <a:t>Local</a:t>
                      </a:r>
                      <a:endParaRPr lang="en-AU" sz="1050" dirty="0">
                        <a:latin typeface="+mn-lt"/>
                      </a:endParaRPr>
                    </a:p>
                  </a:txBody>
                  <a:tcPr/>
                </a:tc>
                <a:tc>
                  <a:txBody>
                    <a:bodyPr/>
                    <a:lstStyle/>
                    <a:p>
                      <a:r>
                        <a:rPr lang="en-AU" sz="1050" dirty="0"/>
                        <a:t>Imported</a:t>
                      </a:r>
                      <a:endParaRPr lang="en-AU" sz="1050" dirty="0">
                        <a:latin typeface="+mn-lt"/>
                      </a:endParaRPr>
                    </a:p>
                  </a:txBody>
                  <a:tcPr/>
                </a:tc>
                <a:tc>
                  <a:txBody>
                    <a:bodyPr/>
                    <a:lstStyle/>
                    <a:p>
                      <a:r>
                        <a:rPr lang="en-AU" sz="1050" dirty="0"/>
                        <a:t>Local</a:t>
                      </a:r>
                      <a:endParaRPr lang="en-AU" sz="1050" dirty="0">
                        <a:latin typeface="+mn-lt"/>
                      </a:endParaRPr>
                    </a:p>
                  </a:txBody>
                  <a:tcPr/>
                </a:tc>
                <a:extLst>
                  <a:ext uri="{0D108BD9-81ED-4DB2-BD59-A6C34878D82A}">
                    <a16:rowId xmlns:a16="http://schemas.microsoft.com/office/drawing/2014/main" val="3548141436"/>
                  </a:ext>
                </a:extLst>
              </a:tr>
              <a:tr h="2441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Stabilizer</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AU" sz="1050" dirty="0"/>
                        <a:t>Proline</a:t>
                      </a:r>
                      <a:endParaRPr lang="en-AU" sz="1050" dirty="0">
                        <a:latin typeface="+mn-lt"/>
                      </a:endParaRPr>
                    </a:p>
                  </a:txBody>
                  <a:tcPr/>
                </a:tc>
                <a:tc>
                  <a:txBody>
                    <a:bodyPr/>
                    <a:lstStyle/>
                    <a:p>
                      <a:r>
                        <a:rPr lang="en-AU" sz="1050" dirty="0"/>
                        <a:t>Proline</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Glycine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Glycine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4038038520"/>
                  </a:ext>
                </a:extLst>
              </a:tr>
              <a:tr h="2832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Concentration</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20%</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AU" sz="1050" dirty="0"/>
                        <a:t>20%</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20%</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16%</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736607731"/>
                  </a:ext>
                </a:extLst>
              </a:tr>
              <a:tr h="270040">
                <a:tc>
                  <a:txBody>
                    <a:bodyPr/>
                    <a:lstStyle/>
                    <a:p>
                      <a:r>
                        <a:rPr lang="en-AU" sz="1050" dirty="0"/>
                        <a:t>Storage</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&lt;25°C (do not freeze)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&lt;25°C (do not freeze)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2 – 8°C (do not freeze)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2 – 8°C (do not freeze)</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925379669"/>
                  </a:ext>
                </a:extLst>
              </a:tr>
              <a:tr h="554956">
                <a:tc>
                  <a:txBody>
                    <a:bodyPr/>
                    <a:lstStyle/>
                    <a:p>
                      <a:r>
                        <a:rPr lang="en-AU" sz="1050" dirty="0"/>
                        <a:t>Vial sizes</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1g (5mL), 2g (10mL),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4g (20mL), 10g (50mL)</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1g (5mL), 2g (10mL),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4g (20mL)</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1g (5mL), 2g (10mL),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4g (20mL), 8g (40mL), 10g (50mL)</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0.8g (5mL), 3.2g (20mL)</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376581140"/>
                  </a:ext>
                </a:extLst>
              </a:tr>
              <a:tr h="1037787">
                <a:tc>
                  <a:txBody>
                    <a:bodyPr/>
                    <a:lstStyle/>
                    <a:p>
                      <a:r>
                        <a:rPr lang="en-AU" sz="1050" dirty="0"/>
                        <a:t>Rate</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1</a:t>
                      </a:r>
                      <a:r>
                        <a:rPr kumimoji="0" lang="en-AU" sz="1050" u="none" strike="noStrike" kern="1200" cap="none" spc="0" normalizeH="0" baseline="30000" noProof="0" dirty="0">
                          <a:ln>
                            <a:noFill/>
                          </a:ln>
                          <a:effectLst/>
                          <a:uLnTx/>
                          <a:uFillTx/>
                        </a:rPr>
                        <a:t>st</a:t>
                      </a:r>
                      <a:r>
                        <a:rPr kumimoji="0" lang="en-AU" sz="1050" u="none" strike="noStrike" kern="1200" cap="none" spc="0" normalizeH="0" baseline="0" noProof="0" dirty="0">
                          <a:ln>
                            <a:noFill/>
                          </a:ln>
                          <a:effectLst/>
                          <a:uLnTx/>
                          <a:uFillTx/>
                        </a:rPr>
                        <a:t> infusion - 20 mL/hr/site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2</a:t>
                      </a:r>
                      <a:r>
                        <a:rPr kumimoji="0" lang="en-AU" sz="1050" u="none" strike="noStrike" kern="1200" cap="none" spc="0" normalizeH="0" baseline="30000" noProof="0" dirty="0">
                          <a:ln>
                            <a:noFill/>
                          </a:ln>
                          <a:effectLst/>
                          <a:uLnTx/>
                          <a:uFillTx/>
                        </a:rPr>
                        <a:t>nd </a:t>
                      </a:r>
                      <a:r>
                        <a:rPr kumimoji="0" lang="en-AU" sz="1050" u="none" strike="noStrike" kern="1200" cap="none" spc="0" normalizeH="0" baseline="0" noProof="0" dirty="0">
                          <a:ln>
                            <a:noFill/>
                          </a:ln>
                          <a:effectLst/>
                          <a:uLnTx/>
                          <a:uFillTx/>
                        </a:rPr>
                        <a:t>&amp; 3</a:t>
                      </a:r>
                      <a:r>
                        <a:rPr kumimoji="0" lang="en-AU" sz="1050" u="none" strike="noStrike" kern="1200" cap="none" spc="0" normalizeH="0" baseline="30000" noProof="0" dirty="0">
                          <a:ln>
                            <a:noFill/>
                          </a:ln>
                          <a:effectLst/>
                          <a:uLnTx/>
                          <a:uFillTx/>
                        </a:rPr>
                        <a:t>rd</a:t>
                      </a:r>
                      <a:r>
                        <a:rPr kumimoji="0" lang="en-AU" sz="1050" u="none" strike="noStrike" kern="1200" cap="none" spc="0" normalizeH="0" baseline="0" noProof="0" dirty="0">
                          <a:ln>
                            <a:noFill/>
                          </a:ln>
                          <a:effectLst/>
                          <a:uLnTx/>
                          <a:uFillTx/>
                        </a:rPr>
                        <a:t> infusions - 35mL/hr/site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Subsequent infusions based on patient comfort &amp; tolerability</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1</a:t>
                      </a:r>
                      <a:r>
                        <a:rPr kumimoji="0" lang="en-AU" sz="1050" u="none" strike="noStrike" kern="1200" cap="none" spc="0" normalizeH="0" baseline="30000" noProof="0" dirty="0">
                          <a:ln>
                            <a:noFill/>
                          </a:ln>
                          <a:effectLst/>
                          <a:uLnTx/>
                          <a:uFillTx/>
                        </a:rPr>
                        <a:t>st</a:t>
                      </a:r>
                      <a:r>
                        <a:rPr kumimoji="0" lang="en-AU" sz="1050" u="none" strike="noStrike" kern="1200" cap="none" spc="0" normalizeH="0" baseline="0" noProof="0" dirty="0">
                          <a:ln>
                            <a:noFill/>
                          </a:ln>
                          <a:effectLst/>
                          <a:uLnTx/>
                          <a:uFillTx/>
                        </a:rPr>
                        <a:t> infusion - 20 mL/hr/site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2</a:t>
                      </a:r>
                      <a:r>
                        <a:rPr kumimoji="0" lang="en-AU" sz="1050" u="none" strike="noStrike" kern="1200" cap="none" spc="0" normalizeH="0" baseline="30000" noProof="0" dirty="0">
                          <a:ln>
                            <a:noFill/>
                          </a:ln>
                          <a:effectLst/>
                          <a:uLnTx/>
                          <a:uFillTx/>
                        </a:rPr>
                        <a:t>nd </a:t>
                      </a:r>
                      <a:r>
                        <a:rPr kumimoji="0" lang="en-AU" sz="1050" u="none" strike="noStrike" kern="1200" cap="none" spc="0" normalizeH="0" baseline="0" noProof="0" dirty="0">
                          <a:ln>
                            <a:noFill/>
                          </a:ln>
                          <a:effectLst/>
                          <a:uLnTx/>
                          <a:uFillTx/>
                        </a:rPr>
                        <a:t>&amp; 3</a:t>
                      </a:r>
                      <a:r>
                        <a:rPr kumimoji="0" lang="en-AU" sz="1050" u="none" strike="noStrike" kern="1200" cap="none" spc="0" normalizeH="0" baseline="30000" noProof="0" dirty="0">
                          <a:ln>
                            <a:noFill/>
                          </a:ln>
                          <a:effectLst/>
                          <a:uLnTx/>
                          <a:uFillTx/>
                        </a:rPr>
                        <a:t>rd</a:t>
                      </a:r>
                      <a:r>
                        <a:rPr kumimoji="0" lang="en-AU" sz="1050" u="none" strike="noStrike" kern="1200" cap="none" spc="0" normalizeH="0" baseline="0" noProof="0" dirty="0">
                          <a:ln>
                            <a:noFill/>
                          </a:ln>
                          <a:effectLst/>
                          <a:uLnTx/>
                          <a:uFillTx/>
                        </a:rPr>
                        <a:t> infusions - 35mL/hr/site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Subsequent infusions based on patient comfort &amp; tolerability</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1</a:t>
                      </a:r>
                      <a:r>
                        <a:rPr kumimoji="0" lang="en-AU" sz="1050" u="none" strike="noStrike" kern="1200" cap="none" spc="0" normalizeH="0" baseline="30000" noProof="0" dirty="0">
                          <a:ln>
                            <a:noFill/>
                          </a:ln>
                          <a:effectLst/>
                          <a:uLnTx/>
                          <a:uFillTx/>
                        </a:rPr>
                        <a:t>st</a:t>
                      </a:r>
                      <a:r>
                        <a:rPr kumimoji="0" lang="en-AU" sz="1050" u="none" strike="noStrike" kern="1200" cap="none" spc="0" normalizeH="0" baseline="0" noProof="0" dirty="0">
                          <a:ln>
                            <a:noFill/>
                          </a:ln>
                          <a:effectLst/>
                          <a:uLnTx/>
                          <a:uFillTx/>
                        </a:rPr>
                        <a:t> &amp; 2</a:t>
                      </a:r>
                      <a:r>
                        <a:rPr kumimoji="0" lang="en-AU" sz="1050" u="none" strike="noStrike" kern="1200" cap="none" spc="0" normalizeH="0" baseline="30000" noProof="0" dirty="0">
                          <a:ln>
                            <a:noFill/>
                          </a:ln>
                          <a:effectLst/>
                          <a:uLnTx/>
                          <a:uFillTx/>
                        </a:rPr>
                        <a:t>nd</a:t>
                      </a:r>
                      <a:r>
                        <a:rPr kumimoji="0" lang="en-AU" sz="1050" u="none" strike="noStrike" kern="1200" cap="none" spc="0" normalizeH="0" baseline="0" noProof="0" dirty="0">
                          <a:ln>
                            <a:noFill/>
                          </a:ln>
                          <a:effectLst/>
                          <a:uLnTx/>
                          <a:uFillTx/>
                        </a:rPr>
                        <a:t> infusions - 10mL/hr/site - 20mL/hr/site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Subsequent infusions based on patient comfort &amp; tolerability</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1</a:t>
                      </a:r>
                      <a:r>
                        <a:rPr kumimoji="0" lang="en-AU" sz="1050" u="none" strike="noStrike" kern="1200" cap="none" spc="0" normalizeH="0" baseline="30000" noProof="0" dirty="0">
                          <a:ln>
                            <a:noFill/>
                          </a:ln>
                          <a:effectLst/>
                          <a:uLnTx/>
                          <a:uFillTx/>
                        </a:rPr>
                        <a:t>st</a:t>
                      </a:r>
                      <a:r>
                        <a:rPr kumimoji="0" lang="en-AU" sz="1050" u="none" strike="noStrike" kern="1200" cap="none" spc="0" normalizeH="0" baseline="0" noProof="0" dirty="0">
                          <a:ln>
                            <a:noFill/>
                          </a:ln>
                          <a:effectLst/>
                          <a:uLnTx/>
                          <a:uFillTx/>
                        </a:rPr>
                        <a:t> infusion - 10mL/hr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2</a:t>
                      </a:r>
                      <a:r>
                        <a:rPr kumimoji="0" lang="en-AU" sz="1050" u="none" strike="noStrike" kern="1200" cap="none" spc="0" normalizeH="0" baseline="30000" noProof="0" dirty="0">
                          <a:ln>
                            <a:noFill/>
                          </a:ln>
                          <a:effectLst/>
                          <a:uLnTx/>
                          <a:uFillTx/>
                        </a:rPr>
                        <a:t>nd  </a:t>
                      </a:r>
                      <a:r>
                        <a:rPr kumimoji="0" lang="en-AU" sz="1050" u="none" strike="noStrike" kern="1200" cap="none" spc="0" normalizeH="0" baseline="0" noProof="0" dirty="0">
                          <a:ln>
                            <a:noFill/>
                          </a:ln>
                          <a:effectLst/>
                          <a:uLnTx/>
                          <a:uFillTx/>
                        </a:rPr>
                        <a:t>&amp; subsequent infusions - 20mL/hr based on patient comfort &amp; tolerability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050" u="none" strike="noStrike" kern="1200" cap="none" spc="0" normalizeH="0" baseline="0" noProof="0" dirty="0">
                          <a:ln>
                            <a:noFill/>
                          </a:ln>
                          <a:effectLst/>
                          <a:uLnTx/>
                          <a:uFillTx/>
                        </a:rPr>
                        <a:t>Recommended max dose 40mL/hr</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667531403"/>
                  </a:ext>
                </a:extLst>
              </a:tr>
              <a:tr h="279190">
                <a:tc>
                  <a:txBody>
                    <a:bodyPr/>
                    <a:lstStyle/>
                    <a:p>
                      <a:r>
                        <a:rPr lang="en-AU" sz="1050" dirty="0"/>
                        <a:t>Frequency</a:t>
                      </a:r>
                      <a:endParaRPr lang="en-AU" sz="1050" dirty="0">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Individualised</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Individualised</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Individualised</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Individualised</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968652588"/>
                  </a:ext>
                </a:extLst>
              </a:tr>
            </a:tbl>
          </a:graphicData>
        </a:graphic>
      </p:graphicFrame>
    </p:spTree>
    <p:extLst>
      <p:ext uri="{BB962C8B-B14F-4D97-AF65-F5344CB8AC3E}">
        <p14:creationId xmlns:p14="http://schemas.microsoft.com/office/powerpoint/2010/main" val="317083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07C3D-C3DA-46CB-BF3D-D79678E78A74}"/>
              </a:ext>
            </a:extLst>
          </p:cNvPr>
          <p:cNvSpPr>
            <a:spLocks noGrp="1"/>
          </p:cNvSpPr>
          <p:nvPr>
            <p:ph type="title"/>
          </p:nvPr>
        </p:nvSpPr>
        <p:spPr/>
        <p:txBody>
          <a:bodyPr/>
          <a:lstStyle/>
          <a:p>
            <a:r>
              <a:rPr lang="en-AU" sz="2800" dirty="0"/>
              <a:t>Ordering SCIg - </a:t>
            </a:r>
            <a:r>
              <a:rPr lang="en-AU" sz="2800" dirty="0" err="1"/>
              <a:t>BloodSTAR</a:t>
            </a:r>
            <a:endParaRPr lang="en-AU" sz="2800" dirty="0"/>
          </a:p>
        </p:txBody>
      </p:sp>
      <p:sp>
        <p:nvSpPr>
          <p:cNvPr id="3" name="Content Placeholder 2">
            <a:extLst>
              <a:ext uri="{FF2B5EF4-FFF2-40B4-BE49-F238E27FC236}">
                <a16:creationId xmlns:a16="http://schemas.microsoft.com/office/drawing/2014/main" id="{EC10B1FF-2EC1-4DDC-B43C-3CE869514BB6}"/>
              </a:ext>
            </a:extLst>
          </p:cNvPr>
          <p:cNvSpPr>
            <a:spLocks noGrp="1"/>
          </p:cNvSpPr>
          <p:nvPr>
            <p:ph idx="1"/>
          </p:nvPr>
        </p:nvSpPr>
        <p:spPr>
          <a:xfrm>
            <a:off x="450056" y="1040917"/>
            <a:ext cx="8243888" cy="3061666"/>
          </a:xfrm>
        </p:spPr>
        <p:txBody>
          <a:bodyPr/>
          <a:lstStyle/>
          <a:p>
            <a:pPr marL="171450" indent="-171450">
              <a:lnSpc>
                <a:spcPct val="100000"/>
              </a:lnSpc>
              <a:buFont typeface="Arial" panose="020B0604020202020204" pitchFamily="34" charset="0"/>
              <a:buChar char="•"/>
            </a:pPr>
            <a:r>
              <a:rPr lang="en-AU" sz="1200" b="0" dirty="0">
                <a:solidFill>
                  <a:schemeClr val="tx1"/>
                </a:solidFill>
              </a:rPr>
              <a:t>Patient needs to meet criteria for SCIg and MO needs authorisation from Lifeblood via </a:t>
            </a:r>
            <a:r>
              <a:rPr lang="en-AU" sz="1200" b="0" dirty="0" err="1">
                <a:solidFill>
                  <a:schemeClr val="tx1"/>
                </a:solidFill>
              </a:rPr>
              <a:t>BloodSTAR</a:t>
            </a:r>
            <a:endParaRPr lang="en-AU" sz="1200" b="0" dirty="0">
              <a:solidFill>
                <a:schemeClr val="tx1"/>
              </a:solidFill>
            </a:endParaRPr>
          </a:p>
          <a:p>
            <a:pPr marL="171450" indent="-171450">
              <a:lnSpc>
                <a:spcPct val="100000"/>
              </a:lnSpc>
              <a:buFont typeface="Arial" panose="020B0604020202020204" pitchFamily="34" charset="0"/>
              <a:buChar char="•"/>
            </a:pPr>
            <a:r>
              <a:rPr lang="en-AU" sz="1200" b="0" dirty="0">
                <a:solidFill>
                  <a:schemeClr val="tx1"/>
                </a:solidFill>
              </a:rPr>
              <a:t>Nursing (or delegated) staff order the product using a planning sheet in </a:t>
            </a:r>
            <a:r>
              <a:rPr lang="en-AU" sz="1200" b="0" dirty="0" err="1">
                <a:solidFill>
                  <a:schemeClr val="tx1"/>
                </a:solidFill>
              </a:rPr>
              <a:t>BloodSTAR</a:t>
            </a:r>
            <a:r>
              <a:rPr lang="en-AU" sz="1200" b="0" dirty="0">
                <a:solidFill>
                  <a:schemeClr val="tx1"/>
                </a:solidFill>
              </a:rPr>
              <a:t>.  </a:t>
            </a:r>
            <a:r>
              <a:rPr lang="en-AU" sz="1200" b="0" i="1" dirty="0">
                <a:solidFill>
                  <a:schemeClr val="tx1"/>
                </a:solidFill>
              </a:rPr>
              <a:t>This is how the blood bank or pharmacy in the health service are notified of the order</a:t>
            </a:r>
          </a:p>
          <a:p>
            <a:pPr marL="171450" indent="-171450">
              <a:lnSpc>
                <a:spcPct val="100000"/>
              </a:lnSpc>
              <a:buFont typeface="Arial" panose="020B0604020202020204" pitchFamily="34" charset="0"/>
              <a:buChar char="•"/>
            </a:pPr>
            <a:r>
              <a:rPr lang="en-AU" sz="1200" b="0" dirty="0">
                <a:solidFill>
                  <a:schemeClr val="tx1"/>
                </a:solidFill>
              </a:rPr>
              <a:t>Pharmacy or blood bank order the product from the Lifeblood via </a:t>
            </a:r>
            <a:r>
              <a:rPr lang="en-AU" sz="1200" b="0" dirty="0" err="1">
                <a:solidFill>
                  <a:schemeClr val="tx1"/>
                </a:solidFill>
              </a:rPr>
              <a:t>BloodNET</a:t>
            </a:r>
            <a:endParaRPr lang="en-AU" sz="1200" b="0" dirty="0">
              <a:solidFill>
                <a:schemeClr val="tx1"/>
              </a:solidFill>
            </a:endParaRPr>
          </a:p>
          <a:p>
            <a:pPr marL="171450" indent="-171450">
              <a:lnSpc>
                <a:spcPct val="100000"/>
              </a:lnSpc>
              <a:buFont typeface="Arial" panose="020B0604020202020204" pitchFamily="34" charset="0"/>
              <a:buChar char="•"/>
            </a:pPr>
            <a:r>
              <a:rPr lang="en-AU" sz="1200" b="0" dirty="0">
                <a:solidFill>
                  <a:schemeClr val="tx1"/>
                </a:solidFill>
              </a:rPr>
              <a:t>Product is delivered to pharmacy or blood bank </a:t>
            </a:r>
          </a:p>
          <a:p>
            <a:pPr marL="171450" indent="-171450">
              <a:lnSpc>
                <a:spcPct val="100000"/>
              </a:lnSpc>
              <a:buFont typeface="Arial" panose="020B0604020202020204" pitchFamily="34" charset="0"/>
              <a:buChar char="•"/>
            </a:pPr>
            <a:r>
              <a:rPr lang="en-AU" sz="1200" b="0" dirty="0">
                <a:solidFill>
                  <a:schemeClr val="tx1"/>
                </a:solidFill>
              </a:rPr>
              <a:t>For inpatient care, the product can be issued to the ward by blood bank (or pharmacy)</a:t>
            </a:r>
          </a:p>
          <a:p>
            <a:pPr marL="171450" indent="-171450">
              <a:lnSpc>
                <a:spcPct val="100000"/>
              </a:lnSpc>
              <a:buFont typeface="Arial" panose="020B0604020202020204" pitchFamily="34" charset="0"/>
              <a:buChar char="•"/>
            </a:pPr>
            <a:r>
              <a:rPr lang="en-AU" sz="1200" b="0" dirty="0">
                <a:solidFill>
                  <a:schemeClr val="tx1"/>
                </a:solidFill>
              </a:rPr>
              <a:t>For home-care the product must be dispensed by pharmacy </a:t>
            </a:r>
            <a:r>
              <a:rPr lang="en-AU" sz="1200" b="0" i="1" dirty="0">
                <a:solidFill>
                  <a:schemeClr val="tx1"/>
                </a:solidFill>
              </a:rPr>
              <a:t>(S4 medication)</a:t>
            </a:r>
          </a:p>
          <a:p>
            <a:pPr marL="171450" indent="-171450">
              <a:lnSpc>
                <a:spcPct val="100000"/>
              </a:lnSpc>
              <a:buFont typeface="Arial" panose="020B0604020202020204" pitchFamily="34" charset="0"/>
              <a:buChar char="•"/>
            </a:pPr>
            <a:r>
              <a:rPr lang="en-AU" sz="1200" b="0" dirty="0">
                <a:solidFill>
                  <a:schemeClr val="tx1"/>
                </a:solidFill>
              </a:rPr>
              <a:t>In some cases, the product can be ordered by treating facility and delivered to a rural hospital/pharmacy </a:t>
            </a:r>
            <a:r>
              <a:rPr lang="en-AU" sz="1200" b="0" i="1" dirty="0">
                <a:solidFill>
                  <a:schemeClr val="tx1"/>
                </a:solidFill>
              </a:rPr>
              <a:t>(by agreement)</a:t>
            </a:r>
          </a:p>
          <a:p>
            <a:pPr marL="171450" indent="-171450">
              <a:lnSpc>
                <a:spcPct val="100000"/>
              </a:lnSpc>
              <a:buFont typeface="Arial" panose="020B0604020202020204" pitchFamily="34" charset="0"/>
              <a:buChar char="•"/>
            </a:pPr>
            <a:r>
              <a:rPr lang="en-AU" sz="1200" b="0" dirty="0">
                <a:solidFill>
                  <a:schemeClr val="tx1"/>
                </a:solidFill>
              </a:rPr>
              <a:t>Need to advise the blood bank/pharmacy what vial sizes are needed for the patient, so the right dose can be given on a weekly basis</a:t>
            </a:r>
          </a:p>
          <a:p>
            <a:endParaRPr lang="en-AU" sz="2800" dirty="0"/>
          </a:p>
        </p:txBody>
      </p:sp>
    </p:spTree>
    <p:extLst>
      <p:ext uri="{BB962C8B-B14F-4D97-AF65-F5344CB8AC3E}">
        <p14:creationId xmlns:p14="http://schemas.microsoft.com/office/powerpoint/2010/main" val="1169576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E8A9-1EA6-4E22-A7AC-2F65C39C4979}"/>
              </a:ext>
            </a:extLst>
          </p:cNvPr>
          <p:cNvSpPr>
            <a:spLocks noGrp="1"/>
          </p:cNvSpPr>
          <p:nvPr>
            <p:ph type="title"/>
          </p:nvPr>
        </p:nvSpPr>
        <p:spPr/>
        <p:txBody>
          <a:bodyPr/>
          <a:lstStyle/>
          <a:p>
            <a:r>
              <a:rPr lang="en-AU" sz="2800" dirty="0" err="1"/>
              <a:t>BloodSTAR</a:t>
            </a:r>
            <a:r>
              <a:rPr lang="en-AU" sz="2800" dirty="0"/>
              <a:t> </a:t>
            </a:r>
          </a:p>
        </p:txBody>
      </p:sp>
      <p:sp>
        <p:nvSpPr>
          <p:cNvPr id="3" name="Content Placeholder 2">
            <a:extLst>
              <a:ext uri="{FF2B5EF4-FFF2-40B4-BE49-F238E27FC236}">
                <a16:creationId xmlns:a16="http://schemas.microsoft.com/office/drawing/2014/main" id="{5C5489D0-3A2E-4B9F-BDAB-EA7A0DECFECB}"/>
              </a:ext>
            </a:extLst>
          </p:cNvPr>
          <p:cNvSpPr>
            <a:spLocks noGrp="1"/>
          </p:cNvSpPr>
          <p:nvPr>
            <p:ph idx="1"/>
          </p:nvPr>
        </p:nvSpPr>
        <p:spPr/>
        <p:txBody>
          <a:bodyPr/>
          <a:lstStyle/>
          <a:p>
            <a:r>
              <a:rPr lang="en-AU" sz="1600" b="0" dirty="0">
                <a:solidFill>
                  <a:schemeClr val="tx1"/>
                </a:solidFill>
              </a:rPr>
              <a:t>Two part process </a:t>
            </a:r>
          </a:p>
          <a:p>
            <a:pPr marL="342900" indent="-342900">
              <a:buFont typeface="+mj-lt"/>
              <a:buAutoNum type="arabicPeriod"/>
            </a:pPr>
            <a:r>
              <a:rPr lang="en-AU" sz="1600" b="0" dirty="0" err="1">
                <a:solidFill>
                  <a:schemeClr val="tx1"/>
                </a:solidFill>
              </a:rPr>
              <a:t>BLOODportal</a:t>
            </a:r>
            <a:r>
              <a:rPr lang="en-AU" sz="1600" b="0" dirty="0">
                <a:solidFill>
                  <a:schemeClr val="tx1"/>
                </a:solidFill>
              </a:rPr>
              <a:t> user registration – create username and password for all NBA systems</a:t>
            </a:r>
          </a:p>
          <a:p>
            <a:pPr marL="342900" indent="-342900">
              <a:buFont typeface="+mj-lt"/>
              <a:buAutoNum type="arabicPeriod"/>
            </a:pPr>
            <a:r>
              <a:rPr lang="en-AU" sz="1600" b="0" dirty="0" err="1">
                <a:solidFill>
                  <a:schemeClr val="tx1"/>
                </a:solidFill>
              </a:rPr>
              <a:t>BloodSTAR</a:t>
            </a:r>
            <a:r>
              <a:rPr lang="en-AU" sz="1600" b="0" dirty="0">
                <a:solidFill>
                  <a:schemeClr val="tx1"/>
                </a:solidFill>
              </a:rPr>
              <a:t> role request – requesting a role and location for access to your facility</a:t>
            </a:r>
          </a:p>
          <a:p>
            <a:pPr marL="342900" indent="-342900">
              <a:buFont typeface="+mj-lt"/>
              <a:buAutoNum type="arabicPeriod"/>
            </a:pPr>
            <a:r>
              <a:rPr lang="en-AU" sz="1600" b="0" dirty="0" err="1">
                <a:solidFill>
                  <a:schemeClr val="tx1"/>
                </a:solidFill>
              </a:rPr>
              <a:t>BloodSTAR</a:t>
            </a:r>
            <a:r>
              <a:rPr lang="en-AU" sz="1600" b="0" dirty="0">
                <a:solidFill>
                  <a:schemeClr val="tx1"/>
                </a:solidFill>
              </a:rPr>
              <a:t> support materials</a:t>
            </a:r>
          </a:p>
          <a:p>
            <a:endParaRPr lang="en-AU" dirty="0"/>
          </a:p>
        </p:txBody>
      </p:sp>
      <p:pic>
        <p:nvPicPr>
          <p:cNvPr id="5" name="Picture 4" descr="A picture of the BLOODportal login screen from the NBA website. The BLOODportal requires a username and password for secure access.">
            <a:extLst>
              <a:ext uri="{FF2B5EF4-FFF2-40B4-BE49-F238E27FC236}">
                <a16:creationId xmlns:a16="http://schemas.microsoft.com/office/drawing/2014/main" id="{9B9C0B1F-CBC9-40F8-B4A1-F4222D8C2711}"/>
              </a:ext>
            </a:extLst>
          </p:cNvPr>
          <p:cNvPicPr>
            <a:picLocks noChangeAspect="1"/>
          </p:cNvPicPr>
          <p:nvPr/>
        </p:nvPicPr>
        <p:blipFill>
          <a:blip r:embed="rId2"/>
          <a:stretch>
            <a:fillRect/>
          </a:stretch>
        </p:blipFill>
        <p:spPr>
          <a:xfrm>
            <a:off x="539750" y="3046410"/>
            <a:ext cx="2692916" cy="1282587"/>
          </a:xfrm>
          <a:prstGeom prst="rect">
            <a:avLst/>
          </a:prstGeom>
          <a:ln>
            <a:solidFill>
              <a:schemeClr val="tx1"/>
            </a:solidFill>
          </a:ln>
        </p:spPr>
      </p:pic>
      <p:pic>
        <p:nvPicPr>
          <p:cNvPr id="8" name="Picture 7" descr="A picture from the BloodSTAR Support Materials page from the NBA website.&#10;A range of support materials are available to assist users of BloodSTAR including&#10;*Prescriber / Nurse Practitioner (Medical Officer)  - represented by a green icon&#10;*Nurse/Midwife/Admin support represented by an orange icon&#10;*Dispenser represented by a blue icon&#10;*Facility Administrator represented by a white icon">
            <a:extLst>
              <a:ext uri="{FF2B5EF4-FFF2-40B4-BE49-F238E27FC236}">
                <a16:creationId xmlns:a16="http://schemas.microsoft.com/office/drawing/2014/main" id="{C0373A17-9BBB-6864-22BD-93E0053537D4}"/>
              </a:ext>
            </a:extLst>
          </p:cNvPr>
          <p:cNvPicPr>
            <a:picLocks noChangeAspect="1"/>
          </p:cNvPicPr>
          <p:nvPr/>
        </p:nvPicPr>
        <p:blipFill>
          <a:blip r:embed="rId3"/>
          <a:stretch>
            <a:fillRect/>
          </a:stretch>
        </p:blipFill>
        <p:spPr>
          <a:xfrm>
            <a:off x="6739722" y="2571750"/>
            <a:ext cx="2260009" cy="1282588"/>
          </a:xfrm>
          <a:prstGeom prst="rect">
            <a:avLst/>
          </a:prstGeom>
          <a:ln>
            <a:solidFill>
              <a:schemeClr val="tx1"/>
            </a:solidFill>
          </a:ln>
        </p:spPr>
      </p:pic>
      <p:sp>
        <p:nvSpPr>
          <p:cNvPr id="6" name="TextBox 5">
            <a:extLst>
              <a:ext uri="{FF2B5EF4-FFF2-40B4-BE49-F238E27FC236}">
                <a16:creationId xmlns:a16="http://schemas.microsoft.com/office/drawing/2014/main" id="{6ED8C415-08DC-4F29-A83E-1B16F3064C72}"/>
              </a:ext>
            </a:extLst>
          </p:cNvPr>
          <p:cNvSpPr txBox="1"/>
          <p:nvPr/>
        </p:nvSpPr>
        <p:spPr>
          <a:xfrm>
            <a:off x="6551392" y="3940371"/>
            <a:ext cx="2650084" cy="217239"/>
          </a:xfrm>
          <a:prstGeom prst="rect">
            <a:avLst/>
          </a:prstGeom>
          <a:noFill/>
        </p:spPr>
        <p:txBody>
          <a:bodyPr wrap="none" rtlCol="0">
            <a:spAutoFit/>
          </a:bodyPr>
          <a:lstStyle/>
          <a:p>
            <a:pPr marL="0" marR="0" lvl="0" indent="0" algn="l" defTabSz="457200" rtl="0" eaLnBrk="1" fontAlgn="base" latinLnBrk="0" hangingPunct="1">
              <a:lnSpc>
                <a:spcPct val="110000"/>
              </a:lnSpc>
              <a:spcBef>
                <a:spcPts val="800"/>
              </a:spcBef>
              <a:spcAft>
                <a:spcPts val="800"/>
              </a:spcAft>
              <a:buClrTx/>
              <a:buSzTx/>
              <a:buFontTx/>
              <a:buNone/>
              <a:tabLst/>
              <a:defRPr/>
            </a:pPr>
            <a:r>
              <a:rPr kumimoji="0" lang="en-AU" sz="800" b="0" i="0" u="none" strike="noStrike" kern="1200" cap="none" spc="0" normalizeH="0" baseline="0" noProof="0" dirty="0">
                <a:ln>
                  <a:noFill/>
                </a:ln>
                <a:solidFill>
                  <a:srgbClr val="AF272F"/>
                </a:solidFill>
                <a:effectLst/>
                <a:uLnTx/>
                <a:uFillTx/>
                <a:latin typeface="Arial"/>
                <a:ea typeface="ＭＳ Ｐゴシック" charset="0"/>
                <a:hlinkClick r:id="rId4"/>
              </a:rPr>
              <a:t>https://www.blood.gov.au/bloodstar-support-materials</a:t>
            </a:r>
            <a:r>
              <a:rPr kumimoji="0" lang="en-AU" sz="800" b="0" i="0" u="none" strike="noStrike" kern="1200" cap="none" spc="0" normalizeH="0" baseline="0" noProof="0" dirty="0">
                <a:ln>
                  <a:noFill/>
                </a:ln>
                <a:solidFill>
                  <a:srgbClr val="AF272F"/>
                </a:solidFill>
                <a:effectLst/>
                <a:uLnTx/>
                <a:uFillTx/>
                <a:latin typeface="Arial"/>
                <a:ea typeface="ＭＳ Ｐゴシック" charset="0"/>
              </a:rPr>
              <a:t> </a:t>
            </a:r>
          </a:p>
        </p:txBody>
      </p:sp>
      <p:sp>
        <p:nvSpPr>
          <p:cNvPr id="7" name="TextBox 6">
            <a:extLst>
              <a:ext uri="{FF2B5EF4-FFF2-40B4-BE49-F238E27FC236}">
                <a16:creationId xmlns:a16="http://schemas.microsoft.com/office/drawing/2014/main" id="{91A5E293-6E5E-F4A8-23CA-484F5B09700C}"/>
              </a:ext>
            </a:extLst>
          </p:cNvPr>
          <p:cNvSpPr txBox="1"/>
          <p:nvPr/>
        </p:nvSpPr>
        <p:spPr>
          <a:xfrm>
            <a:off x="1113949" y="4381890"/>
            <a:ext cx="1992695" cy="215444"/>
          </a:xfrm>
          <a:prstGeom prst="rect">
            <a:avLst/>
          </a:prstGeom>
          <a:noFill/>
        </p:spPr>
        <p:txBody>
          <a:bodyPr wrap="square" rtlCol="0">
            <a:spAutoFit/>
          </a:bodyPr>
          <a:lstStyle/>
          <a:p>
            <a:r>
              <a:rPr lang="en-AU" sz="800" dirty="0">
                <a:hlinkClick r:id="rId5"/>
              </a:rPr>
              <a:t>https://www.blood.gov.au/bloodportal</a:t>
            </a:r>
            <a:r>
              <a:rPr lang="en-AU" sz="800" dirty="0"/>
              <a:t> </a:t>
            </a:r>
          </a:p>
        </p:txBody>
      </p:sp>
      <p:pic>
        <p:nvPicPr>
          <p:cNvPr id="10" name="Picture 9" descr="A picture of the BloodSTAR User Registration and Role Request tipsheet from the NBA website. This guides users on how to complete their BLOODportal  user registration and BloodSTAR role request.">
            <a:extLst>
              <a:ext uri="{FF2B5EF4-FFF2-40B4-BE49-F238E27FC236}">
                <a16:creationId xmlns:a16="http://schemas.microsoft.com/office/drawing/2014/main" id="{534E2CD9-C298-4E63-97AE-1EBE1994E24F}"/>
              </a:ext>
            </a:extLst>
          </p:cNvPr>
          <p:cNvPicPr>
            <a:picLocks noChangeAspect="1"/>
          </p:cNvPicPr>
          <p:nvPr/>
        </p:nvPicPr>
        <p:blipFill>
          <a:blip r:embed="rId6"/>
          <a:stretch>
            <a:fillRect/>
          </a:stretch>
        </p:blipFill>
        <p:spPr>
          <a:xfrm>
            <a:off x="3590822" y="2888220"/>
            <a:ext cx="2932807" cy="1387884"/>
          </a:xfrm>
          <a:prstGeom prst="rect">
            <a:avLst/>
          </a:prstGeom>
          <a:ln>
            <a:solidFill>
              <a:schemeClr val="tx1"/>
            </a:solidFill>
          </a:ln>
        </p:spPr>
      </p:pic>
      <p:sp>
        <p:nvSpPr>
          <p:cNvPr id="11" name="TextBox 10">
            <a:extLst>
              <a:ext uri="{FF2B5EF4-FFF2-40B4-BE49-F238E27FC236}">
                <a16:creationId xmlns:a16="http://schemas.microsoft.com/office/drawing/2014/main" id="{FEDC972C-E8C3-9839-97E9-D91439AECFB6}"/>
              </a:ext>
            </a:extLst>
          </p:cNvPr>
          <p:cNvSpPr txBox="1"/>
          <p:nvPr/>
        </p:nvSpPr>
        <p:spPr>
          <a:xfrm>
            <a:off x="3354266" y="4381890"/>
            <a:ext cx="3528530" cy="215444"/>
          </a:xfrm>
          <a:prstGeom prst="rect">
            <a:avLst/>
          </a:prstGeom>
          <a:noFill/>
        </p:spPr>
        <p:txBody>
          <a:bodyPr wrap="none" rtlCol="0">
            <a:spAutoFit/>
          </a:bodyPr>
          <a:lstStyle/>
          <a:p>
            <a:r>
              <a:rPr lang="en-AU" sz="800" dirty="0">
                <a:hlinkClick r:id="rId7"/>
              </a:rPr>
              <a:t>BloodSTAR-User-Tip-Sheet-Registration-and-Role-Request-Dec2018.pdf</a:t>
            </a:r>
            <a:endParaRPr lang="en-AU" sz="800" dirty="0"/>
          </a:p>
        </p:txBody>
      </p:sp>
    </p:spTree>
    <p:extLst>
      <p:ext uri="{BB962C8B-B14F-4D97-AF65-F5344CB8AC3E}">
        <p14:creationId xmlns:p14="http://schemas.microsoft.com/office/powerpoint/2010/main" val="336575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5AD4-0F10-4965-9FA2-E3D7A1E2C22E}"/>
              </a:ext>
            </a:extLst>
          </p:cNvPr>
          <p:cNvSpPr>
            <a:spLocks noGrp="1"/>
          </p:cNvSpPr>
          <p:nvPr>
            <p:ph type="title"/>
          </p:nvPr>
        </p:nvSpPr>
        <p:spPr/>
        <p:txBody>
          <a:bodyPr/>
          <a:lstStyle/>
          <a:p>
            <a:r>
              <a:rPr lang="en-AU" sz="2800" dirty="0"/>
              <a:t>Ordering SCIg flow</a:t>
            </a:r>
          </a:p>
        </p:txBody>
      </p:sp>
      <p:graphicFrame>
        <p:nvGraphicFramePr>
          <p:cNvPr id="5" name="Content Placeholder 3" descr="Part one of the process to order SCIg.&#10;The three sections in part one are &#10;*Patient meets SCIg criteria &#10;*Specialist requests SCIg via BloodSTAR&#10;*Lifeblood approval (6 months)&#10;">
            <a:extLst>
              <a:ext uri="{FF2B5EF4-FFF2-40B4-BE49-F238E27FC236}">
                <a16:creationId xmlns:a16="http://schemas.microsoft.com/office/drawing/2014/main" id="{56A48FF7-7A0C-49E9-96C9-388108C699C5}"/>
              </a:ext>
            </a:extLst>
          </p:cNvPr>
          <p:cNvGraphicFramePr>
            <a:graphicFrameLocks noGrp="1"/>
          </p:cNvGraphicFramePr>
          <p:nvPr>
            <p:ph idx="1"/>
            <p:extLst>
              <p:ext uri="{D42A27DB-BD31-4B8C-83A1-F6EECF244321}">
                <p14:modId xmlns:p14="http://schemas.microsoft.com/office/powerpoint/2010/main" val="3879499784"/>
              </p:ext>
            </p:extLst>
          </p:nvPr>
        </p:nvGraphicFramePr>
        <p:xfrm>
          <a:off x="614961" y="1462620"/>
          <a:ext cx="7666099" cy="694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descr="Part two of the process to order SCIg. The three sections in part two are&#10;*Medical Officer completes prescription for SCIg&#10;*Nurse (or delegate) completes SCIg planning sheet in BloodSTAR&#10;*Nurse (or delegate) provides a copy of the prescription tp pharmacy ">
            <a:extLst>
              <a:ext uri="{FF2B5EF4-FFF2-40B4-BE49-F238E27FC236}">
                <a16:creationId xmlns:a16="http://schemas.microsoft.com/office/drawing/2014/main" id="{5A7CA35B-B0B5-4E7E-8F8C-8983D691A713}"/>
              </a:ext>
            </a:extLst>
          </p:cNvPr>
          <p:cNvGraphicFramePr>
            <a:graphicFrameLocks/>
          </p:cNvGraphicFramePr>
          <p:nvPr>
            <p:extLst>
              <p:ext uri="{D42A27DB-BD31-4B8C-83A1-F6EECF244321}">
                <p14:modId xmlns:p14="http://schemas.microsoft.com/office/powerpoint/2010/main" val="3849974545"/>
              </p:ext>
            </p:extLst>
          </p:nvPr>
        </p:nvGraphicFramePr>
        <p:xfrm>
          <a:off x="614960" y="2375079"/>
          <a:ext cx="7666100" cy="6610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Content Placeholder 3" descr="The third and final part of the process to order SCIg. The three sections in part three are&#10;*Blood bank or pharmacy complete dispensing of SCIg in BloodNET&#10;*Blood bank can dispense for inpatient use only&#10;*Pharmacy complete S4 dispensing for home use">
            <a:extLst>
              <a:ext uri="{FF2B5EF4-FFF2-40B4-BE49-F238E27FC236}">
                <a16:creationId xmlns:a16="http://schemas.microsoft.com/office/drawing/2014/main" id="{912CA244-877C-4C85-A7CF-F6B49BE7C243}"/>
              </a:ext>
            </a:extLst>
          </p:cNvPr>
          <p:cNvGraphicFramePr>
            <a:graphicFrameLocks/>
          </p:cNvGraphicFramePr>
          <p:nvPr>
            <p:extLst>
              <p:ext uri="{D42A27DB-BD31-4B8C-83A1-F6EECF244321}">
                <p14:modId xmlns:p14="http://schemas.microsoft.com/office/powerpoint/2010/main" val="1479842117"/>
              </p:ext>
            </p:extLst>
          </p:nvPr>
        </p:nvGraphicFramePr>
        <p:xfrm>
          <a:off x="614960" y="3366630"/>
          <a:ext cx="7666099" cy="6947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339898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EA1C-D0E7-4FE4-9179-C47D0879932C}"/>
              </a:ext>
            </a:extLst>
          </p:cNvPr>
          <p:cNvSpPr>
            <a:spLocks noGrp="1"/>
          </p:cNvSpPr>
          <p:nvPr>
            <p:ph type="title"/>
          </p:nvPr>
        </p:nvSpPr>
        <p:spPr/>
        <p:txBody>
          <a:bodyPr/>
          <a:lstStyle/>
          <a:p>
            <a:r>
              <a:rPr lang="en-AU" sz="2800" dirty="0"/>
              <a:t>Patient education</a:t>
            </a:r>
          </a:p>
        </p:txBody>
      </p:sp>
      <p:sp>
        <p:nvSpPr>
          <p:cNvPr id="3" name="Content Placeholder 2">
            <a:extLst>
              <a:ext uri="{FF2B5EF4-FFF2-40B4-BE49-F238E27FC236}">
                <a16:creationId xmlns:a16="http://schemas.microsoft.com/office/drawing/2014/main" id="{F601F0E9-7AAD-4877-A8FD-1A8341B1AA68}"/>
              </a:ext>
            </a:extLst>
          </p:cNvPr>
          <p:cNvSpPr>
            <a:spLocks noGrp="1"/>
          </p:cNvSpPr>
          <p:nvPr>
            <p:ph idx="1"/>
          </p:nvPr>
        </p:nvSpPr>
        <p:spPr>
          <a:xfrm>
            <a:off x="491392" y="1579319"/>
            <a:ext cx="3852863" cy="3061666"/>
          </a:xfrm>
        </p:spPr>
        <p:txBody>
          <a:bodyPr/>
          <a:lstStyle/>
          <a:p>
            <a:pPr marL="342900" indent="-342900">
              <a:lnSpc>
                <a:spcPct val="100000"/>
              </a:lnSpc>
              <a:buFont typeface="Arial" panose="020B0604020202020204" pitchFamily="34" charset="0"/>
              <a:buChar char="•"/>
            </a:pPr>
            <a:r>
              <a:rPr lang="en-AU" sz="1400" b="0" dirty="0">
                <a:solidFill>
                  <a:schemeClr val="tx1"/>
                </a:solidFill>
              </a:rPr>
              <a:t>Hand washing &amp; aseptic technique</a:t>
            </a:r>
          </a:p>
          <a:p>
            <a:pPr marL="342900" indent="-342900">
              <a:lnSpc>
                <a:spcPct val="100000"/>
              </a:lnSpc>
              <a:buFont typeface="Arial" panose="020B0604020202020204" pitchFamily="34" charset="0"/>
              <a:buChar char="•"/>
            </a:pPr>
            <a:r>
              <a:rPr lang="en-AU" sz="1400" b="0" dirty="0">
                <a:solidFill>
                  <a:schemeClr val="tx1"/>
                </a:solidFill>
              </a:rPr>
              <a:t>Pumps &amp; consumables</a:t>
            </a:r>
          </a:p>
          <a:p>
            <a:pPr marL="342900" indent="-342900">
              <a:lnSpc>
                <a:spcPct val="100000"/>
              </a:lnSpc>
              <a:buFont typeface="Arial" panose="020B0604020202020204" pitchFamily="34" charset="0"/>
              <a:buChar char="•"/>
            </a:pPr>
            <a:r>
              <a:rPr lang="en-AU" sz="1400" b="0" dirty="0">
                <a:solidFill>
                  <a:schemeClr val="tx1"/>
                </a:solidFill>
              </a:rPr>
              <a:t>Injection site selection &amp; care </a:t>
            </a:r>
          </a:p>
          <a:p>
            <a:pPr marL="342900" indent="-342900">
              <a:lnSpc>
                <a:spcPct val="100000"/>
              </a:lnSpc>
              <a:buFont typeface="Arial" panose="020B0604020202020204" pitchFamily="34" charset="0"/>
              <a:buChar char="•"/>
            </a:pPr>
            <a:r>
              <a:rPr lang="en-AU" sz="1400" b="0" dirty="0">
                <a:solidFill>
                  <a:schemeClr val="tx1"/>
                </a:solidFill>
              </a:rPr>
              <a:t>Ordering &amp; collection of product &amp; consumables</a:t>
            </a:r>
          </a:p>
          <a:p>
            <a:pPr marL="342900" indent="-342900">
              <a:lnSpc>
                <a:spcPct val="100000"/>
              </a:lnSpc>
              <a:buFont typeface="Arial" panose="020B0604020202020204" pitchFamily="34" charset="0"/>
              <a:buChar char="•"/>
            </a:pPr>
            <a:r>
              <a:rPr lang="en-AU" sz="1400" b="0" dirty="0">
                <a:solidFill>
                  <a:schemeClr val="tx1"/>
                </a:solidFill>
              </a:rPr>
              <a:t>Transport &amp; storage of product</a:t>
            </a:r>
          </a:p>
          <a:p>
            <a:pPr marL="342900" indent="-342900">
              <a:lnSpc>
                <a:spcPct val="100000"/>
              </a:lnSpc>
              <a:buFont typeface="Arial" panose="020B0604020202020204" pitchFamily="34" charset="0"/>
              <a:buChar char="•"/>
            </a:pPr>
            <a:endParaRPr lang="en-AU" sz="1400" b="0" dirty="0">
              <a:solidFill>
                <a:schemeClr val="tx1"/>
              </a:solidFill>
            </a:endParaRPr>
          </a:p>
          <a:p>
            <a:endParaRPr lang="en-AU" dirty="0"/>
          </a:p>
        </p:txBody>
      </p:sp>
      <p:sp>
        <p:nvSpPr>
          <p:cNvPr id="4" name="Content Placeholder 3">
            <a:extLst>
              <a:ext uri="{FF2B5EF4-FFF2-40B4-BE49-F238E27FC236}">
                <a16:creationId xmlns:a16="http://schemas.microsoft.com/office/drawing/2014/main" id="{8531038B-90AC-415C-A4A0-3FD0FBED81BE}"/>
              </a:ext>
            </a:extLst>
          </p:cNvPr>
          <p:cNvSpPr>
            <a:spLocks noGrp="1"/>
          </p:cNvSpPr>
          <p:nvPr>
            <p:ph idx="13"/>
          </p:nvPr>
        </p:nvSpPr>
        <p:spPr>
          <a:xfrm>
            <a:off x="4572000" y="1579319"/>
            <a:ext cx="4211638" cy="3061666"/>
          </a:xfrm>
        </p:spPr>
        <p:txBody>
          <a:bodyPr/>
          <a:lstStyle/>
          <a:p>
            <a:pPr marL="342900" indent="-342900">
              <a:lnSpc>
                <a:spcPct val="100000"/>
              </a:lnSpc>
              <a:buFont typeface="Arial" panose="020B0604020202020204" pitchFamily="34" charset="0"/>
              <a:buChar char="•"/>
            </a:pPr>
            <a:r>
              <a:rPr lang="en-AU" sz="1400" b="0" dirty="0">
                <a:solidFill>
                  <a:schemeClr val="tx1"/>
                </a:solidFill>
              </a:rPr>
              <a:t>Checking, preparing and drawing up the product</a:t>
            </a:r>
          </a:p>
          <a:p>
            <a:pPr marL="342900" indent="-342900">
              <a:lnSpc>
                <a:spcPct val="100000"/>
              </a:lnSpc>
              <a:buFont typeface="Arial" panose="020B0604020202020204" pitchFamily="34" charset="0"/>
              <a:buChar char="•"/>
            </a:pPr>
            <a:r>
              <a:rPr lang="en-AU" sz="1400" b="0" dirty="0">
                <a:solidFill>
                  <a:schemeClr val="tx1"/>
                </a:solidFill>
              </a:rPr>
              <a:t>Priming infusion set &amp; needle insertion technique</a:t>
            </a:r>
          </a:p>
          <a:p>
            <a:pPr marL="342900" indent="-342900">
              <a:lnSpc>
                <a:spcPct val="100000"/>
              </a:lnSpc>
              <a:buFont typeface="Arial" panose="020B0604020202020204" pitchFamily="34" charset="0"/>
              <a:buChar char="•"/>
            </a:pPr>
            <a:r>
              <a:rPr lang="en-AU" sz="1400" b="0" dirty="0">
                <a:solidFill>
                  <a:schemeClr val="tx1"/>
                </a:solidFill>
              </a:rPr>
              <a:t>Dose and rate calculations (+/- </a:t>
            </a:r>
            <a:r>
              <a:rPr lang="en-AU" sz="1400" b="0" dirty="0" err="1">
                <a:solidFill>
                  <a:schemeClr val="tx1"/>
                </a:solidFill>
              </a:rPr>
              <a:t>VersaRate</a:t>
            </a:r>
            <a:r>
              <a:rPr lang="en-AU" sz="1400" b="0" dirty="0">
                <a:solidFill>
                  <a:schemeClr val="tx1"/>
                </a:solidFill>
              </a:rPr>
              <a:t> – when using the EMED system)</a:t>
            </a:r>
          </a:p>
          <a:p>
            <a:pPr marL="342900" indent="-342900">
              <a:lnSpc>
                <a:spcPct val="100000"/>
              </a:lnSpc>
              <a:buFont typeface="Arial" panose="020B0604020202020204" pitchFamily="34" charset="0"/>
              <a:buChar char="•"/>
            </a:pPr>
            <a:r>
              <a:rPr lang="en-AU" sz="1400" b="0" dirty="0">
                <a:solidFill>
                  <a:schemeClr val="tx1"/>
                </a:solidFill>
              </a:rPr>
              <a:t>Adverse reaction management</a:t>
            </a:r>
          </a:p>
          <a:p>
            <a:pPr marL="342900" indent="-342900">
              <a:lnSpc>
                <a:spcPct val="100000"/>
              </a:lnSpc>
              <a:buFont typeface="Arial" panose="020B0604020202020204" pitchFamily="34" charset="0"/>
              <a:buChar char="•"/>
            </a:pPr>
            <a:r>
              <a:rPr lang="en-AU" sz="1400" b="0" dirty="0">
                <a:solidFill>
                  <a:schemeClr val="tx1"/>
                </a:solidFill>
              </a:rPr>
              <a:t>Documentation of infusion &amp; report wastage</a:t>
            </a:r>
          </a:p>
          <a:p>
            <a:endParaRPr lang="en-AU" dirty="0"/>
          </a:p>
        </p:txBody>
      </p:sp>
    </p:spTree>
    <p:extLst>
      <p:ext uri="{BB962C8B-B14F-4D97-AF65-F5344CB8AC3E}">
        <p14:creationId xmlns:p14="http://schemas.microsoft.com/office/powerpoint/2010/main" val="205549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9C11-267F-44A6-9DE8-B15E4E8D68B3}"/>
              </a:ext>
            </a:extLst>
          </p:cNvPr>
          <p:cNvSpPr>
            <a:spLocks noGrp="1"/>
          </p:cNvSpPr>
          <p:nvPr>
            <p:ph type="title"/>
          </p:nvPr>
        </p:nvSpPr>
        <p:spPr/>
        <p:txBody>
          <a:bodyPr/>
          <a:lstStyle/>
          <a:p>
            <a:r>
              <a:rPr lang="en-AU" sz="2800" dirty="0"/>
              <a:t>Equipment: pumps &amp; consumables</a:t>
            </a:r>
          </a:p>
        </p:txBody>
      </p:sp>
      <p:sp>
        <p:nvSpPr>
          <p:cNvPr id="3" name="Content Placeholder 2">
            <a:extLst>
              <a:ext uri="{FF2B5EF4-FFF2-40B4-BE49-F238E27FC236}">
                <a16:creationId xmlns:a16="http://schemas.microsoft.com/office/drawing/2014/main" id="{5E98D2EB-420F-4F3A-8C3F-7F0ED96CD790}"/>
              </a:ext>
            </a:extLst>
          </p:cNvPr>
          <p:cNvSpPr>
            <a:spLocks noGrp="1"/>
          </p:cNvSpPr>
          <p:nvPr>
            <p:ph idx="1"/>
          </p:nvPr>
        </p:nvSpPr>
        <p:spPr>
          <a:xfrm>
            <a:off x="539750" y="1214438"/>
            <a:ext cx="3383066" cy="3061666"/>
          </a:xfrm>
        </p:spPr>
        <p:txBody>
          <a:bodyPr/>
          <a:lstStyle/>
          <a:p>
            <a:pPr marL="171450" indent="-171450">
              <a:lnSpc>
                <a:spcPct val="100000"/>
              </a:lnSpc>
              <a:buFont typeface="Arial" panose="020B0604020202020204" pitchFamily="34" charset="0"/>
              <a:buChar char="•"/>
            </a:pPr>
            <a:r>
              <a:rPr lang="en-AU" sz="1400" b="0" dirty="0">
                <a:solidFill>
                  <a:schemeClr val="tx1"/>
                </a:solidFill>
              </a:rPr>
              <a:t>Cooler bag/esky for transport (ice brick)</a:t>
            </a:r>
          </a:p>
          <a:p>
            <a:pPr marL="171450" indent="-171450">
              <a:lnSpc>
                <a:spcPct val="100000"/>
              </a:lnSpc>
              <a:buFont typeface="Arial" panose="020B0604020202020204" pitchFamily="34" charset="0"/>
              <a:buChar char="•"/>
            </a:pPr>
            <a:r>
              <a:rPr lang="en-AU" sz="1400" b="0" dirty="0">
                <a:solidFill>
                  <a:schemeClr val="tx1"/>
                </a:solidFill>
              </a:rPr>
              <a:t>Infusion pump</a:t>
            </a:r>
          </a:p>
          <a:p>
            <a:pPr marL="171450" indent="-171450">
              <a:lnSpc>
                <a:spcPct val="100000"/>
              </a:lnSpc>
              <a:buFont typeface="Arial" panose="020B0604020202020204" pitchFamily="34" charset="0"/>
              <a:buChar char="•"/>
            </a:pPr>
            <a:r>
              <a:rPr lang="en-AU" sz="1400" b="0" dirty="0">
                <a:solidFill>
                  <a:schemeClr val="tx1"/>
                </a:solidFill>
              </a:rPr>
              <a:t>Subcutaneous infusion set </a:t>
            </a:r>
          </a:p>
          <a:p>
            <a:pPr marL="171450" indent="-171450">
              <a:lnSpc>
                <a:spcPct val="100000"/>
              </a:lnSpc>
              <a:buFont typeface="Arial" panose="020B0604020202020204" pitchFamily="34" charset="0"/>
              <a:buChar char="•"/>
            </a:pPr>
            <a:r>
              <a:rPr lang="en-AU" sz="1400" b="0" dirty="0">
                <a:solidFill>
                  <a:schemeClr val="tx1"/>
                </a:solidFill>
              </a:rPr>
              <a:t>Sharps container </a:t>
            </a:r>
          </a:p>
          <a:p>
            <a:pPr marL="171450" indent="-171450">
              <a:lnSpc>
                <a:spcPct val="100000"/>
              </a:lnSpc>
              <a:buFont typeface="Arial" panose="020B0604020202020204" pitchFamily="34" charset="0"/>
              <a:buChar char="•"/>
            </a:pPr>
            <a:r>
              <a:rPr lang="en-AU" sz="1400" b="0" dirty="0">
                <a:solidFill>
                  <a:schemeClr val="tx1"/>
                </a:solidFill>
              </a:rPr>
              <a:t>Antibacterial wipes or soapy water (to clean a work surface or infusion mat)</a:t>
            </a:r>
          </a:p>
          <a:p>
            <a:pPr marL="171450" indent="-171450">
              <a:lnSpc>
                <a:spcPct val="100000"/>
              </a:lnSpc>
              <a:buFont typeface="Arial" panose="020B0604020202020204" pitchFamily="34" charset="0"/>
              <a:buChar char="•"/>
            </a:pPr>
            <a:r>
              <a:rPr lang="en-AU" sz="1400" b="0" dirty="0">
                <a:solidFill>
                  <a:schemeClr val="tx1"/>
                </a:solidFill>
              </a:rPr>
              <a:t>Alcohol swabs </a:t>
            </a:r>
          </a:p>
          <a:p>
            <a:pPr marL="171450" indent="-171450">
              <a:lnSpc>
                <a:spcPct val="100000"/>
              </a:lnSpc>
              <a:buFont typeface="Arial" panose="020B0604020202020204" pitchFamily="34" charset="0"/>
              <a:buChar char="•"/>
            </a:pPr>
            <a:endParaRPr lang="en-AU" sz="1400" b="0" dirty="0">
              <a:solidFill>
                <a:schemeClr val="tx1"/>
              </a:solidFill>
            </a:endParaRPr>
          </a:p>
          <a:p>
            <a:pPr marL="171450" indent="-171450">
              <a:lnSpc>
                <a:spcPct val="100000"/>
              </a:lnSpc>
              <a:buFont typeface="Arial" panose="020B0604020202020204" pitchFamily="34" charset="0"/>
              <a:buChar char="•"/>
            </a:pPr>
            <a:endParaRPr lang="en-AU" sz="1400" b="0" dirty="0">
              <a:solidFill>
                <a:schemeClr val="tx1"/>
              </a:solidFill>
            </a:endParaRPr>
          </a:p>
          <a:p>
            <a:endParaRPr lang="en-AU" dirty="0"/>
          </a:p>
        </p:txBody>
      </p:sp>
      <p:sp>
        <p:nvSpPr>
          <p:cNvPr id="4" name="Content Placeholder 3">
            <a:extLst>
              <a:ext uri="{FF2B5EF4-FFF2-40B4-BE49-F238E27FC236}">
                <a16:creationId xmlns:a16="http://schemas.microsoft.com/office/drawing/2014/main" id="{F6B7B269-619F-49C8-B6E9-16778590E311}"/>
              </a:ext>
            </a:extLst>
          </p:cNvPr>
          <p:cNvSpPr>
            <a:spLocks noGrp="1"/>
          </p:cNvSpPr>
          <p:nvPr>
            <p:ph idx="13"/>
          </p:nvPr>
        </p:nvSpPr>
        <p:spPr>
          <a:xfrm>
            <a:off x="4751388" y="1217593"/>
            <a:ext cx="4032250" cy="3061666"/>
          </a:xfrm>
        </p:spPr>
        <p:txBody>
          <a:bodyPr/>
          <a:lstStyle/>
          <a:p>
            <a:pPr marL="171450" indent="-171450">
              <a:lnSpc>
                <a:spcPct val="100000"/>
              </a:lnSpc>
              <a:buFont typeface="Arial" panose="020B0604020202020204" pitchFamily="34" charset="0"/>
              <a:buChar char="•"/>
            </a:pPr>
            <a:r>
              <a:rPr lang="en-AU" sz="1400" b="0" dirty="0" err="1">
                <a:solidFill>
                  <a:schemeClr val="tx1"/>
                </a:solidFill>
              </a:rPr>
              <a:t>Luer</a:t>
            </a:r>
            <a:r>
              <a:rPr lang="en-AU" sz="1400" b="0" dirty="0">
                <a:solidFill>
                  <a:schemeClr val="tx1"/>
                </a:solidFill>
              </a:rPr>
              <a:t> lock syringe(s) </a:t>
            </a:r>
          </a:p>
          <a:p>
            <a:pPr marL="171450" indent="-171450">
              <a:lnSpc>
                <a:spcPct val="100000"/>
              </a:lnSpc>
              <a:buFont typeface="Arial" panose="020B0604020202020204" pitchFamily="34" charset="0"/>
              <a:buChar char="•"/>
            </a:pPr>
            <a:r>
              <a:rPr lang="en-AU" sz="1400" b="0" dirty="0">
                <a:solidFill>
                  <a:schemeClr val="tx1"/>
                </a:solidFill>
              </a:rPr>
              <a:t>Drawing up needle(s)/vented dispensing pin</a:t>
            </a:r>
          </a:p>
          <a:p>
            <a:pPr marL="171450" indent="-171450">
              <a:lnSpc>
                <a:spcPct val="100000"/>
              </a:lnSpc>
              <a:buFont typeface="Arial" panose="020B0604020202020204" pitchFamily="34" charset="0"/>
              <a:buChar char="•"/>
            </a:pPr>
            <a:r>
              <a:rPr lang="en-AU" sz="1400" b="0" dirty="0">
                <a:solidFill>
                  <a:schemeClr val="tx1"/>
                </a:solidFill>
              </a:rPr>
              <a:t>Adhesive dressing </a:t>
            </a:r>
          </a:p>
          <a:p>
            <a:pPr marL="171450" indent="-171450">
              <a:lnSpc>
                <a:spcPct val="100000"/>
              </a:lnSpc>
              <a:buFont typeface="Arial" panose="020B0604020202020204" pitchFamily="34" charset="0"/>
              <a:buChar char="•"/>
            </a:pPr>
            <a:r>
              <a:rPr lang="en-AU" sz="1400" b="0" dirty="0">
                <a:solidFill>
                  <a:schemeClr val="tx1"/>
                </a:solidFill>
              </a:rPr>
              <a:t>Small band aid/gauze/cotton ball</a:t>
            </a:r>
          </a:p>
          <a:p>
            <a:pPr marL="171450" indent="-171450">
              <a:lnSpc>
                <a:spcPct val="100000"/>
              </a:lnSpc>
              <a:buFont typeface="Arial" panose="020B0604020202020204" pitchFamily="34" charset="0"/>
              <a:buChar char="•"/>
            </a:pPr>
            <a:r>
              <a:rPr lang="en-AU" sz="1400" b="0" dirty="0">
                <a:solidFill>
                  <a:schemeClr val="tx1"/>
                </a:solidFill>
              </a:rPr>
              <a:t>Infusion diary/Infusion App </a:t>
            </a:r>
          </a:p>
          <a:p>
            <a:endParaRPr lang="en-AU" dirty="0"/>
          </a:p>
        </p:txBody>
      </p:sp>
    </p:spTree>
    <p:extLst>
      <p:ext uri="{BB962C8B-B14F-4D97-AF65-F5344CB8AC3E}">
        <p14:creationId xmlns:p14="http://schemas.microsoft.com/office/powerpoint/2010/main" val="68567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47ED-02DE-437D-9759-885513A224BB}"/>
              </a:ext>
            </a:extLst>
          </p:cNvPr>
          <p:cNvSpPr>
            <a:spLocks noGrp="1"/>
          </p:cNvSpPr>
          <p:nvPr>
            <p:ph type="title"/>
          </p:nvPr>
        </p:nvSpPr>
        <p:spPr/>
        <p:txBody>
          <a:bodyPr/>
          <a:lstStyle/>
          <a:p>
            <a:r>
              <a:rPr lang="en-AU" sz="2800" dirty="0"/>
              <a:t>Subcutaneous infusion sets</a:t>
            </a:r>
          </a:p>
        </p:txBody>
      </p:sp>
      <p:graphicFrame>
        <p:nvGraphicFramePr>
          <p:cNvPr id="4" name="Content Placeholder 3">
            <a:extLst>
              <a:ext uri="{FF2B5EF4-FFF2-40B4-BE49-F238E27FC236}">
                <a16:creationId xmlns:a16="http://schemas.microsoft.com/office/drawing/2014/main" id="{272D5D51-1BB8-4078-AAE6-A3F2911215F7}"/>
              </a:ext>
            </a:extLst>
          </p:cNvPr>
          <p:cNvGraphicFramePr>
            <a:graphicFrameLocks noGrp="1"/>
          </p:cNvGraphicFramePr>
          <p:nvPr>
            <p:ph idx="1"/>
            <p:extLst>
              <p:ext uri="{D42A27DB-BD31-4B8C-83A1-F6EECF244321}">
                <p14:modId xmlns:p14="http://schemas.microsoft.com/office/powerpoint/2010/main" val="3584384631"/>
              </p:ext>
            </p:extLst>
          </p:nvPr>
        </p:nvGraphicFramePr>
        <p:xfrm>
          <a:off x="613558" y="1254023"/>
          <a:ext cx="7821881" cy="2961687"/>
        </p:xfrm>
        <a:graphic>
          <a:graphicData uri="http://schemas.openxmlformats.org/drawingml/2006/table">
            <a:tbl>
              <a:tblPr firstRow="1" bandRow="1">
                <a:tableStyleId>{8799B23B-EC83-4686-B30A-512413B5E67A}</a:tableStyleId>
              </a:tblPr>
              <a:tblGrid>
                <a:gridCol w="1357746">
                  <a:extLst>
                    <a:ext uri="{9D8B030D-6E8A-4147-A177-3AD203B41FA5}">
                      <a16:colId xmlns:a16="http://schemas.microsoft.com/office/drawing/2014/main" val="3732703994"/>
                    </a:ext>
                  </a:extLst>
                </a:gridCol>
                <a:gridCol w="2022764">
                  <a:extLst>
                    <a:ext uri="{9D8B030D-6E8A-4147-A177-3AD203B41FA5}">
                      <a16:colId xmlns:a16="http://schemas.microsoft.com/office/drawing/2014/main" val="2607077595"/>
                    </a:ext>
                  </a:extLst>
                </a:gridCol>
                <a:gridCol w="1975262">
                  <a:extLst>
                    <a:ext uri="{9D8B030D-6E8A-4147-A177-3AD203B41FA5}">
                      <a16:colId xmlns:a16="http://schemas.microsoft.com/office/drawing/2014/main" val="3175162815"/>
                    </a:ext>
                  </a:extLst>
                </a:gridCol>
                <a:gridCol w="2466109">
                  <a:extLst>
                    <a:ext uri="{9D8B030D-6E8A-4147-A177-3AD203B41FA5}">
                      <a16:colId xmlns:a16="http://schemas.microsoft.com/office/drawing/2014/main" val="3352678774"/>
                    </a:ext>
                  </a:extLst>
                </a:gridCol>
              </a:tblGrid>
              <a:tr h="376854">
                <a:tc>
                  <a:txBody>
                    <a:bodyPr/>
                    <a:lstStyle/>
                    <a:p>
                      <a:r>
                        <a:rPr lang="en-AU" sz="1400" dirty="0"/>
                        <a:t>Item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t>EMED</a:t>
                      </a:r>
                      <a:endParaRPr lang="en-AU" sz="1400" dirty="0">
                        <a:solidFill>
                          <a:schemeClr val="bg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err="1"/>
                        <a:t>HIgH</a:t>
                      </a:r>
                      <a:r>
                        <a:rPr lang="en-AU" sz="1400" dirty="0"/>
                        <a:t>-Flo </a:t>
                      </a:r>
                      <a:endParaRPr lang="en-AU" sz="1400" dirty="0">
                        <a:solidFill>
                          <a:schemeClr val="bg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a:t>Neria</a:t>
                      </a:r>
                      <a:endParaRPr lang="en-AU" sz="1400" b="0" dirty="0">
                        <a:solidFill>
                          <a:schemeClr val="bg1"/>
                        </a:solidFill>
                      </a:endParaRPr>
                    </a:p>
                  </a:txBody>
                  <a:tcPr/>
                </a:tc>
                <a:extLst>
                  <a:ext uri="{0D108BD9-81ED-4DB2-BD59-A6C34878D82A}">
                    <a16:rowId xmlns:a16="http://schemas.microsoft.com/office/drawing/2014/main" val="1713268740"/>
                  </a:ext>
                </a:extLst>
              </a:tr>
              <a:tr h="3960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Needle gauge</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24G &amp; 27G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24G &amp; 26G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 27G</a:t>
                      </a:r>
                      <a:endParaRPr lang="en-AU" sz="1050" b="0" dirty="0"/>
                    </a:p>
                  </a:txBody>
                  <a:tcPr/>
                </a:tc>
                <a:extLst>
                  <a:ext uri="{0D108BD9-81ED-4DB2-BD59-A6C34878D82A}">
                    <a16:rowId xmlns:a16="http://schemas.microsoft.com/office/drawing/2014/main" val="3152977056"/>
                  </a:ext>
                </a:extLst>
              </a:tr>
              <a:tr h="4805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Needle</a:t>
                      </a:r>
                      <a:r>
                        <a:rPr lang="en-AU" sz="1050" baseline="0"/>
                        <a:t> length</a:t>
                      </a:r>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t>4mm, 6mm, 9mm, 12mm</a:t>
                      </a:r>
                      <a:endParaRPr lang="en-AU" sz="1050" dirty="0">
                        <a:solidFill>
                          <a:schemeClr val="tx1"/>
                        </a:solidFill>
                      </a:endParaRPr>
                    </a:p>
                  </a:txBody>
                  <a:tcPr/>
                </a:tc>
                <a:tc>
                  <a:txBody>
                    <a:bodyPr/>
                    <a:lstStyle/>
                    <a:p>
                      <a:r>
                        <a:rPr lang="en-AU" sz="1050" u="none" strike="noStrike" kern="1200" baseline="0" dirty="0"/>
                        <a:t>4mm, 6mm</a:t>
                      </a:r>
                    </a:p>
                    <a:p>
                      <a:r>
                        <a:rPr lang="en-AU" sz="1050" u="none" strike="noStrike" kern="1200" baseline="0" dirty="0"/>
                        <a:t>9mm,12mm,14mm</a:t>
                      </a:r>
                      <a:endParaRPr lang="en-AU" sz="1050" dirty="0"/>
                    </a:p>
                  </a:txBody>
                  <a:tcPr/>
                </a:tc>
                <a:tc>
                  <a:txBody>
                    <a:bodyPr/>
                    <a:lstStyle/>
                    <a:p>
                      <a:pPr marL="72000">
                        <a:spcAft>
                          <a:spcPts val="0"/>
                        </a:spcAft>
                      </a:pPr>
                      <a:r>
                        <a:rPr lang="en-AU" sz="1050" dirty="0">
                          <a:effectLst/>
                        </a:rPr>
                        <a:t>Steel: 8mm, 10mm, </a:t>
                      </a:r>
                    </a:p>
                    <a:p>
                      <a:pPr marL="72000">
                        <a:spcAft>
                          <a:spcPts val="0"/>
                        </a:spcAft>
                      </a:pPr>
                      <a:r>
                        <a:rPr lang="en-AU" sz="1050" dirty="0">
                          <a:effectLst/>
                        </a:rPr>
                        <a:t>Soft: 9mm</a:t>
                      </a:r>
                      <a:endParaRPr lang="en-AU" sz="1000" dirty="0">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2383513617"/>
                  </a:ext>
                </a:extLst>
              </a:tr>
              <a:tr h="5040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Tubing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36 inch / 70</a:t>
                      </a:r>
                      <a:r>
                        <a:rPr lang="en-AU" sz="1050" baseline="0"/>
                        <a:t>cm</a:t>
                      </a:r>
                      <a:endParaRPr lang="en-AU" sz="1050"/>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20 inch</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extension set available</a:t>
                      </a:r>
                    </a:p>
                    <a:p>
                      <a:endParaRPr lang="en-AU" sz="1050" dirty="0"/>
                    </a:p>
                  </a:txBody>
                  <a:tcPr/>
                </a:tc>
                <a:tc>
                  <a:txBody>
                    <a:bodyPr/>
                    <a:lstStyle/>
                    <a:p>
                      <a:pPr marL="72000">
                        <a:spcAft>
                          <a:spcPts val="0"/>
                        </a:spcAft>
                      </a:pPr>
                      <a:r>
                        <a:rPr lang="en-AU" sz="1050" dirty="0">
                          <a:effectLst/>
                        </a:rPr>
                        <a:t>Single lumen: 80cm </a:t>
                      </a:r>
                    </a:p>
                    <a:p>
                      <a:pPr marL="72000">
                        <a:spcAft>
                          <a:spcPts val="0"/>
                        </a:spcAft>
                      </a:pPr>
                      <a:r>
                        <a:rPr lang="en-AU" sz="1050" dirty="0">
                          <a:effectLst/>
                        </a:rPr>
                        <a:t>Multiple lumens: 90cm</a:t>
                      </a:r>
                    </a:p>
                    <a:p>
                      <a:pPr marL="72000">
                        <a:spcAft>
                          <a:spcPts val="0"/>
                        </a:spcAft>
                      </a:pPr>
                      <a:r>
                        <a:rPr lang="en-AU" sz="1050" dirty="0">
                          <a:effectLst/>
                        </a:rPr>
                        <a:t>Soft cannula: 110cm</a:t>
                      </a:r>
                      <a:endParaRPr lang="en-AU" sz="1050" dirty="0">
                        <a:effectLst/>
                        <a:latin typeface="Times New Roman" panose="02020603050405020304" pitchFamily="18" charset="0"/>
                        <a:ea typeface="Calibri" panose="020F0502020204030204" pitchFamily="34" charset="0"/>
                      </a:endParaRPr>
                    </a:p>
                  </a:txBody>
                  <a:tcPr/>
                </a:tc>
                <a:extLst>
                  <a:ext uri="{0D108BD9-81ED-4DB2-BD59-A6C34878D82A}">
                    <a16:rowId xmlns:a16="http://schemas.microsoft.com/office/drawing/2014/main" val="1111905489"/>
                  </a:ext>
                </a:extLst>
              </a:tr>
              <a:tr h="4217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Needle sets</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1,</a:t>
                      </a:r>
                      <a:r>
                        <a:rPr lang="en-AU" sz="1050" baseline="0"/>
                        <a:t> 2, 3, 4 lumens</a:t>
                      </a:r>
                      <a:endParaRPr lang="en-AU" sz="105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baseline="0">
                          <a:effectLst/>
                        </a:rPr>
                        <a:t>1, 2, 3, 4, 5, &amp; 6 lumens </a:t>
                      </a:r>
                      <a:endParaRPr lang="en-AU" sz="1050" baseline="0" dirty="0">
                        <a:effectLst/>
                      </a:endParaRPr>
                    </a:p>
                  </a:txBody>
                  <a:tcPr/>
                </a:tc>
                <a:tc>
                  <a:txBody>
                    <a:bodyPr/>
                    <a:lstStyle/>
                    <a:p>
                      <a:pPr marL="72000">
                        <a:spcAft>
                          <a:spcPts val="0"/>
                        </a:spcAft>
                      </a:pPr>
                      <a:r>
                        <a:rPr lang="en-AU" sz="1050" dirty="0">
                          <a:effectLst/>
                        </a:rPr>
                        <a:t>Steel: 1, 2, 4 lumens</a:t>
                      </a:r>
                    </a:p>
                    <a:p>
                      <a:r>
                        <a:rPr lang="en-AU" sz="1050" dirty="0"/>
                        <a:t>  Soft cannula: single lumen</a:t>
                      </a:r>
                    </a:p>
                  </a:txBody>
                  <a:tcPr/>
                </a:tc>
                <a:extLst>
                  <a:ext uri="{0D108BD9-81ED-4DB2-BD59-A6C34878D82A}">
                    <a16:rowId xmlns:a16="http://schemas.microsoft.com/office/drawing/2014/main" val="848484089"/>
                  </a:ext>
                </a:extLst>
              </a:tr>
              <a:tr h="2880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Wings</a:t>
                      </a:r>
                      <a:endParaRPr lang="en-AU" sz="1050" dirty="0"/>
                    </a:p>
                  </a:txBody>
                  <a:tcPr/>
                </a:tc>
                <a:tc>
                  <a:txBody>
                    <a:bodyPr/>
                    <a:lstStyle/>
                    <a:p>
                      <a:r>
                        <a:rPr lang="en-AU" sz="1050"/>
                        <a:t>Y</a:t>
                      </a:r>
                      <a:endParaRPr lang="en-AU" sz="1050" dirty="0"/>
                    </a:p>
                  </a:txBody>
                  <a:tcPr/>
                </a:tc>
                <a:tc>
                  <a:txBody>
                    <a:bodyPr/>
                    <a:lstStyle/>
                    <a:p>
                      <a:r>
                        <a:rPr lang="en-AU" sz="1050"/>
                        <a:t>Y</a:t>
                      </a:r>
                      <a:endParaRPr lang="en-AU" sz="1050" dirty="0"/>
                    </a:p>
                  </a:txBody>
                  <a:tcPr/>
                </a:tc>
                <a:tc>
                  <a:txBody>
                    <a:bodyPr/>
                    <a:lstStyle/>
                    <a:p>
                      <a:r>
                        <a:rPr lang="en-AU" sz="1050" dirty="0"/>
                        <a:t> Y</a:t>
                      </a:r>
                    </a:p>
                  </a:txBody>
                  <a:tcPr/>
                </a:tc>
                <a:extLst>
                  <a:ext uri="{0D108BD9-81ED-4DB2-BD59-A6C34878D82A}">
                    <a16:rowId xmlns:a16="http://schemas.microsoft.com/office/drawing/2014/main" val="4041836068"/>
                  </a:ext>
                </a:extLst>
              </a:tr>
              <a:tr h="36161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Adhesive dressing</a:t>
                      </a:r>
                    </a:p>
                    <a:p>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050" u="none" strike="noStrike" kern="1200" cap="none" spc="0" normalizeH="0" baseline="0" noProof="0" dirty="0">
                          <a:ln>
                            <a:noFill/>
                          </a:ln>
                          <a:effectLst/>
                          <a:uLnTx/>
                          <a:uFillTx/>
                        </a:rPr>
                        <a:t>Dressing included</a:t>
                      </a:r>
                      <a:endParaRPr kumimoji="0" lang="en-AU" sz="105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a:t>Dressing included</a:t>
                      </a:r>
                      <a:endParaRPr lang="en-AU" sz="105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 Integrated dressing</a:t>
                      </a:r>
                    </a:p>
                  </a:txBody>
                  <a:tcPr/>
                </a:tc>
                <a:extLst>
                  <a:ext uri="{0D108BD9-81ED-4DB2-BD59-A6C34878D82A}">
                    <a16:rowId xmlns:a16="http://schemas.microsoft.com/office/drawing/2014/main" val="2926129433"/>
                  </a:ext>
                </a:extLst>
              </a:tr>
            </a:tbl>
          </a:graphicData>
        </a:graphic>
      </p:graphicFrame>
    </p:spTree>
    <p:extLst>
      <p:ext uri="{BB962C8B-B14F-4D97-AF65-F5344CB8AC3E}">
        <p14:creationId xmlns:p14="http://schemas.microsoft.com/office/powerpoint/2010/main" val="3698243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90DB-ACD0-4C21-9966-B44CC80A30AA}"/>
              </a:ext>
            </a:extLst>
          </p:cNvPr>
          <p:cNvSpPr>
            <a:spLocks noGrp="1"/>
          </p:cNvSpPr>
          <p:nvPr>
            <p:ph type="title"/>
          </p:nvPr>
        </p:nvSpPr>
        <p:spPr/>
        <p:txBody>
          <a:bodyPr/>
          <a:lstStyle/>
          <a:p>
            <a:r>
              <a:rPr lang="en-AU" sz="2800" dirty="0"/>
              <a:t>Subcutaneous infusion sets </a:t>
            </a:r>
            <a:r>
              <a:rPr lang="en-AU" sz="2800" dirty="0" err="1"/>
              <a:t>cont</a:t>
            </a:r>
            <a:r>
              <a:rPr lang="en-AU" sz="2800" dirty="0"/>
              <a:t>…</a:t>
            </a:r>
          </a:p>
        </p:txBody>
      </p:sp>
      <p:graphicFrame>
        <p:nvGraphicFramePr>
          <p:cNvPr id="4" name="Content Placeholder 3">
            <a:extLst>
              <a:ext uri="{FF2B5EF4-FFF2-40B4-BE49-F238E27FC236}">
                <a16:creationId xmlns:a16="http://schemas.microsoft.com/office/drawing/2014/main" id="{408D415F-4B89-4CAA-8D04-427E0DF58CDA}"/>
              </a:ext>
            </a:extLst>
          </p:cNvPr>
          <p:cNvGraphicFramePr>
            <a:graphicFrameLocks noGrp="1"/>
          </p:cNvGraphicFramePr>
          <p:nvPr>
            <p:ph idx="1"/>
            <p:extLst>
              <p:ext uri="{D42A27DB-BD31-4B8C-83A1-F6EECF244321}">
                <p14:modId xmlns:p14="http://schemas.microsoft.com/office/powerpoint/2010/main" val="2891513828"/>
              </p:ext>
            </p:extLst>
          </p:nvPr>
        </p:nvGraphicFramePr>
        <p:xfrm>
          <a:off x="1283116" y="1184354"/>
          <a:ext cx="6577768" cy="2987040"/>
        </p:xfrm>
        <a:graphic>
          <a:graphicData uri="http://schemas.openxmlformats.org/drawingml/2006/table">
            <a:tbl>
              <a:tblPr firstRow="1" bandRow="1">
                <a:tableStyleId>{8799B23B-EC83-4686-B30A-512413B5E67A}</a:tableStyleId>
              </a:tblPr>
              <a:tblGrid>
                <a:gridCol w="1612894">
                  <a:extLst>
                    <a:ext uri="{9D8B030D-6E8A-4147-A177-3AD203B41FA5}">
                      <a16:colId xmlns:a16="http://schemas.microsoft.com/office/drawing/2014/main" val="2395820139"/>
                    </a:ext>
                  </a:extLst>
                </a:gridCol>
                <a:gridCol w="2308982">
                  <a:extLst>
                    <a:ext uri="{9D8B030D-6E8A-4147-A177-3AD203B41FA5}">
                      <a16:colId xmlns:a16="http://schemas.microsoft.com/office/drawing/2014/main" val="2118172302"/>
                    </a:ext>
                  </a:extLst>
                </a:gridCol>
                <a:gridCol w="2655892">
                  <a:extLst>
                    <a:ext uri="{9D8B030D-6E8A-4147-A177-3AD203B41FA5}">
                      <a16:colId xmlns:a16="http://schemas.microsoft.com/office/drawing/2014/main" val="1176576827"/>
                    </a:ext>
                  </a:extLst>
                </a:gridCol>
              </a:tblGrid>
              <a:tr h="370840">
                <a:tc>
                  <a:txBody>
                    <a:bodyPr/>
                    <a:lstStyle/>
                    <a:p>
                      <a:r>
                        <a:rPr lang="en-AU" sz="1400" dirty="0"/>
                        <a:t>Item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t>Butterfly needle</a:t>
                      </a:r>
                      <a:r>
                        <a:rPr lang="en-AU" sz="1400" baseline="0" dirty="0"/>
                        <a:t> </a:t>
                      </a:r>
                      <a:r>
                        <a:rPr lang="en-AU" sz="1400" dirty="0"/>
                        <a:t>Terumo</a:t>
                      </a:r>
                    </a:p>
                    <a:p>
                      <a:endParaRPr lang="en-AU"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400" dirty="0"/>
                        <a:t>BD </a:t>
                      </a:r>
                      <a:r>
                        <a:rPr lang="en-AU" sz="1400" dirty="0" err="1"/>
                        <a:t>Saf</a:t>
                      </a:r>
                      <a:r>
                        <a:rPr lang="en-AU" sz="1400" baseline="0" dirty="0"/>
                        <a:t>-T-Intima</a:t>
                      </a:r>
                      <a:endParaRPr lang="en-AU" sz="1400" dirty="0"/>
                    </a:p>
                    <a:p>
                      <a:endParaRPr lang="en-AU" sz="1400" dirty="0"/>
                    </a:p>
                  </a:txBody>
                  <a:tcPr/>
                </a:tc>
                <a:extLst>
                  <a:ext uri="{0D108BD9-81ED-4DB2-BD59-A6C34878D82A}">
                    <a16:rowId xmlns:a16="http://schemas.microsoft.com/office/drawing/2014/main" val="9848454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Needle gauge</a:t>
                      </a:r>
                    </a:p>
                    <a:p>
                      <a:endParaRPr lang="en-AU" sz="1050" dirty="0"/>
                    </a:p>
                  </a:txBody>
                  <a:tcPr/>
                </a:tc>
                <a:tc>
                  <a:txBody>
                    <a:bodyPr/>
                    <a:lstStyle/>
                    <a:p>
                      <a:r>
                        <a:rPr lang="en-AU" sz="1050" dirty="0"/>
                        <a:t>21G, 23G, 25G</a:t>
                      </a:r>
                    </a:p>
                  </a:txBody>
                  <a:tcPr/>
                </a:tc>
                <a:tc>
                  <a:txBody>
                    <a:bodyPr/>
                    <a:lstStyle/>
                    <a:p>
                      <a:r>
                        <a:rPr lang="en-AU" sz="1050" dirty="0"/>
                        <a:t>20G, 22G, 24G</a:t>
                      </a:r>
                    </a:p>
                  </a:txBody>
                  <a:tcPr/>
                </a:tc>
                <a:extLst>
                  <a:ext uri="{0D108BD9-81ED-4DB2-BD59-A6C34878D82A}">
                    <a16:rowId xmlns:a16="http://schemas.microsoft.com/office/drawing/2014/main" val="280727186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Needle</a:t>
                      </a:r>
                      <a:r>
                        <a:rPr lang="en-AU" sz="1050" baseline="0" dirty="0"/>
                        <a:t> length</a:t>
                      </a:r>
                      <a:endParaRPr lang="en-AU" sz="1050" dirty="0"/>
                    </a:p>
                    <a:p>
                      <a:endParaRPr lang="en-AU" sz="1050" dirty="0"/>
                    </a:p>
                  </a:txBody>
                  <a:tcPr/>
                </a:tc>
                <a:tc>
                  <a:txBody>
                    <a:bodyPr/>
                    <a:lstStyle/>
                    <a:p>
                      <a:r>
                        <a:rPr lang="en-AU" sz="1050" dirty="0"/>
                        <a:t>19mm</a:t>
                      </a:r>
                    </a:p>
                  </a:txBody>
                  <a:tcPr/>
                </a:tc>
                <a:tc>
                  <a:txBody>
                    <a:bodyPr/>
                    <a:lstStyle/>
                    <a:p>
                      <a:r>
                        <a:rPr lang="en-AU" sz="1050" dirty="0"/>
                        <a:t>19mm</a:t>
                      </a:r>
                    </a:p>
                  </a:txBody>
                  <a:tcPr/>
                </a:tc>
                <a:extLst>
                  <a:ext uri="{0D108BD9-81ED-4DB2-BD59-A6C34878D82A}">
                    <a16:rowId xmlns:a16="http://schemas.microsoft.com/office/drawing/2014/main" val="344453433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Tubing</a:t>
                      </a:r>
                    </a:p>
                    <a:p>
                      <a:endParaRPr lang="en-AU" sz="1050" dirty="0"/>
                    </a:p>
                  </a:txBody>
                  <a:tcPr/>
                </a:tc>
                <a:tc>
                  <a:txBody>
                    <a:bodyPr/>
                    <a:lstStyle/>
                    <a:p>
                      <a:r>
                        <a:rPr lang="en-AU" sz="1050" dirty="0"/>
                        <a:t>30cm, 9cm</a:t>
                      </a:r>
                    </a:p>
                  </a:txBody>
                  <a:tcPr/>
                </a:tc>
                <a:tc>
                  <a:txBody>
                    <a:bodyPr/>
                    <a:lstStyle/>
                    <a:p>
                      <a:r>
                        <a:rPr lang="en-AU" sz="1050" dirty="0"/>
                        <a:t>Short</a:t>
                      </a:r>
                    </a:p>
                  </a:txBody>
                  <a:tcPr/>
                </a:tc>
                <a:extLst>
                  <a:ext uri="{0D108BD9-81ED-4DB2-BD59-A6C34878D82A}">
                    <a16:rowId xmlns:a16="http://schemas.microsoft.com/office/drawing/2014/main" val="357395800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Needle sets</a:t>
                      </a:r>
                    </a:p>
                    <a:p>
                      <a:endParaRPr lang="en-AU" sz="1050" dirty="0"/>
                    </a:p>
                  </a:txBody>
                  <a:tcPr/>
                </a:tc>
                <a:tc>
                  <a:txBody>
                    <a:bodyPr/>
                    <a:lstStyle/>
                    <a:p>
                      <a:r>
                        <a:rPr lang="en-AU" sz="1050" dirty="0"/>
                        <a:t>Single lumen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Single lumen</a:t>
                      </a:r>
                    </a:p>
                    <a:p>
                      <a:endParaRPr lang="en-AU" sz="1050" dirty="0"/>
                    </a:p>
                  </a:txBody>
                  <a:tcPr/>
                </a:tc>
                <a:extLst>
                  <a:ext uri="{0D108BD9-81ED-4DB2-BD59-A6C34878D82A}">
                    <a16:rowId xmlns:a16="http://schemas.microsoft.com/office/drawing/2014/main" val="201364949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Wings</a:t>
                      </a:r>
                    </a:p>
                    <a:p>
                      <a:endParaRPr lang="en-AU" sz="1050" dirty="0"/>
                    </a:p>
                  </a:txBody>
                  <a:tcPr/>
                </a:tc>
                <a:tc>
                  <a:txBody>
                    <a:bodyPr/>
                    <a:lstStyle/>
                    <a:p>
                      <a:r>
                        <a:rPr lang="en-AU" sz="1050" dirty="0"/>
                        <a:t>Y</a:t>
                      </a:r>
                    </a:p>
                  </a:txBody>
                  <a:tcPr/>
                </a:tc>
                <a:tc>
                  <a:txBody>
                    <a:bodyPr/>
                    <a:lstStyle/>
                    <a:p>
                      <a:r>
                        <a:rPr lang="en-AU" sz="1050" dirty="0"/>
                        <a:t>Y</a:t>
                      </a:r>
                    </a:p>
                  </a:txBody>
                  <a:tcPr/>
                </a:tc>
                <a:extLst>
                  <a:ext uri="{0D108BD9-81ED-4DB2-BD59-A6C34878D82A}">
                    <a16:rowId xmlns:a16="http://schemas.microsoft.com/office/drawing/2014/main" val="206876207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Adhesive dressing</a:t>
                      </a:r>
                    </a:p>
                    <a:p>
                      <a:endParaRPr lang="en-AU" sz="1050" dirty="0"/>
                    </a:p>
                  </a:txBody>
                  <a:tcPr/>
                </a:tc>
                <a:tc>
                  <a:txBody>
                    <a:bodyPr/>
                    <a:lstStyle/>
                    <a:p>
                      <a:r>
                        <a:rPr lang="en-AU" sz="1050" dirty="0"/>
                        <a:t>Dressing not included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050" dirty="0"/>
                        <a:t>Dressing not included</a:t>
                      </a:r>
                    </a:p>
                    <a:p>
                      <a:endParaRPr lang="en-AU" sz="1050" dirty="0"/>
                    </a:p>
                  </a:txBody>
                  <a:tcPr/>
                </a:tc>
                <a:extLst>
                  <a:ext uri="{0D108BD9-81ED-4DB2-BD59-A6C34878D82A}">
                    <a16:rowId xmlns:a16="http://schemas.microsoft.com/office/drawing/2014/main" val="4245295532"/>
                  </a:ext>
                </a:extLst>
              </a:tr>
            </a:tbl>
          </a:graphicData>
        </a:graphic>
      </p:graphicFrame>
    </p:spTree>
    <p:extLst>
      <p:ext uri="{BB962C8B-B14F-4D97-AF65-F5344CB8AC3E}">
        <p14:creationId xmlns:p14="http://schemas.microsoft.com/office/powerpoint/2010/main" val="2704064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F920-1A47-469A-B91C-E0AE79FCE0E2}"/>
              </a:ext>
            </a:extLst>
          </p:cNvPr>
          <p:cNvSpPr>
            <a:spLocks noGrp="1"/>
          </p:cNvSpPr>
          <p:nvPr>
            <p:ph type="title"/>
          </p:nvPr>
        </p:nvSpPr>
        <p:spPr/>
        <p:txBody>
          <a:bodyPr/>
          <a:lstStyle/>
          <a:p>
            <a:r>
              <a:rPr lang="en-AU" sz="2800" dirty="0"/>
              <a:t>Pumps</a:t>
            </a:r>
          </a:p>
        </p:txBody>
      </p:sp>
      <p:sp>
        <p:nvSpPr>
          <p:cNvPr id="3" name="Content Placeholder 2">
            <a:extLst>
              <a:ext uri="{FF2B5EF4-FFF2-40B4-BE49-F238E27FC236}">
                <a16:creationId xmlns:a16="http://schemas.microsoft.com/office/drawing/2014/main" id="{3464C4E9-0E7C-4552-BED8-C5AAE3F2702B}"/>
              </a:ext>
            </a:extLst>
          </p:cNvPr>
          <p:cNvSpPr>
            <a:spLocks noGrp="1"/>
          </p:cNvSpPr>
          <p:nvPr>
            <p:ph idx="1"/>
          </p:nvPr>
        </p:nvSpPr>
        <p:spPr/>
        <p:txBody>
          <a:bodyPr/>
          <a:lstStyle/>
          <a:p>
            <a:pPr eaLnBrk="0" hangingPunct="0">
              <a:spcBef>
                <a:spcPct val="0"/>
              </a:spcBef>
              <a:spcAft>
                <a:spcPct val="0"/>
              </a:spcAft>
            </a:pPr>
            <a:r>
              <a:rPr lang="en-AU" sz="1400" dirty="0" err="1">
                <a:solidFill>
                  <a:schemeClr val="tx1"/>
                </a:solidFill>
                <a:ea typeface="ＭＳ Ｐゴシック" pitchFamily="34" charset="-128"/>
              </a:rPr>
              <a:t>Emed</a:t>
            </a:r>
            <a:r>
              <a:rPr lang="en-AU" sz="1400" dirty="0">
                <a:solidFill>
                  <a:schemeClr val="tx1"/>
                </a:solidFill>
                <a:ea typeface="ＭＳ Ｐゴシック" pitchFamily="34" charset="-128"/>
              </a:rPr>
              <a:t> - SCIg 60 infusion system </a:t>
            </a:r>
            <a:r>
              <a:rPr lang="en-AU" sz="1000" b="0" dirty="0">
                <a:hlinkClick r:id="rId2"/>
              </a:rPr>
              <a:t>https://www.emedtc.com/products</a:t>
            </a:r>
            <a:r>
              <a:rPr lang="en-AU" sz="1000" b="0" dirty="0"/>
              <a:t>  </a:t>
            </a:r>
          </a:p>
          <a:p>
            <a:pPr eaLnBrk="0" hangingPunct="0">
              <a:spcBef>
                <a:spcPct val="0"/>
              </a:spcBef>
              <a:spcAft>
                <a:spcPct val="0"/>
              </a:spcAft>
            </a:pPr>
            <a:endParaRPr lang="en-AU" sz="1400" dirty="0">
              <a:solidFill>
                <a:schemeClr val="tx1"/>
              </a:solidFill>
              <a:ea typeface="ＭＳ Ｐゴシック" pitchFamily="34" charset="-128"/>
            </a:endParaRPr>
          </a:p>
          <a:p>
            <a:pPr marL="285750" indent="-285750" eaLnBrk="0" hangingPunct="0">
              <a:spcBef>
                <a:spcPct val="0"/>
              </a:spcBef>
              <a:spcAft>
                <a:spcPct val="0"/>
              </a:spcAft>
              <a:buFont typeface="Arial" panose="020B0604020202020204" pitchFamily="34" charset="0"/>
              <a:buChar char="•"/>
            </a:pPr>
            <a:r>
              <a:rPr lang="en-AU" sz="1400" b="0" dirty="0">
                <a:solidFill>
                  <a:schemeClr val="tx1"/>
                </a:solidFill>
                <a:ea typeface="ＭＳ Ｐゴシック" pitchFamily="34" charset="-128"/>
              </a:rPr>
              <a:t>Spring driven</a:t>
            </a:r>
          </a:p>
          <a:p>
            <a:pPr marL="285750" indent="-285750" eaLnBrk="0" hangingPunct="0">
              <a:spcBef>
                <a:spcPct val="0"/>
              </a:spcBef>
              <a:spcAft>
                <a:spcPct val="0"/>
              </a:spcAft>
              <a:buFont typeface="Arial" panose="020B0604020202020204" pitchFamily="34" charset="0"/>
              <a:buChar char="•"/>
            </a:pPr>
            <a:r>
              <a:rPr lang="en-AU" sz="1400" b="0" dirty="0">
                <a:solidFill>
                  <a:schemeClr val="tx1"/>
                </a:solidFill>
                <a:ea typeface="ＭＳ Ｐゴシック" pitchFamily="34" charset="-128"/>
              </a:rPr>
              <a:t>50/60mL BD syringe </a:t>
            </a:r>
          </a:p>
          <a:p>
            <a:pPr marL="214313" lvl="0" indent="-214313" eaLnBrk="0" hangingPunct="0">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 Rate controller -</a:t>
            </a:r>
            <a:r>
              <a:rPr lang="en-AU" sz="1000" b="0" dirty="0">
                <a:solidFill>
                  <a:prstClr val="black"/>
                </a:solidFill>
                <a:latin typeface="Arial" panose="020B0604020202020204" pitchFamily="34" charset="0"/>
                <a:ea typeface="ＭＳ Ｐゴシック" pitchFamily="34" charset="-128"/>
                <a:cs typeface="Arial" panose="020B0604020202020204" pitchFamily="34" charset="0"/>
              </a:rPr>
              <a:t> </a:t>
            </a:r>
            <a:r>
              <a:rPr lang="fr-FR" sz="1000" b="0" dirty="0" err="1">
                <a:latin typeface="Arial" panose="020B0604020202020204" pitchFamily="34" charset="0"/>
                <a:cs typeface="Arial" panose="020B0604020202020204" pitchFamily="34" charset="0"/>
                <a:hlinkClick r:id="rId3"/>
              </a:rPr>
              <a:t>VersaRate</a:t>
            </a:r>
            <a:r>
              <a:rPr lang="fr-FR" sz="1000" b="0" dirty="0">
                <a:latin typeface="Arial" panose="020B0604020202020204" pitchFamily="34" charset="0"/>
                <a:cs typeface="Arial" panose="020B0604020202020204" pitchFamily="34" charset="0"/>
                <a:hlinkClick r:id="rId3"/>
              </a:rPr>
              <a:t> Plus | EMED Technologies (emedtc.com)</a:t>
            </a:r>
            <a:r>
              <a:rPr lang="fr-FR" sz="1000" b="0" dirty="0">
                <a:latin typeface="Arial" panose="020B0604020202020204" pitchFamily="34" charset="0"/>
                <a:cs typeface="Arial" panose="020B0604020202020204" pitchFamily="34" charset="0"/>
              </a:rPr>
              <a:t>   </a:t>
            </a:r>
            <a:endParaRPr lang="en-AU" sz="1000" b="0" dirty="0">
              <a:solidFill>
                <a:schemeClr val="tx1"/>
              </a:solidFill>
              <a:latin typeface="Arial" panose="020B0604020202020204" pitchFamily="34" charset="0"/>
              <a:ea typeface="ＭＳ Ｐゴシック" pitchFamily="34" charset="-128"/>
              <a:cs typeface="Arial" panose="020B0604020202020204" pitchFamily="34" charset="0"/>
            </a:endParaRPr>
          </a:p>
        </p:txBody>
      </p:sp>
      <p:pic>
        <p:nvPicPr>
          <p:cNvPr id="5" name="Picture 2" descr="A close-up of a syringe and Emed SCIg 60 infusion system">
            <a:extLst>
              <a:ext uri="{FF2B5EF4-FFF2-40B4-BE49-F238E27FC236}">
                <a16:creationId xmlns:a16="http://schemas.microsoft.com/office/drawing/2014/main" id="{551DBCC6-F47F-4EA2-8E95-292B5A96E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42" y="2774101"/>
            <a:ext cx="2691740" cy="12850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0508B43C-8D9C-4A57-A53D-079219C2F055}"/>
              </a:ext>
            </a:extLst>
          </p:cNvPr>
          <p:cNvSpPr>
            <a:spLocks noGrp="1"/>
          </p:cNvSpPr>
          <p:nvPr>
            <p:ph idx="13"/>
          </p:nvPr>
        </p:nvSpPr>
        <p:spPr>
          <a:xfrm>
            <a:off x="4544291" y="1214438"/>
            <a:ext cx="4437413" cy="2823172"/>
          </a:xfrm>
        </p:spPr>
        <p:txBody>
          <a:bodyPr/>
          <a:lstStyle/>
          <a:p>
            <a:pPr lvl="0" eaLnBrk="0" hangingPunct="0">
              <a:lnSpc>
                <a:spcPct val="100000"/>
              </a:lnSpc>
              <a:spcBef>
                <a:spcPct val="0"/>
              </a:spcBef>
              <a:spcAft>
                <a:spcPct val="0"/>
              </a:spcAft>
            </a:pPr>
            <a:r>
              <a:rPr lang="en-AU" sz="1400" dirty="0" err="1">
                <a:solidFill>
                  <a:prstClr val="black"/>
                </a:solidFill>
                <a:ea typeface="ＭＳ Ｐゴシック" pitchFamily="34" charset="-128"/>
              </a:rPr>
              <a:t>Springfuser</a:t>
            </a:r>
            <a:r>
              <a:rPr lang="en-AU" sz="1400" dirty="0">
                <a:solidFill>
                  <a:prstClr val="black"/>
                </a:solidFill>
                <a:ea typeface="ＭＳ Ｐゴシック" pitchFamily="34" charset="-128"/>
              </a:rPr>
              <a:t> </a:t>
            </a:r>
            <a:r>
              <a:rPr lang="en-AU" sz="1400" dirty="0">
                <a:solidFill>
                  <a:schemeClr val="tx1"/>
                </a:solidFill>
              </a:rPr>
              <a:t>® syringe infusion pump - </a:t>
            </a:r>
            <a:r>
              <a:rPr lang="en-AU" sz="1400" dirty="0">
                <a:solidFill>
                  <a:prstClr val="black"/>
                </a:solidFill>
                <a:ea typeface="ＭＳ Ｐゴシック" pitchFamily="34" charset="-128"/>
              </a:rPr>
              <a:t>10,30 or 50</a:t>
            </a:r>
          </a:p>
          <a:p>
            <a:pPr lvl="0" eaLnBrk="0" hangingPunct="0">
              <a:lnSpc>
                <a:spcPct val="100000"/>
              </a:lnSpc>
              <a:spcBef>
                <a:spcPct val="0"/>
              </a:spcBef>
              <a:spcAft>
                <a:spcPct val="0"/>
              </a:spcAft>
            </a:pPr>
            <a:r>
              <a:rPr lang="en-AU" sz="1000" b="0" dirty="0">
                <a:latin typeface="Arial" panose="020B0604020202020204" pitchFamily="34" charset="0"/>
                <a:cs typeface="Arial" panose="020B0604020202020204" pitchFamily="34" charset="0"/>
                <a:hlinkClick r:id="rId5"/>
              </a:rPr>
              <a:t>Go Medical Industries Pty Ltd - </a:t>
            </a:r>
            <a:r>
              <a:rPr lang="en-AU" sz="1000" b="0" dirty="0" err="1">
                <a:latin typeface="Arial" panose="020B0604020202020204" pitchFamily="34" charset="0"/>
                <a:cs typeface="Arial" panose="020B0604020202020204" pitchFamily="34" charset="0"/>
                <a:hlinkClick r:id="rId5"/>
              </a:rPr>
              <a:t>Springfusor</a:t>
            </a:r>
            <a:r>
              <a:rPr lang="en-AU" sz="1000" b="0" dirty="0">
                <a:latin typeface="Arial" panose="020B0604020202020204" pitchFamily="34" charset="0"/>
                <a:cs typeface="Arial" panose="020B0604020202020204" pitchFamily="34" charset="0"/>
                <a:hlinkClick r:id="rId5"/>
              </a:rPr>
              <a:t> &amp; FCT</a:t>
            </a:r>
            <a:r>
              <a:rPr lang="en-AU" sz="1000" b="0" dirty="0">
                <a:latin typeface="Arial" panose="020B0604020202020204" pitchFamily="34" charset="0"/>
                <a:cs typeface="Arial" panose="020B0604020202020204" pitchFamily="34" charset="0"/>
              </a:rPr>
              <a:t> </a:t>
            </a:r>
          </a:p>
          <a:p>
            <a:pPr lvl="0" eaLnBrk="0" hangingPunct="0">
              <a:lnSpc>
                <a:spcPct val="100000"/>
              </a:lnSpc>
              <a:spcBef>
                <a:spcPct val="0"/>
              </a:spcBef>
              <a:spcAft>
                <a:spcPct val="0"/>
              </a:spcAft>
            </a:pPr>
            <a:endParaRPr lang="en-AU" sz="1000" b="0" dirty="0">
              <a:solidFill>
                <a:prstClr val="black"/>
              </a:solidFill>
              <a:latin typeface="Arial" panose="020B0604020202020204" pitchFamily="34" charset="0"/>
              <a:ea typeface="ＭＳ Ｐゴシック" pitchFamily="34" charset="-128"/>
              <a:cs typeface="Arial" panose="020B0604020202020204" pitchFamily="34" charset="0"/>
            </a:endParaRPr>
          </a:p>
          <a:p>
            <a:pPr marL="214313" lvl="0" indent="-214313"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Spring driven </a:t>
            </a:r>
          </a:p>
          <a:p>
            <a:pPr marL="214313" lvl="0" indent="-214313"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10ml, 30ml or 50ml Syringe (syringe size varies with pump size)</a:t>
            </a:r>
          </a:p>
          <a:p>
            <a:pPr marL="214313" lvl="0" indent="-214313"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Flow rate control tubing and syringe (purchased separately)</a:t>
            </a:r>
          </a:p>
          <a:p>
            <a:pPr marL="214313" lvl="0" indent="-214313" eaLnBrk="0" hangingPunct="0">
              <a:lnSpc>
                <a:spcPct val="100000"/>
              </a:lnSpc>
              <a:spcBef>
                <a:spcPct val="0"/>
              </a:spcBef>
              <a:spcAft>
                <a:spcPct val="0"/>
              </a:spcAft>
              <a:buFont typeface="Arial" panose="020B0604020202020204" pitchFamily="34" charset="0"/>
              <a:buChar char="•"/>
            </a:pPr>
            <a:r>
              <a:rPr lang="en-AU" sz="1400" b="0" dirty="0">
                <a:solidFill>
                  <a:prstClr val="black"/>
                </a:solidFill>
                <a:ea typeface="ＭＳ Ｐゴシック" pitchFamily="34" charset="-128"/>
              </a:rPr>
              <a:t>Can be used with any needle system</a:t>
            </a:r>
          </a:p>
          <a:p>
            <a:endParaRPr lang="en-AU" sz="1400" b="0" dirty="0">
              <a:solidFill>
                <a:schemeClr val="tx1"/>
              </a:solidFill>
            </a:endParaRPr>
          </a:p>
        </p:txBody>
      </p:sp>
      <p:pic>
        <p:nvPicPr>
          <p:cNvPr id="6" name="Picture 6" descr="Image result for springfuser with syringe">
            <a:hlinkClick r:id="rId6"/>
            <a:extLst>
              <a:ext uri="{FF2B5EF4-FFF2-40B4-BE49-F238E27FC236}">
                <a16:creationId xmlns:a16="http://schemas.microsoft.com/office/drawing/2014/main" id="{43BF719F-4A80-4251-B273-564EE979A1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6825" y="3290453"/>
            <a:ext cx="1900053" cy="985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23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742B-6C56-4FA2-902C-E31C5955D2E2}"/>
              </a:ext>
            </a:extLst>
          </p:cNvPr>
          <p:cNvSpPr>
            <a:spLocks noGrp="1"/>
          </p:cNvSpPr>
          <p:nvPr>
            <p:ph type="title"/>
          </p:nvPr>
        </p:nvSpPr>
        <p:spPr/>
        <p:txBody>
          <a:bodyPr/>
          <a:lstStyle/>
          <a:p>
            <a:r>
              <a:rPr lang="en-AU" sz="2800" dirty="0"/>
              <a:t>Content</a:t>
            </a:r>
          </a:p>
        </p:txBody>
      </p:sp>
      <p:sp>
        <p:nvSpPr>
          <p:cNvPr id="9" name="Content Placeholder 8">
            <a:extLst>
              <a:ext uri="{FF2B5EF4-FFF2-40B4-BE49-F238E27FC236}">
                <a16:creationId xmlns:a16="http://schemas.microsoft.com/office/drawing/2014/main" id="{B2D0D00B-2D0F-433F-B6E5-21F8752DC12B}"/>
              </a:ext>
            </a:extLst>
          </p:cNvPr>
          <p:cNvSpPr>
            <a:spLocks noGrp="1"/>
          </p:cNvSpPr>
          <p:nvPr>
            <p:ph idx="1"/>
          </p:nvPr>
        </p:nvSpPr>
        <p:spPr>
          <a:xfrm>
            <a:off x="539750" y="1097621"/>
            <a:ext cx="8243888" cy="3061666"/>
          </a:xfrm>
        </p:spPr>
        <p:txBody>
          <a:bodyPr/>
          <a:lstStyle/>
          <a:p>
            <a:r>
              <a:rPr lang="en-AU" sz="1400" b="0" dirty="0">
                <a:solidFill>
                  <a:schemeClr val="tx1"/>
                </a:solidFill>
              </a:rPr>
              <a:t>What is SCIg?                                                                          Patient selection                                                                    </a:t>
            </a:r>
          </a:p>
          <a:p>
            <a:r>
              <a:rPr lang="en-AU" sz="1400" b="0" dirty="0">
                <a:solidFill>
                  <a:schemeClr val="tx1"/>
                </a:solidFill>
              </a:rPr>
              <a:t>Approved indications for SCIg in Australia                              Contra-indications</a:t>
            </a:r>
          </a:p>
          <a:p>
            <a:r>
              <a:rPr lang="en-AU" sz="1400" b="0" dirty="0">
                <a:solidFill>
                  <a:schemeClr val="tx1"/>
                </a:solidFill>
              </a:rPr>
              <a:t>Comparison of SCIg and </a:t>
            </a:r>
            <a:r>
              <a:rPr lang="en-AU" sz="1400" b="0" dirty="0" err="1">
                <a:solidFill>
                  <a:schemeClr val="tx1"/>
                </a:solidFill>
              </a:rPr>
              <a:t>IVIg</a:t>
            </a:r>
            <a:r>
              <a:rPr lang="en-AU" sz="1400" b="0" dirty="0">
                <a:solidFill>
                  <a:schemeClr val="tx1"/>
                </a:solidFill>
              </a:rPr>
              <a:t>                                                  Products and vials</a:t>
            </a:r>
          </a:p>
          <a:p>
            <a:r>
              <a:rPr lang="en-AU" sz="1400" b="0" dirty="0">
                <a:solidFill>
                  <a:schemeClr val="tx1"/>
                </a:solidFill>
              </a:rPr>
              <a:t>Why SCIg might be preferred                                                  Ordering SCIg - </a:t>
            </a:r>
            <a:r>
              <a:rPr lang="en-AU" sz="1400" b="0" dirty="0" err="1">
                <a:solidFill>
                  <a:schemeClr val="tx1"/>
                </a:solidFill>
              </a:rPr>
              <a:t>BloodSTAR</a:t>
            </a:r>
            <a:endParaRPr lang="en-AU" sz="1400" b="0" dirty="0">
              <a:solidFill>
                <a:schemeClr val="tx1"/>
              </a:solidFill>
            </a:endParaRPr>
          </a:p>
          <a:p>
            <a:r>
              <a:rPr lang="en-AU" sz="1400" b="0" dirty="0">
                <a:solidFill>
                  <a:schemeClr val="tx1"/>
                </a:solidFill>
              </a:rPr>
              <a:t>Patient’s preference                                                                 Patient education</a:t>
            </a:r>
          </a:p>
          <a:p>
            <a:r>
              <a:rPr lang="en-AU" sz="1400" b="0" dirty="0">
                <a:solidFill>
                  <a:schemeClr val="tx1"/>
                </a:solidFill>
              </a:rPr>
              <a:t>Eligibility requirements                                                             Equipment: pumps and consumables</a:t>
            </a:r>
          </a:p>
          <a:p>
            <a:r>
              <a:rPr lang="en-AU" sz="1400" b="0" dirty="0">
                <a:solidFill>
                  <a:schemeClr val="tx1"/>
                </a:solidFill>
              </a:rPr>
              <a:t>Governance and other considerations                                     Documentation</a:t>
            </a:r>
          </a:p>
          <a:p>
            <a:r>
              <a:rPr lang="en-AU" sz="1400" b="0" dirty="0">
                <a:solidFill>
                  <a:schemeClr val="tx1"/>
                </a:solidFill>
              </a:rPr>
              <a:t>Commencing a program</a:t>
            </a:r>
          </a:p>
        </p:txBody>
      </p:sp>
    </p:spTree>
    <p:extLst>
      <p:ext uri="{BB962C8B-B14F-4D97-AF65-F5344CB8AC3E}">
        <p14:creationId xmlns:p14="http://schemas.microsoft.com/office/powerpoint/2010/main" val="791103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2E5D2-3AB2-4219-8E14-872E5C62E2E9}"/>
              </a:ext>
            </a:extLst>
          </p:cNvPr>
          <p:cNvSpPr>
            <a:spLocks noGrp="1"/>
          </p:cNvSpPr>
          <p:nvPr>
            <p:ph type="title"/>
          </p:nvPr>
        </p:nvSpPr>
        <p:spPr/>
        <p:txBody>
          <a:bodyPr/>
          <a:lstStyle/>
          <a:p>
            <a:r>
              <a:rPr lang="en-AU" sz="2800" dirty="0"/>
              <a:t>Other pumps</a:t>
            </a:r>
          </a:p>
        </p:txBody>
      </p:sp>
      <p:sp>
        <p:nvSpPr>
          <p:cNvPr id="7" name="TextBox 6">
            <a:extLst>
              <a:ext uri="{FF2B5EF4-FFF2-40B4-BE49-F238E27FC236}">
                <a16:creationId xmlns:a16="http://schemas.microsoft.com/office/drawing/2014/main" id="{6AD7F953-5F68-4638-8967-D8E5E1D1DF82}"/>
              </a:ext>
            </a:extLst>
          </p:cNvPr>
          <p:cNvSpPr txBox="1"/>
          <p:nvPr/>
        </p:nvSpPr>
        <p:spPr>
          <a:xfrm>
            <a:off x="599126" y="1253033"/>
            <a:ext cx="2739853" cy="954107"/>
          </a:xfrm>
          <a:prstGeom prst="rect">
            <a:avLst/>
          </a:prstGeom>
          <a:noFill/>
        </p:spPr>
        <p:txBody>
          <a:bodyPr wrap="none" rtlCol="0">
            <a:spAutoFit/>
          </a:bodyPr>
          <a:lstStyle/>
          <a:p>
            <a:pPr lvl="0"/>
            <a:r>
              <a:rPr lang="en-AU" sz="1400" b="1" dirty="0">
                <a:solidFill>
                  <a:prstClr val="black"/>
                </a:solidFill>
                <a:latin typeface="+mn-lt"/>
              </a:rPr>
              <a:t>Niki T34™</a:t>
            </a:r>
          </a:p>
          <a:p>
            <a:pPr marL="285750" lvl="0" indent="-285750">
              <a:buFont typeface="Arial" panose="020B0604020202020204" pitchFamily="34" charset="0"/>
              <a:buChar char="•"/>
            </a:pPr>
            <a:r>
              <a:rPr lang="en-AU" sz="1400" dirty="0">
                <a:solidFill>
                  <a:prstClr val="black"/>
                </a:solidFill>
                <a:latin typeface="+mn-lt"/>
              </a:rPr>
              <a:t>Battery powered</a:t>
            </a:r>
          </a:p>
          <a:p>
            <a:pPr marL="285750" lvl="0" indent="-285750">
              <a:buFont typeface="Arial" panose="020B0604020202020204" pitchFamily="34" charset="0"/>
              <a:buChar char="•"/>
            </a:pPr>
            <a:r>
              <a:rPr lang="en-AU" sz="1400" dirty="0">
                <a:solidFill>
                  <a:prstClr val="black"/>
                </a:solidFill>
                <a:latin typeface="+mn-lt"/>
              </a:rPr>
              <a:t>Programmable – rate control</a:t>
            </a:r>
          </a:p>
          <a:p>
            <a:pPr marL="285750" lvl="0" indent="-285750">
              <a:buFont typeface="Arial" panose="020B0604020202020204" pitchFamily="34" charset="0"/>
              <a:buChar char="•"/>
            </a:pPr>
            <a:r>
              <a:rPr lang="en-AU" sz="1400" dirty="0">
                <a:solidFill>
                  <a:prstClr val="black"/>
                </a:solidFill>
                <a:latin typeface="+mn-lt"/>
              </a:rPr>
              <a:t>Up to 50mL options</a:t>
            </a:r>
          </a:p>
        </p:txBody>
      </p:sp>
      <p:sp>
        <p:nvSpPr>
          <p:cNvPr id="8" name="TextBox 7">
            <a:extLst>
              <a:ext uri="{FF2B5EF4-FFF2-40B4-BE49-F238E27FC236}">
                <a16:creationId xmlns:a16="http://schemas.microsoft.com/office/drawing/2014/main" id="{54C1E8DF-0D36-4D7E-A36D-66673085EE81}"/>
              </a:ext>
            </a:extLst>
          </p:cNvPr>
          <p:cNvSpPr txBox="1"/>
          <p:nvPr/>
        </p:nvSpPr>
        <p:spPr>
          <a:xfrm>
            <a:off x="3474510" y="1309287"/>
            <a:ext cx="2374368" cy="954107"/>
          </a:xfrm>
          <a:prstGeom prst="rect">
            <a:avLst/>
          </a:prstGeom>
          <a:noFill/>
        </p:spPr>
        <p:txBody>
          <a:bodyPr wrap="none" rtlCol="0">
            <a:spAutoFit/>
          </a:bodyPr>
          <a:lstStyle/>
          <a:p>
            <a:pPr lvl="0"/>
            <a:r>
              <a:rPr lang="en-AU" sz="1400" b="1" dirty="0">
                <a:solidFill>
                  <a:prstClr val="black"/>
                </a:solidFill>
                <a:latin typeface="+mn-lt"/>
              </a:rPr>
              <a:t>FREEDOM60®</a:t>
            </a:r>
          </a:p>
          <a:p>
            <a:pPr marL="285750" lvl="0" indent="-285750">
              <a:buFont typeface="Arial" panose="020B0604020202020204" pitchFamily="34" charset="0"/>
              <a:buChar char="•"/>
            </a:pPr>
            <a:r>
              <a:rPr lang="en-AU" sz="1400" dirty="0">
                <a:solidFill>
                  <a:prstClr val="black"/>
                </a:solidFill>
                <a:latin typeface="+mn-lt"/>
              </a:rPr>
              <a:t>Spring driven</a:t>
            </a:r>
          </a:p>
          <a:p>
            <a:pPr marL="285750" lvl="0" indent="-285750">
              <a:buFont typeface="Arial" panose="020B0604020202020204" pitchFamily="34" charset="0"/>
              <a:buChar char="•"/>
            </a:pPr>
            <a:r>
              <a:rPr lang="en-AU" sz="1400" dirty="0">
                <a:solidFill>
                  <a:prstClr val="black"/>
                </a:solidFill>
                <a:latin typeface="+mn-lt"/>
              </a:rPr>
              <a:t>Uses flow control tubing</a:t>
            </a:r>
          </a:p>
          <a:p>
            <a:pPr marL="285750" lvl="0" indent="-285750">
              <a:buFont typeface="Arial" panose="020B0604020202020204" pitchFamily="34" charset="0"/>
              <a:buChar char="•"/>
            </a:pPr>
            <a:r>
              <a:rPr lang="en-AU" sz="1400" dirty="0">
                <a:solidFill>
                  <a:prstClr val="black"/>
                </a:solidFill>
                <a:latin typeface="+mn-lt"/>
              </a:rPr>
              <a:t>60mL BD syringe</a:t>
            </a:r>
          </a:p>
        </p:txBody>
      </p:sp>
      <p:sp>
        <p:nvSpPr>
          <p:cNvPr id="15" name="TextBox 14">
            <a:extLst>
              <a:ext uri="{FF2B5EF4-FFF2-40B4-BE49-F238E27FC236}">
                <a16:creationId xmlns:a16="http://schemas.microsoft.com/office/drawing/2014/main" id="{632F8704-B0E8-4D30-88A5-6DCA634ECDAD}"/>
              </a:ext>
            </a:extLst>
          </p:cNvPr>
          <p:cNvSpPr txBox="1"/>
          <p:nvPr/>
        </p:nvSpPr>
        <p:spPr>
          <a:xfrm>
            <a:off x="6229882" y="1309286"/>
            <a:ext cx="2374368" cy="954107"/>
          </a:xfrm>
          <a:prstGeom prst="rect">
            <a:avLst/>
          </a:prstGeom>
          <a:noFill/>
        </p:spPr>
        <p:txBody>
          <a:bodyPr wrap="none" rtlCol="0">
            <a:spAutoFit/>
          </a:bodyPr>
          <a:lstStyle/>
          <a:p>
            <a:r>
              <a:rPr lang="en-AU" sz="1400" b="1" dirty="0" err="1">
                <a:latin typeface="+mn-lt"/>
              </a:rPr>
              <a:t>FreedomEdge</a:t>
            </a:r>
            <a:r>
              <a:rPr lang="en-AU" sz="1400" b="1" dirty="0">
                <a:latin typeface="+mn-lt"/>
              </a:rPr>
              <a:t>®</a:t>
            </a:r>
          </a:p>
          <a:p>
            <a:pPr marL="285750" indent="-285750">
              <a:buFont typeface="Arial" panose="020B0604020202020204" pitchFamily="34" charset="0"/>
              <a:buChar char="•"/>
            </a:pPr>
            <a:r>
              <a:rPr lang="en-AU" sz="1400" dirty="0">
                <a:latin typeface="+mn-lt"/>
              </a:rPr>
              <a:t>Spring driven</a:t>
            </a:r>
          </a:p>
          <a:p>
            <a:pPr marL="285750" indent="-285750">
              <a:buFont typeface="Arial" panose="020B0604020202020204" pitchFamily="34" charset="0"/>
              <a:buChar char="•"/>
            </a:pPr>
            <a:r>
              <a:rPr lang="en-AU" sz="1400" dirty="0">
                <a:latin typeface="+mn-lt"/>
              </a:rPr>
              <a:t>Uses flow control tubing</a:t>
            </a:r>
          </a:p>
          <a:p>
            <a:pPr marL="285750" indent="-285750">
              <a:buFont typeface="Arial" panose="020B0604020202020204" pitchFamily="34" charset="0"/>
              <a:buChar char="•"/>
            </a:pPr>
            <a:r>
              <a:rPr lang="en-AU" sz="1400" dirty="0">
                <a:latin typeface="+mn-lt"/>
              </a:rPr>
              <a:t>20-30 mL syringe</a:t>
            </a:r>
          </a:p>
        </p:txBody>
      </p:sp>
      <p:pic>
        <p:nvPicPr>
          <p:cNvPr id="16" name="Content Placeholder 15" descr="An image of the Niki T34™ infusion pump loaded with a syringe&#10;">
            <a:extLst>
              <a:ext uri="{FF2B5EF4-FFF2-40B4-BE49-F238E27FC236}">
                <a16:creationId xmlns:a16="http://schemas.microsoft.com/office/drawing/2014/main" id="{5AABF4A0-107B-426F-80A2-24F6C28E195D}"/>
              </a:ext>
            </a:extLst>
          </p:cNvPr>
          <p:cNvPicPr>
            <a:picLocks noGrp="1" noChangeAspect="1"/>
          </p:cNvPicPr>
          <p:nvPr>
            <p:ph idx="1"/>
          </p:nvPr>
        </p:nvPicPr>
        <p:blipFill>
          <a:blip r:embed="rId2"/>
          <a:stretch>
            <a:fillRect/>
          </a:stretch>
        </p:blipFill>
        <p:spPr>
          <a:xfrm>
            <a:off x="599126" y="2685649"/>
            <a:ext cx="1994222" cy="1336128"/>
          </a:xfrm>
          <a:prstGeom prst="rect">
            <a:avLst/>
          </a:prstGeom>
          <a:ln>
            <a:solidFill>
              <a:schemeClr val="tx1"/>
            </a:solidFill>
          </a:ln>
        </p:spPr>
      </p:pic>
      <p:pic>
        <p:nvPicPr>
          <p:cNvPr id="17" name="Picture 10" descr="An image of the FREEDOM60®infusion pump loaded with a syringe and associated tubing and needles &#10; ">
            <a:hlinkClick r:id="rId3"/>
            <a:extLst>
              <a:ext uri="{FF2B5EF4-FFF2-40B4-BE49-F238E27FC236}">
                <a16:creationId xmlns:a16="http://schemas.microsoft.com/office/drawing/2014/main" id="{DB9757CE-EEF3-464C-A260-FB773C92C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80" y="2685648"/>
            <a:ext cx="2027954" cy="13361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17" descr="An image of the FreedomEdge®infusion pump&#10;">
            <a:extLst>
              <a:ext uri="{FF2B5EF4-FFF2-40B4-BE49-F238E27FC236}">
                <a16:creationId xmlns:a16="http://schemas.microsoft.com/office/drawing/2014/main" id="{55A7D274-ED98-4B47-B75E-EE0FA8288B11}"/>
              </a:ext>
            </a:extLst>
          </p:cNvPr>
          <p:cNvPicPr>
            <a:picLocks noChangeAspect="1"/>
          </p:cNvPicPr>
          <p:nvPr/>
        </p:nvPicPr>
        <p:blipFill rotWithShape="1">
          <a:blip r:embed="rId5"/>
          <a:srcRect l="3672"/>
          <a:stretch/>
        </p:blipFill>
        <p:spPr>
          <a:xfrm>
            <a:off x="6503250" y="2685647"/>
            <a:ext cx="1867799" cy="1336129"/>
          </a:xfrm>
          <a:prstGeom prst="rect">
            <a:avLst/>
          </a:prstGeom>
        </p:spPr>
      </p:pic>
    </p:spTree>
    <p:extLst>
      <p:ext uri="{BB962C8B-B14F-4D97-AF65-F5344CB8AC3E}">
        <p14:creationId xmlns:p14="http://schemas.microsoft.com/office/powerpoint/2010/main" val="2696917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5BB8E-9520-4D4C-A0EA-23C15DB7EE96}"/>
              </a:ext>
            </a:extLst>
          </p:cNvPr>
          <p:cNvSpPr>
            <a:spLocks noGrp="1"/>
          </p:cNvSpPr>
          <p:nvPr>
            <p:ph type="title"/>
          </p:nvPr>
        </p:nvSpPr>
        <p:spPr/>
        <p:txBody>
          <a:bodyPr/>
          <a:lstStyle/>
          <a:p>
            <a:r>
              <a:rPr lang="en-AU" sz="2800" dirty="0"/>
              <a:t>Documentation</a:t>
            </a:r>
          </a:p>
        </p:txBody>
      </p:sp>
      <p:sp>
        <p:nvSpPr>
          <p:cNvPr id="3" name="Content Placeholder 2">
            <a:extLst>
              <a:ext uri="{FF2B5EF4-FFF2-40B4-BE49-F238E27FC236}">
                <a16:creationId xmlns:a16="http://schemas.microsoft.com/office/drawing/2014/main" id="{57294A3F-F63D-46DE-8435-48E4705CD377}"/>
              </a:ext>
            </a:extLst>
          </p:cNvPr>
          <p:cNvSpPr>
            <a:spLocks noGrp="1"/>
          </p:cNvSpPr>
          <p:nvPr>
            <p:ph idx="1"/>
          </p:nvPr>
        </p:nvSpPr>
        <p:spPr/>
        <p:txBody>
          <a:bodyPr/>
          <a:lstStyle/>
          <a:p>
            <a:r>
              <a:rPr lang="en-AU" sz="1600" b="0" dirty="0">
                <a:solidFill>
                  <a:schemeClr val="tx1"/>
                </a:solidFill>
              </a:rPr>
              <a:t>Record in the patient infusion diary/infusion App/medical record:</a:t>
            </a:r>
          </a:p>
          <a:p>
            <a:endParaRPr lang="en-AU" dirty="0"/>
          </a:p>
        </p:txBody>
      </p:sp>
      <p:sp>
        <p:nvSpPr>
          <p:cNvPr id="6" name="TextBox 5">
            <a:extLst>
              <a:ext uri="{FF2B5EF4-FFF2-40B4-BE49-F238E27FC236}">
                <a16:creationId xmlns:a16="http://schemas.microsoft.com/office/drawing/2014/main" id="{AD969733-39D4-4093-86C2-7335E471B8BF}"/>
              </a:ext>
            </a:extLst>
          </p:cNvPr>
          <p:cNvSpPr txBox="1"/>
          <p:nvPr/>
        </p:nvSpPr>
        <p:spPr>
          <a:xfrm>
            <a:off x="577932" y="1785258"/>
            <a:ext cx="1750800" cy="1815882"/>
          </a:xfrm>
          <a:prstGeom prst="rect">
            <a:avLst/>
          </a:prstGeom>
          <a:noFill/>
        </p:spPr>
        <p:txBody>
          <a:bodyPr wrap="none" rtlCol="0">
            <a:spAutoFit/>
          </a:bodyPr>
          <a:lstStyle/>
          <a:p>
            <a:pPr marL="285750" indent="-285750">
              <a:lnSpc>
                <a:spcPct val="100000"/>
              </a:lnSpc>
              <a:buFont typeface="Arial" panose="020B0604020202020204" pitchFamily="34" charset="0"/>
              <a:buChar char="•"/>
            </a:pPr>
            <a:r>
              <a:rPr lang="en-AU" sz="1600" dirty="0">
                <a:latin typeface="+mn-lt"/>
              </a:rPr>
              <a:t>Product name</a:t>
            </a:r>
          </a:p>
          <a:p>
            <a:pPr marL="285750" indent="-285750">
              <a:lnSpc>
                <a:spcPct val="100000"/>
              </a:lnSpc>
              <a:buFont typeface="Arial" panose="020B0604020202020204" pitchFamily="34" charset="0"/>
              <a:buChar char="•"/>
            </a:pPr>
            <a:endParaRPr lang="en-AU" sz="1600" dirty="0">
              <a:latin typeface="+mn-lt"/>
            </a:endParaRPr>
          </a:p>
          <a:p>
            <a:pPr marL="285750" indent="-285750">
              <a:lnSpc>
                <a:spcPct val="100000"/>
              </a:lnSpc>
              <a:buFont typeface="Arial" panose="020B0604020202020204" pitchFamily="34" charset="0"/>
              <a:buChar char="•"/>
            </a:pPr>
            <a:r>
              <a:rPr lang="en-AU" sz="1600" dirty="0">
                <a:latin typeface="+mn-lt"/>
              </a:rPr>
              <a:t>Batch number</a:t>
            </a:r>
          </a:p>
          <a:p>
            <a:pPr marL="285750" indent="-285750">
              <a:lnSpc>
                <a:spcPct val="100000"/>
              </a:lnSpc>
              <a:buFont typeface="Arial" panose="020B0604020202020204" pitchFamily="34" charset="0"/>
              <a:buChar char="•"/>
            </a:pPr>
            <a:endParaRPr lang="en-AU" sz="1600" dirty="0">
              <a:latin typeface="+mn-lt"/>
            </a:endParaRPr>
          </a:p>
          <a:p>
            <a:pPr marL="285750" indent="-285750">
              <a:lnSpc>
                <a:spcPct val="100000"/>
              </a:lnSpc>
              <a:buFont typeface="Arial" panose="020B0604020202020204" pitchFamily="34" charset="0"/>
              <a:buChar char="•"/>
            </a:pPr>
            <a:r>
              <a:rPr lang="en-AU" sz="1600" dirty="0">
                <a:latin typeface="+mn-lt"/>
              </a:rPr>
              <a:t>Dose</a:t>
            </a:r>
          </a:p>
          <a:p>
            <a:pPr marL="285750" indent="-285750">
              <a:lnSpc>
                <a:spcPct val="100000"/>
              </a:lnSpc>
              <a:buFont typeface="Arial" panose="020B0604020202020204" pitchFamily="34" charset="0"/>
              <a:buChar char="•"/>
            </a:pPr>
            <a:endParaRPr lang="en-AU" sz="1600" dirty="0">
              <a:latin typeface="+mn-lt"/>
            </a:endParaRPr>
          </a:p>
          <a:p>
            <a:pPr marL="285750" indent="-285750">
              <a:lnSpc>
                <a:spcPct val="100000"/>
              </a:lnSpc>
              <a:buFont typeface="Arial" panose="020B0604020202020204" pitchFamily="34" charset="0"/>
              <a:buChar char="•"/>
            </a:pPr>
            <a:r>
              <a:rPr lang="en-AU" sz="1600" dirty="0">
                <a:latin typeface="+mn-lt"/>
              </a:rPr>
              <a:t>Volume </a:t>
            </a:r>
          </a:p>
        </p:txBody>
      </p:sp>
      <p:sp>
        <p:nvSpPr>
          <p:cNvPr id="9" name="TextBox 8">
            <a:extLst>
              <a:ext uri="{FF2B5EF4-FFF2-40B4-BE49-F238E27FC236}">
                <a16:creationId xmlns:a16="http://schemas.microsoft.com/office/drawing/2014/main" id="{24BEB3ED-9074-4EFF-BACA-62C48A193711}"/>
              </a:ext>
            </a:extLst>
          </p:cNvPr>
          <p:cNvSpPr txBox="1"/>
          <p:nvPr/>
        </p:nvSpPr>
        <p:spPr>
          <a:xfrm>
            <a:off x="4572000" y="1785258"/>
            <a:ext cx="2535759" cy="1692771"/>
          </a:xfrm>
          <a:prstGeom prst="rect">
            <a:avLst/>
          </a:prstGeom>
          <a:noFill/>
        </p:spPr>
        <p:txBody>
          <a:bodyPr wrap="none" rtlCol="0">
            <a:spAutoFit/>
          </a:bodyPr>
          <a:lstStyle/>
          <a:p>
            <a:pPr marL="285750" lvl="0" indent="-285750" eaLnBrk="1" hangingPunct="1">
              <a:spcBef>
                <a:spcPts val="800"/>
              </a:spcBef>
              <a:spcAft>
                <a:spcPts val="800"/>
              </a:spcAft>
              <a:buFont typeface="Arial" panose="020B0604020202020204" pitchFamily="34" charset="0"/>
              <a:buChar char="•"/>
            </a:pPr>
            <a:r>
              <a:rPr lang="en-AU" sz="1600" dirty="0">
                <a:solidFill>
                  <a:prstClr val="black"/>
                </a:solidFill>
                <a:latin typeface="+mn-lt"/>
                <a:ea typeface="ＭＳ Ｐゴシック" charset="0"/>
              </a:rPr>
              <a:t>Infusion time</a:t>
            </a:r>
          </a:p>
          <a:p>
            <a:pPr marL="285750" lvl="0" indent="-285750" eaLnBrk="1" hangingPunct="1">
              <a:spcBef>
                <a:spcPts val="800"/>
              </a:spcBef>
              <a:spcAft>
                <a:spcPts val="800"/>
              </a:spcAft>
              <a:buFont typeface="Arial" panose="020B0604020202020204" pitchFamily="34" charset="0"/>
              <a:buChar char="•"/>
            </a:pPr>
            <a:r>
              <a:rPr lang="en-AU" sz="1600" dirty="0">
                <a:solidFill>
                  <a:prstClr val="black"/>
                </a:solidFill>
                <a:latin typeface="+mn-lt"/>
                <a:ea typeface="ＭＳ Ｐゴシック" charset="0"/>
              </a:rPr>
              <a:t>Infusion site</a:t>
            </a:r>
          </a:p>
          <a:p>
            <a:pPr marL="285750" lvl="0" indent="-285750" eaLnBrk="1" hangingPunct="1">
              <a:spcBef>
                <a:spcPts val="800"/>
              </a:spcBef>
              <a:spcAft>
                <a:spcPts val="800"/>
              </a:spcAft>
              <a:buFont typeface="Arial" panose="020B0604020202020204" pitchFamily="34" charset="0"/>
              <a:buChar char="•"/>
            </a:pPr>
            <a:r>
              <a:rPr lang="en-AU" sz="1600" dirty="0">
                <a:solidFill>
                  <a:prstClr val="black"/>
                </a:solidFill>
                <a:latin typeface="+mn-lt"/>
                <a:ea typeface="ＭＳ Ｐゴシック" charset="0"/>
              </a:rPr>
              <a:t>Infusion rate</a:t>
            </a:r>
          </a:p>
          <a:p>
            <a:pPr marL="285750" lvl="0" indent="-285750" eaLnBrk="1" hangingPunct="1">
              <a:spcBef>
                <a:spcPts val="800"/>
              </a:spcBef>
              <a:spcAft>
                <a:spcPts val="800"/>
              </a:spcAft>
              <a:buFont typeface="Arial" panose="020B0604020202020204" pitchFamily="34" charset="0"/>
              <a:buChar char="•"/>
            </a:pPr>
            <a:r>
              <a:rPr lang="en-AU" sz="1600" dirty="0">
                <a:solidFill>
                  <a:prstClr val="black"/>
                </a:solidFill>
                <a:latin typeface="+mn-lt"/>
                <a:ea typeface="ＭＳ Ｐゴシック" charset="0"/>
              </a:rPr>
              <a:t>Symptoms/side effects</a:t>
            </a:r>
          </a:p>
        </p:txBody>
      </p:sp>
    </p:spTree>
    <p:extLst>
      <p:ext uri="{BB962C8B-B14F-4D97-AF65-F5344CB8AC3E}">
        <p14:creationId xmlns:p14="http://schemas.microsoft.com/office/powerpoint/2010/main" val="3031350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E6E2-0078-46CA-81CD-8071A3CA6B52}"/>
              </a:ext>
            </a:extLst>
          </p:cNvPr>
          <p:cNvSpPr>
            <a:spLocks noGrp="1"/>
          </p:cNvSpPr>
          <p:nvPr>
            <p:ph type="title"/>
          </p:nvPr>
        </p:nvSpPr>
        <p:spPr/>
        <p:txBody>
          <a:bodyPr/>
          <a:lstStyle/>
          <a:p>
            <a:r>
              <a:rPr lang="en-AU" sz="2800" dirty="0"/>
              <a:t>Questions to you</a:t>
            </a:r>
          </a:p>
        </p:txBody>
      </p:sp>
      <p:sp>
        <p:nvSpPr>
          <p:cNvPr id="3" name="Content Placeholder 2">
            <a:extLst>
              <a:ext uri="{FF2B5EF4-FFF2-40B4-BE49-F238E27FC236}">
                <a16:creationId xmlns:a16="http://schemas.microsoft.com/office/drawing/2014/main" id="{3BE98256-5BF7-4C4B-9161-17AF332E3DC5}"/>
              </a:ext>
            </a:extLst>
          </p:cNvPr>
          <p:cNvSpPr>
            <a:spLocks noGrp="1"/>
          </p:cNvSpPr>
          <p:nvPr>
            <p:ph idx="1"/>
          </p:nvPr>
        </p:nvSpPr>
        <p:spPr/>
        <p:txBody>
          <a:bodyPr/>
          <a:lstStyle/>
          <a:p>
            <a:pPr marL="342900" indent="-342900">
              <a:buFont typeface="Arial" panose="020B0604020202020204" pitchFamily="34" charset="0"/>
              <a:buChar char="•"/>
            </a:pPr>
            <a:r>
              <a:rPr lang="en-AU" sz="1600" b="0" dirty="0">
                <a:solidFill>
                  <a:schemeClr val="tx1"/>
                </a:solidFill>
              </a:rPr>
              <a:t>What support/assistance do you need?</a:t>
            </a:r>
          </a:p>
          <a:p>
            <a:pPr marL="342900" indent="-342900">
              <a:buFont typeface="Arial" panose="020B0604020202020204" pitchFamily="34" charset="0"/>
              <a:buChar char="•"/>
            </a:pPr>
            <a:r>
              <a:rPr lang="en-AU" sz="1600" b="0" dirty="0">
                <a:solidFill>
                  <a:schemeClr val="tx1"/>
                </a:solidFill>
              </a:rPr>
              <a:t>Business case</a:t>
            </a:r>
          </a:p>
          <a:p>
            <a:pPr marL="342900" indent="-342900">
              <a:buFont typeface="Arial" panose="020B0604020202020204" pitchFamily="34" charset="0"/>
              <a:buChar char="•"/>
            </a:pPr>
            <a:r>
              <a:rPr lang="en-AU" sz="1600" b="0" dirty="0">
                <a:solidFill>
                  <a:schemeClr val="tx1"/>
                </a:solidFill>
              </a:rPr>
              <a:t>Policy/procedure</a:t>
            </a:r>
          </a:p>
          <a:p>
            <a:pPr marL="342900" indent="-342900">
              <a:buFont typeface="Arial" panose="020B0604020202020204" pitchFamily="34" charset="0"/>
              <a:buChar char="•"/>
            </a:pPr>
            <a:r>
              <a:rPr lang="en-AU" sz="1600" b="0" dirty="0">
                <a:solidFill>
                  <a:schemeClr val="tx1"/>
                </a:solidFill>
              </a:rPr>
              <a:t>Staff education and checklist</a:t>
            </a:r>
          </a:p>
          <a:p>
            <a:pPr marL="342900" indent="-342900">
              <a:buFont typeface="Arial" panose="020B0604020202020204" pitchFamily="34" charset="0"/>
              <a:buChar char="•"/>
            </a:pPr>
            <a:r>
              <a:rPr lang="en-AU" sz="1600" b="0" dirty="0">
                <a:solidFill>
                  <a:schemeClr val="tx1"/>
                </a:solidFill>
              </a:rPr>
              <a:t>Patient education and checklist</a:t>
            </a:r>
          </a:p>
          <a:p>
            <a:pPr marL="342900" indent="-342900">
              <a:buFont typeface="Arial" panose="020B0604020202020204" pitchFamily="34" charset="0"/>
              <a:buChar char="•"/>
            </a:pPr>
            <a:r>
              <a:rPr lang="en-AU" sz="1600" b="0" dirty="0">
                <a:solidFill>
                  <a:schemeClr val="tx1"/>
                </a:solidFill>
              </a:rPr>
              <a:t>FAQs</a:t>
            </a:r>
          </a:p>
          <a:p>
            <a:endParaRPr lang="en-AU" dirty="0"/>
          </a:p>
        </p:txBody>
      </p:sp>
    </p:spTree>
    <p:extLst>
      <p:ext uri="{BB962C8B-B14F-4D97-AF65-F5344CB8AC3E}">
        <p14:creationId xmlns:p14="http://schemas.microsoft.com/office/powerpoint/2010/main" val="3975961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DE93-6A97-4B5B-89D6-02652EA154E4}"/>
              </a:ext>
            </a:extLst>
          </p:cNvPr>
          <p:cNvSpPr>
            <a:spLocks noGrp="1"/>
          </p:cNvSpPr>
          <p:nvPr>
            <p:ph type="title"/>
          </p:nvPr>
        </p:nvSpPr>
        <p:spPr/>
        <p:txBody>
          <a:bodyPr/>
          <a:lstStyle/>
          <a:p>
            <a:r>
              <a:rPr lang="en-AU" sz="2800" dirty="0"/>
              <a:t>Further information:</a:t>
            </a:r>
          </a:p>
        </p:txBody>
      </p:sp>
      <p:sp>
        <p:nvSpPr>
          <p:cNvPr id="3" name="Content Placeholder 2">
            <a:extLst>
              <a:ext uri="{FF2B5EF4-FFF2-40B4-BE49-F238E27FC236}">
                <a16:creationId xmlns:a16="http://schemas.microsoft.com/office/drawing/2014/main" id="{E7CC798B-BCE2-4F7D-848F-AED1F9E3D487}"/>
              </a:ext>
            </a:extLst>
          </p:cNvPr>
          <p:cNvSpPr>
            <a:spLocks noGrp="1"/>
          </p:cNvSpPr>
          <p:nvPr>
            <p:ph idx="1"/>
          </p:nvPr>
        </p:nvSpPr>
        <p:spPr>
          <a:xfrm>
            <a:off x="539751" y="1214438"/>
            <a:ext cx="8243888" cy="3061666"/>
          </a:xfrm>
        </p:spPr>
        <p:txBody>
          <a:bodyPr/>
          <a:lstStyle/>
          <a:p>
            <a:r>
              <a:rPr lang="en-AU" sz="1600" b="0" dirty="0">
                <a:solidFill>
                  <a:schemeClr val="tx1"/>
                </a:solidFill>
              </a:rPr>
              <a:t>Contact: Anne Graham</a:t>
            </a:r>
          </a:p>
          <a:p>
            <a:r>
              <a:rPr lang="en-AU" sz="1600" b="0" dirty="0">
                <a:solidFill>
                  <a:schemeClr val="tx1"/>
                </a:solidFill>
              </a:rPr>
              <a:t>Blood Matters Project Nurse</a:t>
            </a:r>
            <a:endParaRPr lang="en-AU" sz="1600" dirty="0"/>
          </a:p>
          <a:p>
            <a:r>
              <a:rPr lang="en-AU" sz="1600" b="0" dirty="0">
                <a:solidFill>
                  <a:schemeClr val="tx1"/>
                </a:solidFill>
              </a:rPr>
              <a:t>Phone: 03 9694 0126</a:t>
            </a:r>
          </a:p>
          <a:p>
            <a:r>
              <a:rPr lang="en-AU" sz="1600" b="0" dirty="0">
                <a:solidFill>
                  <a:schemeClr val="tx1"/>
                </a:solidFill>
              </a:rPr>
              <a:t>Blood Matters SCIg information, tools and resources:</a:t>
            </a:r>
          </a:p>
        </p:txBody>
      </p:sp>
      <p:sp>
        <p:nvSpPr>
          <p:cNvPr id="5" name="TextBox 4">
            <a:extLst>
              <a:ext uri="{FF2B5EF4-FFF2-40B4-BE49-F238E27FC236}">
                <a16:creationId xmlns:a16="http://schemas.microsoft.com/office/drawing/2014/main" id="{4C68752A-2223-FE7E-4D0B-F394C3A3A92D}"/>
              </a:ext>
            </a:extLst>
          </p:cNvPr>
          <p:cNvSpPr txBox="1"/>
          <p:nvPr/>
        </p:nvSpPr>
        <p:spPr>
          <a:xfrm>
            <a:off x="457200" y="3042090"/>
            <a:ext cx="8147049" cy="622927"/>
          </a:xfrm>
          <a:prstGeom prst="rect">
            <a:avLst/>
          </a:prstGeom>
          <a:noFill/>
        </p:spPr>
        <p:txBody>
          <a:bodyPr wrap="square">
            <a:spAutoFit/>
          </a:bodyPr>
          <a:lstStyle/>
          <a:p>
            <a:pPr marL="0" marR="0" lvl="0" indent="0" algn="l" defTabSz="457200" rtl="0" eaLnBrk="1" fontAlgn="base" latinLnBrk="0" hangingPunct="1">
              <a:lnSpc>
                <a:spcPct val="110000"/>
              </a:lnSpc>
              <a:spcBef>
                <a:spcPts val="800"/>
              </a:spcBef>
              <a:spcAft>
                <a:spcPts val="80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a:ea typeface="ＭＳ Ｐゴシック" charset="0"/>
                <a:hlinkClick r:id="rId2"/>
              </a:rPr>
              <a:t>https://www.health.vic.gov.au/patient-care/subcutaneous-immunoglobulin-scig-access-program</a:t>
            </a:r>
            <a:endParaRPr kumimoji="0" lang="en-AU" sz="1000" b="0" i="0" u="none" strike="noStrike" kern="1200" cap="none" spc="0" normalizeH="0" baseline="0" noProof="0" dirty="0">
              <a:ln>
                <a:noFill/>
              </a:ln>
              <a:solidFill>
                <a:prstClr val="black"/>
              </a:solidFill>
              <a:effectLst/>
              <a:uLnTx/>
              <a:uFillTx/>
              <a:latin typeface="Arial"/>
              <a:ea typeface="ＭＳ Ｐゴシック" charset="0"/>
            </a:endParaRPr>
          </a:p>
          <a:p>
            <a:pPr marL="0" marR="0" lvl="0" indent="0" algn="l" defTabSz="457200" rtl="0" eaLnBrk="1" fontAlgn="base" latinLnBrk="0" hangingPunct="1">
              <a:lnSpc>
                <a:spcPct val="110000"/>
              </a:lnSpc>
              <a:spcBef>
                <a:spcPts val="800"/>
              </a:spcBef>
              <a:spcAft>
                <a:spcPts val="800"/>
              </a:spcAft>
              <a:buClrTx/>
              <a:buSzTx/>
              <a:buFontTx/>
              <a:buNone/>
              <a:tabLst/>
              <a:defRPr/>
            </a:pPr>
            <a:endParaRPr kumimoji="0" lang="en-AU" sz="1000" b="0" i="0" u="none" strike="noStrike" kern="1200" cap="none" spc="0" normalizeH="0" baseline="0" noProof="0" dirty="0">
              <a:ln>
                <a:noFill/>
              </a:ln>
              <a:solidFill>
                <a:prstClr val="black"/>
              </a:solidFill>
              <a:effectLst/>
              <a:uLnTx/>
              <a:uFillTx/>
              <a:latin typeface="Arial"/>
              <a:ea typeface="ＭＳ Ｐゴシック" charset="0"/>
            </a:endParaRPr>
          </a:p>
        </p:txBody>
      </p:sp>
    </p:spTree>
    <p:extLst>
      <p:ext uri="{BB962C8B-B14F-4D97-AF65-F5344CB8AC3E}">
        <p14:creationId xmlns:p14="http://schemas.microsoft.com/office/powerpoint/2010/main" val="3224444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E762-E9A9-423C-934B-553EDA8512D6}"/>
              </a:ext>
            </a:extLst>
          </p:cNvPr>
          <p:cNvSpPr>
            <a:spLocks noGrp="1"/>
          </p:cNvSpPr>
          <p:nvPr>
            <p:ph type="title"/>
          </p:nvPr>
        </p:nvSpPr>
        <p:spPr/>
        <p:txBody>
          <a:bodyPr/>
          <a:lstStyle/>
          <a:p>
            <a:r>
              <a:rPr lang="en-AU" sz="2800" dirty="0"/>
              <a:t>Acknowledgement</a:t>
            </a:r>
          </a:p>
        </p:txBody>
      </p:sp>
      <p:sp>
        <p:nvSpPr>
          <p:cNvPr id="3" name="Content Placeholder 2">
            <a:extLst>
              <a:ext uri="{FF2B5EF4-FFF2-40B4-BE49-F238E27FC236}">
                <a16:creationId xmlns:a16="http://schemas.microsoft.com/office/drawing/2014/main" id="{7C80673D-94F6-4685-9066-D173A81FB8DA}"/>
              </a:ext>
            </a:extLst>
          </p:cNvPr>
          <p:cNvSpPr>
            <a:spLocks noGrp="1"/>
          </p:cNvSpPr>
          <p:nvPr>
            <p:ph idx="1"/>
          </p:nvPr>
        </p:nvSpPr>
        <p:spPr/>
        <p:txBody>
          <a:bodyPr/>
          <a:lstStyle/>
          <a:p>
            <a:endParaRPr lang="en-US" sz="1600" b="0" dirty="0">
              <a:solidFill>
                <a:schemeClr val="tx1"/>
              </a:solidFill>
            </a:endParaRPr>
          </a:p>
          <a:p>
            <a:endParaRPr lang="en-US" sz="1600" b="0" dirty="0">
              <a:solidFill>
                <a:schemeClr val="tx1"/>
              </a:solidFill>
            </a:endParaRPr>
          </a:p>
          <a:p>
            <a:r>
              <a:rPr lang="en-US" sz="1600" b="0" dirty="0">
                <a:solidFill>
                  <a:schemeClr val="tx1"/>
                </a:solidFill>
              </a:rPr>
              <a:t>Australian governments fund the Australian Red Cross Lifeblood to provide blood, blood products and services to the Australian community. </a:t>
            </a:r>
          </a:p>
          <a:p>
            <a:endParaRPr lang="en-AU" dirty="0"/>
          </a:p>
        </p:txBody>
      </p:sp>
    </p:spTree>
    <p:extLst>
      <p:ext uri="{BB962C8B-B14F-4D97-AF65-F5344CB8AC3E}">
        <p14:creationId xmlns:p14="http://schemas.microsoft.com/office/powerpoint/2010/main" val="65292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sz="2800" dirty="0"/>
              <a:t>Accessibility</a:t>
            </a:r>
            <a:r>
              <a:rPr lang="en-AU" dirty="0"/>
              <a:t> </a:t>
            </a:r>
          </a:p>
        </p:txBody>
      </p:sp>
      <p:sp>
        <p:nvSpPr>
          <p:cNvPr id="3" name="Content Placeholder 2"/>
          <p:cNvSpPr>
            <a:spLocks noGrp="1"/>
          </p:cNvSpPr>
          <p:nvPr>
            <p:ph idx="1"/>
          </p:nvPr>
        </p:nvSpPr>
        <p:spPr>
          <a:xfrm>
            <a:off x="539751" y="1421057"/>
            <a:ext cx="8243888" cy="3061666"/>
          </a:xfrm>
        </p:spPr>
        <p:txBody>
          <a:bodyPr/>
          <a:lstStyle/>
          <a:p>
            <a:pPr lvl="1"/>
            <a:r>
              <a:rPr lang="en-AU" sz="1150" dirty="0"/>
              <a:t>To receive this presentation in another format phone 03 9694 0102, using the National Relay Service 13 36 77 if required, or </a:t>
            </a:r>
            <a:r>
              <a:rPr lang="en-AU" sz="1150" dirty="0">
                <a:hlinkClick r:id="rId3"/>
              </a:rPr>
              <a:t>email Blood Matters</a:t>
            </a:r>
            <a:r>
              <a:rPr lang="en-AU" sz="1150" dirty="0"/>
              <a:t> &lt;bloodmatters@redcrossblood.org.au&gt;.</a:t>
            </a:r>
          </a:p>
          <a:p>
            <a:pPr lvl="1"/>
            <a:r>
              <a:rPr lang="en-AU" sz="1150" dirty="0"/>
              <a:t>Authorised and published by the Victorian Government, 1 Treasury Place, Melbourne.</a:t>
            </a:r>
          </a:p>
          <a:p>
            <a:pPr lvl="1"/>
            <a:r>
              <a:rPr lang="en-AU" sz="1150" dirty="0"/>
              <a:t>© State of Victoria, Australia, Department of Health, July 2023.</a:t>
            </a:r>
          </a:p>
          <a:p>
            <a:pPr lvl="1"/>
            <a:r>
              <a:rPr lang="en-AU" sz="1150" b="1" dirty="0"/>
              <a:t>ISBN</a:t>
            </a:r>
            <a:r>
              <a:rPr lang="en-AU" sz="1150" dirty="0"/>
              <a:t> 978-1-76131-192-5 </a:t>
            </a:r>
            <a:r>
              <a:rPr lang="en-AU" sz="1150" b="1" dirty="0"/>
              <a:t>(pdf/online/MS word) </a:t>
            </a:r>
          </a:p>
          <a:p>
            <a:pPr lvl="1"/>
            <a:r>
              <a:rPr lang="en-AU" sz="1150" dirty="0"/>
              <a:t>Available at </a:t>
            </a:r>
            <a:r>
              <a:rPr lang="en-AU" sz="1150" dirty="0">
                <a:hlinkClick r:id="rId4"/>
              </a:rPr>
              <a:t>Blood Matters Program </a:t>
            </a:r>
            <a:r>
              <a:rPr lang="en-AU" sz="1150" dirty="0"/>
              <a:t>&lt;https://www.health.vic.gov.au/patient-care/blood-matters-program&gt;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AD0B-F44C-4F7C-9EE6-F40BB87A179A}"/>
              </a:ext>
            </a:extLst>
          </p:cNvPr>
          <p:cNvSpPr>
            <a:spLocks noGrp="1"/>
          </p:cNvSpPr>
          <p:nvPr>
            <p:ph type="title"/>
          </p:nvPr>
        </p:nvSpPr>
        <p:spPr>
          <a:xfrm>
            <a:off x="450056" y="202406"/>
            <a:ext cx="7199313" cy="809625"/>
          </a:xfrm>
        </p:spPr>
        <p:txBody>
          <a:bodyPr/>
          <a:lstStyle/>
          <a:p>
            <a:r>
              <a:rPr lang="en-AU" sz="2800" dirty="0"/>
              <a:t>What is SCIg?</a:t>
            </a:r>
          </a:p>
        </p:txBody>
      </p:sp>
      <p:sp>
        <p:nvSpPr>
          <p:cNvPr id="3" name="Content Placeholder 2">
            <a:extLst>
              <a:ext uri="{FF2B5EF4-FFF2-40B4-BE49-F238E27FC236}">
                <a16:creationId xmlns:a16="http://schemas.microsoft.com/office/drawing/2014/main" id="{C10AAE87-D875-443C-95AF-3DA66182C064}"/>
              </a:ext>
            </a:extLst>
          </p:cNvPr>
          <p:cNvSpPr>
            <a:spLocks noGrp="1"/>
          </p:cNvSpPr>
          <p:nvPr>
            <p:ph idx="1"/>
          </p:nvPr>
        </p:nvSpPr>
        <p:spPr>
          <a:xfrm>
            <a:off x="450056" y="1182771"/>
            <a:ext cx="8243888" cy="3061666"/>
          </a:xfrm>
        </p:spPr>
        <p:txBody>
          <a:bodyPr/>
          <a:lstStyle/>
          <a:p>
            <a:r>
              <a:rPr lang="en-AU" sz="1400" b="0" dirty="0">
                <a:solidFill>
                  <a:schemeClr val="tx1"/>
                </a:solidFill>
              </a:rPr>
              <a:t>Subcutaneous immunoglobulin </a:t>
            </a:r>
          </a:p>
          <a:p>
            <a:pPr marL="342900" indent="-342900">
              <a:buFont typeface="Arial" panose="020B0604020202020204" pitchFamily="34" charset="0"/>
              <a:buChar char="•"/>
            </a:pPr>
            <a:r>
              <a:rPr lang="en-AU" altLang="en-US" sz="1100" b="0" dirty="0">
                <a:solidFill>
                  <a:schemeClr val="tx1"/>
                </a:solidFill>
                <a:ea typeface="ＭＳ Ｐゴシック" pitchFamily="34" charset="-128"/>
              </a:rPr>
              <a:t>Immunoglobulins (</a:t>
            </a:r>
            <a:r>
              <a:rPr lang="en-AU" sz="1100" b="0" dirty="0">
                <a:solidFill>
                  <a:schemeClr val="tx1"/>
                </a:solidFill>
              </a:rPr>
              <a:t>also known as antibodies), are glycoprotein molecules produced by plasma cells (white blood cells). They act as a critical part of the immune response by specifically recognising and binding to particular antigens, such as bacteria or viruses, and aiding in their destruction.</a:t>
            </a:r>
            <a:endParaRPr lang="en-AU" altLang="en-US" sz="1100" b="0" dirty="0">
              <a:solidFill>
                <a:schemeClr val="tx1"/>
              </a:solidFill>
              <a:ea typeface="ＭＳ Ｐゴシック" pitchFamily="34" charset="-128"/>
            </a:endParaRPr>
          </a:p>
          <a:p>
            <a:pPr marL="594900" lvl="2" indent="-342900"/>
            <a:r>
              <a:rPr lang="en-AU" altLang="en-US" sz="1100" dirty="0">
                <a:ea typeface="ＭＳ Ｐゴシック" pitchFamily="34" charset="-128"/>
              </a:rPr>
              <a:t>Normal IgG level 7 – 12 g/L (this may vary slightly between laboratories)</a:t>
            </a:r>
          </a:p>
          <a:p>
            <a:pPr marL="342900" lvl="0" indent="-342900">
              <a:spcAft>
                <a:spcPts val="0"/>
              </a:spcAft>
              <a:buFont typeface="Arial" panose="020B0604020202020204" pitchFamily="34" charset="0"/>
              <a:buChar char="•"/>
            </a:pPr>
            <a:r>
              <a:rPr lang="en-AU" altLang="en-US" sz="1100" b="0" dirty="0">
                <a:solidFill>
                  <a:prstClr val="black"/>
                </a:solidFill>
                <a:ea typeface="ＭＳ Ｐゴシック" pitchFamily="34" charset="-128"/>
              </a:rPr>
              <a:t>Produced by fractionation of donated human plasma</a:t>
            </a:r>
            <a:endParaRPr lang="en-AU" altLang="en-US" sz="1100" dirty="0">
              <a:ea typeface="ＭＳ Ｐゴシック" pitchFamily="34" charset="-128"/>
            </a:endParaRPr>
          </a:p>
          <a:p>
            <a:pPr marL="342900" indent="-342900">
              <a:spcAft>
                <a:spcPts val="0"/>
              </a:spcAft>
              <a:buFont typeface="Arial" panose="020B0604020202020204" pitchFamily="34" charset="0"/>
              <a:buChar char="•"/>
            </a:pPr>
            <a:r>
              <a:rPr lang="en-AU" altLang="en-US" sz="1100" b="0" dirty="0">
                <a:solidFill>
                  <a:schemeClr val="tx1"/>
                </a:solidFill>
                <a:ea typeface="ＭＳ Ｐゴシック" pitchFamily="34" charset="-128"/>
              </a:rPr>
              <a:t>The main immunoglobulin in SCIg is IgG (</a:t>
            </a:r>
            <a:r>
              <a:rPr lang="en-AU" altLang="en-US" sz="1100" b="0" dirty="0" err="1">
                <a:solidFill>
                  <a:schemeClr val="tx1"/>
                </a:solidFill>
                <a:ea typeface="ＭＳ Ｐゴシック" pitchFamily="34" charset="-128"/>
              </a:rPr>
              <a:t>approx</a:t>
            </a:r>
            <a:r>
              <a:rPr lang="en-AU" altLang="en-US" sz="1100" b="0" dirty="0">
                <a:solidFill>
                  <a:schemeClr val="tx1"/>
                </a:solidFill>
                <a:ea typeface="ＭＳ Ｐゴシック" pitchFamily="34" charset="-128"/>
              </a:rPr>
              <a:t> 98%) </a:t>
            </a:r>
          </a:p>
          <a:p>
            <a:pPr marL="342900" indent="-342900">
              <a:spcAft>
                <a:spcPts val="0"/>
              </a:spcAft>
              <a:buFont typeface="Arial" panose="020B0604020202020204" pitchFamily="34" charset="0"/>
              <a:buChar char="•"/>
            </a:pPr>
            <a:r>
              <a:rPr lang="en-AU" altLang="en-US" sz="1100" b="0" dirty="0">
                <a:solidFill>
                  <a:schemeClr val="tx1"/>
                </a:solidFill>
                <a:ea typeface="ＭＳ Ｐゴシック" pitchFamily="34" charset="-128"/>
              </a:rPr>
              <a:t>Human immunoglobulins have been used to treat </a:t>
            </a:r>
            <a:r>
              <a:rPr lang="en-AU" altLang="en-US" sz="1100" b="0" dirty="0" err="1">
                <a:solidFill>
                  <a:schemeClr val="tx1"/>
                </a:solidFill>
                <a:ea typeface="ＭＳ Ｐゴシック" pitchFamily="34" charset="-128"/>
              </a:rPr>
              <a:t>hypogammaglobulinaemia</a:t>
            </a:r>
            <a:r>
              <a:rPr lang="en-AU" altLang="en-US" sz="1100" b="0" dirty="0">
                <a:solidFill>
                  <a:schemeClr val="tx1"/>
                </a:solidFill>
                <a:ea typeface="ＭＳ Ｐゴシック" pitchFamily="34" charset="-128"/>
              </a:rPr>
              <a:t> since the 1950s</a:t>
            </a:r>
          </a:p>
          <a:p>
            <a:pPr marL="342900" indent="-342900">
              <a:spcAft>
                <a:spcPts val="0"/>
              </a:spcAft>
              <a:buFont typeface="Arial" panose="020B0604020202020204" pitchFamily="34" charset="0"/>
              <a:buChar char="•"/>
            </a:pPr>
            <a:r>
              <a:rPr lang="en-AU" altLang="en-US" sz="1100" b="0" dirty="0">
                <a:solidFill>
                  <a:schemeClr val="tx1"/>
                </a:solidFill>
                <a:ea typeface="ＭＳ Ｐゴシック" pitchFamily="34" charset="-128"/>
              </a:rPr>
              <a:t>SCIg has been available since the 1980s in USA and Europe but with limited acceptance initially, now widely used in USA, Europe and UK</a:t>
            </a:r>
          </a:p>
          <a:p>
            <a:pPr marL="342900" indent="-342900">
              <a:spcAft>
                <a:spcPts val="0"/>
              </a:spcAft>
              <a:buFont typeface="Arial" panose="020B0604020202020204" pitchFamily="34" charset="0"/>
              <a:buChar char="•"/>
            </a:pPr>
            <a:r>
              <a:rPr lang="en-AU" altLang="en-US" sz="1100" b="0" dirty="0">
                <a:solidFill>
                  <a:schemeClr val="tx1"/>
                </a:solidFill>
                <a:ea typeface="ＭＳ Ｐゴシック" pitchFamily="34" charset="-128"/>
              </a:rPr>
              <a:t>Licenced by NBA in Australia in 2013</a:t>
            </a:r>
          </a:p>
          <a:p>
            <a:endParaRPr lang="en-AU" sz="1400" b="0" dirty="0">
              <a:solidFill>
                <a:schemeClr val="tx1"/>
              </a:solidFill>
            </a:endParaRPr>
          </a:p>
        </p:txBody>
      </p:sp>
    </p:spTree>
    <p:extLst>
      <p:ext uri="{BB962C8B-B14F-4D97-AF65-F5344CB8AC3E}">
        <p14:creationId xmlns:p14="http://schemas.microsoft.com/office/powerpoint/2010/main" val="112483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E02D-BCFE-45DC-B324-D90AAE454CCB}"/>
              </a:ext>
            </a:extLst>
          </p:cNvPr>
          <p:cNvSpPr>
            <a:spLocks noGrp="1"/>
          </p:cNvSpPr>
          <p:nvPr>
            <p:ph type="title"/>
          </p:nvPr>
        </p:nvSpPr>
        <p:spPr/>
        <p:txBody>
          <a:bodyPr/>
          <a:lstStyle/>
          <a:p>
            <a:r>
              <a:rPr lang="en-AU" sz="2800" dirty="0"/>
              <a:t>Approved indications for SCIg in Australia</a:t>
            </a:r>
          </a:p>
        </p:txBody>
      </p:sp>
      <p:sp>
        <p:nvSpPr>
          <p:cNvPr id="3" name="Content Placeholder 2">
            <a:extLst>
              <a:ext uri="{FF2B5EF4-FFF2-40B4-BE49-F238E27FC236}">
                <a16:creationId xmlns:a16="http://schemas.microsoft.com/office/drawing/2014/main" id="{CB10F4B8-D6AC-4F68-9D70-C8DA3B1C40B0}"/>
              </a:ext>
            </a:extLst>
          </p:cNvPr>
          <p:cNvSpPr>
            <a:spLocks noGrp="1"/>
          </p:cNvSpPr>
          <p:nvPr>
            <p:ph idx="1"/>
          </p:nvPr>
        </p:nvSpPr>
        <p:spPr/>
        <p:txBody>
          <a:bodyPr/>
          <a:lstStyle/>
          <a:p>
            <a:pPr lvl="0"/>
            <a:r>
              <a:rPr lang="en-AU" sz="1400" b="0" dirty="0">
                <a:solidFill>
                  <a:prstClr val="black"/>
                </a:solidFill>
              </a:rPr>
              <a:t>Primary immunodeficiency diseases with antibody deficiency</a:t>
            </a:r>
          </a:p>
          <a:p>
            <a:pPr lvl="0"/>
            <a:r>
              <a:rPr lang="en-AU" sz="1400" b="0" dirty="0">
                <a:solidFill>
                  <a:prstClr val="black"/>
                </a:solidFill>
              </a:rPr>
              <a:t>Specific antibody deficiency</a:t>
            </a:r>
          </a:p>
          <a:p>
            <a:pPr lvl="0"/>
            <a:r>
              <a:rPr lang="en-AU" sz="1400" b="0" dirty="0">
                <a:solidFill>
                  <a:prstClr val="black"/>
                </a:solidFill>
              </a:rPr>
              <a:t>Acquired </a:t>
            </a:r>
            <a:r>
              <a:rPr lang="en-AU" sz="1400" b="0" dirty="0" err="1">
                <a:solidFill>
                  <a:prstClr val="black"/>
                </a:solidFill>
              </a:rPr>
              <a:t>hypogammaglobulinaemia</a:t>
            </a:r>
            <a:r>
              <a:rPr lang="en-AU" sz="1400" b="0" dirty="0">
                <a:solidFill>
                  <a:prstClr val="black"/>
                </a:solidFill>
              </a:rPr>
              <a:t> secondary to haematological malignancies, or post-haemopoietic     stem cell transplantation (HSCT)</a:t>
            </a:r>
          </a:p>
          <a:p>
            <a:pPr lvl="0"/>
            <a:r>
              <a:rPr lang="en-AU" sz="1400" b="0" dirty="0">
                <a:solidFill>
                  <a:prstClr val="black"/>
                </a:solidFill>
              </a:rPr>
              <a:t>Secondary </a:t>
            </a:r>
            <a:r>
              <a:rPr lang="en-AU" sz="1400" b="0" dirty="0" err="1">
                <a:solidFill>
                  <a:prstClr val="black"/>
                </a:solidFill>
              </a:rPr>
              <a:t>hypogammaglobulinaemia</a:t>
            </a:r>
            <a:r>
              <a:rPr lang="en-AU" sz="1400" b="0" dirty="0">
                <a:solidFill>
                  <a:prstClr val="black"/>
                </a:solidFill>
              </a:rPr>
              <a:t> unrelated to haematological malignancies, or post-haemopoietic stem cell transplantation (HSCT)</a:t>
            </a:r>
          </a:p>
          <a:p>
            <a:r>
              <a:rPr lang="en-AU" sz="1400" b="0" dirty="0">
                <a:solidFill>
                  <a:prstClr val="black"/>
                </a:solidFill>
              </a:rPr>
              <a:t>Chronic inflammatory demyelinating polyneuropathy CIDP</a:t>
            </a:r>
            <a:endParaRPr lang="en-AU" sz="900" dirty="0"/>
          </a:p>
          <a:p>
            <a:pPr>
              <a:buFont typeface="Arial" panose="020B0604020202020204" pitchFamily="34" charset="0"/>
              <a:buChar char="•"/>
            </a:pPr>
            <a:endParaRPr lang="en-AU" sz="1400" b="0" dirty="0">
              <a:solidFill>
                <a:prstClr val="black"/>
              </a:solidFill>
            </a:endParaRPr>
          </a:p>
          <a:p>
            <a:endParaRPr lang="en-AU" dirty="0"/>
          </a:p>
        </p:txBody>
      </p:sp>
      <p:pic>
        <p:nvPicPr>
          <p:cNvPr id="4" name="Picture 3" descr="Picture describing the Criteria for clinical use of immunoglobulin in Australia">
            <a:extLst>
              <a:ext uri="{FF2B5EF4-FFF2-40B4-BE49-F238E27FC236}">
                <a16:creationId xmlns:a16="http://schemas.microsoft.com/office/drawing/2014/main" id="{332AD4DA-30E4-4371-8FC0-97401B27E64C}"/>
              </a:ext>
            </a:extLst>
          </p:cNvPr>
          <p:cNvPicPr>
            <a:picLocks noChangeAspect="1"/>
          </p:cNvPicPr>
          <p:nvPr/>
        </p:nvPicPr>
        <p:blipFill>
          <a:blip r:embed="rId2"/>
          <a:stretch>
            <a:fillRect/>
          </a:stretch>
        </p:blipFill>
        <p:spPr>
          <a:xfrm>
            <a:off x="5438704" y="3171082"/>
            <a:ext cx="3602181" cy="690067"/>
          </a:xfrm>
          <a:prstGeom prst="rect">
            <a:avLst/>
          </a:prstGeom>
          <a:ln>
            <a:solidFill>
              <a:schemeClr val="tx1"/>
            </a:solidFill>
          </a:ln>
        </p:spPr>
      </p:pic>
      <p:sp>
        <p:nvSpPr>
          <p:cNvPr id="7" name="TextBox 6">
            <a:extLst>
              <a:ext uri="{FF2B5EF4-FFF2-40B4-BE49-F238E27FC236}">
                <a16:creationId xmlns:a16="http://schemas.microsoft.com/office/drawing/2014/main" id="{63BA710B-43CF-4CE2-9626-600E701E1D1D}"/>
              </a:ext>
            </a:extLst>
          </p:cNvPr>
          <p:cNvSpPr txBox="1"/>
          <p:nvPr/>
        </p:nvSpPr>
        <p:spPr>
          <a:xfrm>
            <a:off x="5357316" y="3915546"/>
            <a:ext cx="3246934" cy="253916"/>
          </a:xfrm>
          <a:prstGeom prst="rect">
            <a:avLst/>
          </a:prstGeom>
          <a:noFill/>
        </p:spPr>
        <p:txBody>
          <a:bodyPr wrap="square" rtlCol="0">
            <a:spAutoFit/>
          </a:bodyPr>
          <a:lstStyle/>
          <a:p>
            <a:r>
              <a:rPr lang="en-AU" sz="1050" dirty="0">
                <a:hlinkClick r:id="rId3"/>
              </a:rPr>
              <a:t>https://www.criteria.blood.gov.au/</a:t>
            </a:r>
            <a:r>
              <a:rPr lang="en-AU" sz="1050" dirty="0"/>
              <a:t> </a:t>
            </a:r>
          </a:p>
        </p:txBody>
      </p:sp>
    </p:spTree>
    <p:extLst>
      <p:ext uri="{BB962C8B-B14F-4D97-AF65-F5344CB8AC3E}">
        <p14:creationId xmlns:p14="http://schemas.microsoft.com/office/powerpoint/2010/main" val="363445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944A-A3D2-4656-89FF-7B963FD3606E}"/>
              </a:ext>
            </a:extLst>
          </p:cNvPr>
          <p:cNvSpPr>
            <a:spLocks noGrp="1"/>
          </p:cNvSpPr>
          <p:nvPr>
            <p:ph type="title"/>
          </p:nvPr>
        </p:nvSpPr>
        <p:spPr/>
        <p:txBody>
          <a:bodyPr/>
          <a:lstStyle/>
          <a:p>
            <a:r>
              <a:rPr lang="en-AU" sz="2800" dirty="0"/>
              <a:t>Comparison table between SCIg and IVIg</a:t>
            </a:r>
          </a:p>
        </p:txBody>
      </p:sp>
      <p:graphicFrame>
        <p:nvGraphicFramePr>
          <p:cNvPr id="7" name="Content Placeholder 6">
            <a:extLst>
              <a:ext uri="{FF2B5EF4-FFF2-40B4-BE49-F238E27FC236}">
                <a16:creationId xmlns:a16="http://schemas.microsoft.com/office/drawing/2014/main" id="{FA80C815-2C6C-49A2-AAD6-73CD9510E9E2}"/>
              </a:ext>
            </a:extLst>
          </p:cNvPr>
          <p:cNvGraphicFramePr>
            <a:graphicFrameLocks noGrp="1"/>
          </p:cNvGraphicFramePr>
          <p:nvPr>
            <p:ph idx="1"/>
            <p:extLst>
              <p:ext uri="{D42A27DB-BD31-4B8C-83A1-F6EECF244321}">
                <p14:modId xmlns:p14="http://schemas.microsoft.com/office/powerpoint/2010/main" val="1855673853"/>
              </p:ext>
            </p:extLst>
          </p:nvPr>
        </p:nvGraphicFramePr>
        <p:xfrm>
          <a:off x="845127" y="1051869"/>
          <a:ext cx="7453745" cy="3306489"/>
        </p:xfrm>
        <a:graphic>
          <a:graphicData uri="http://schemas.openxmlformats.org/drawingml/2006/table">
            <a:tbl>
              <a:tblPr firstRow="1" bandRow="1">
                <a:tableStyleId>{8799B23B-EC83-4686-B30A-512413B5E67A}</a:tableStyleId>
              </a:tblPr>
              <a:tblGrid>
                <a:gridCol w="1001486">
                  <a:extLst>
                    <a:ext uri="{9D8B030D-6E8A-4147-A177-3AD203B41FA5}">
                      <a16:colId xmlns:a16="http://schemas.microsoft.com/office/drawing/2014/main" val="369693399"/>
                    </a:ext>
                  </a:extLst>
                </a:gridCol>
                <a:gridCol w="3256847">
                  <a:extLst>
                    <a:ext uri="{9D8B030D-6E8A-4147-A177-3AD203B41FA5}">
                      <a16:colId xmlns:a16="http://schemas.microsoft.com/office/drawing/2014/main" val="3524683139"/>
                    </a:ext>
                  </a:extLst>
                </a:gridCol>
                <a:gridCol w="3195412">
                  <a:extLst>
                    <a:ext uri="{9D8B030D-6E8A-4147-A177-3AD203B41FA5}">
                      <a16:colId xmlns:a16="http://schemas.microsoft.com/office/drawing/2014/main" val="1225453435"/>
                    </a:ext>
                  </a:extLst>
                </a:gridCol>
              </a:tblGrid>
              <a:tr h="302143">
                <a:tc>
                  <a:txBody>
                    <a:bodyPr/>
                    <a:lstStyle/>
                    <a:p>
                      <a:r>
                        <a:rPr lang="en-AU" sz="1200" dirty="0"/>
                        <a:t>Issue</a:t>
                      </a:r>
                    </a:p>
                  </a:txBody>
                  <a:tcPr/>
                </a:tc>
                <a:tc>
                  <a:txBody>
                    <a:bodyPr/>
                    <a:lstStyle/>
                    <a:p>
                      <a:r>
                        <a:rPr lang="en-AU" sz="1200" dirty="0"/>
                        <a:t>SCIg</a:t>
                      </a:r>
                    </a:p>
                  </a:txBody>
                  <a:tcPr/>
                </a:tc>
                <a:tc>
                  <a:txBody>
                    <a:bodyPr/>
                    <a:lstStyle/>
                    <a:p>
                      <a:r>
                        <a:rPr lang="en-AU" sz="1200" dirty="0" err="1"/>
                        <a:t>IVIg</a:t>
                      </a:r>
                      <a:endParaRPr lang="en-AU" sz="1200" dirty="0"/>
                    </a:p>
                  </a:txBody>
                  <a:tcPr/>
                </a:tc>
                <a:extLst>
                  <a:ext uri="{0D108BD9-81ED-4DB2-BD59-A6C34878D82A}">
                    <a16:rowId xmlns:a16="http://schemas.microsoft.com/office/drawing/2014/main" val="3252497155"/>
                  </a:ext>
                </a:extLst>
              </a:tr>
              <a:tr h="230666">
                <a:tc>
                  <a:txBody>
                    <a:bodyPr/>
                    <a:lstStyle/>
                    <a:p>
                      <a:r>
                        <a:rPr lang="en-AU" sz="800" dirty="0"/>
                        <a:t>Who can have it?</a:t>
                      </a:r>
                    </a:p>
                  </a:txBody>
                  <a:tcPr/>
                </a:tc>
                <a:tc>
                  <a:txBody>
                    <a:bodyPr/>
                    <a:lstStyle/>
                    <a:p>
                      <a:r>
                        <a:rPr lang="en-AU" sz="800" dirty="0"/>
                        <a:t>Meet SCIg criteria</a:t>
                      </a:r>
                    </a:p>
                  </a:txBody>
                  <a:tcPr/>
                </a:tc>
                <a:tc>
                  <a:txBody>
                    <a:bodyPr/>
                    <a:lstStyle/>
                    <a:p>
                      <a:r>
                        <a:rPr lang="en-AU" sz="800" dirty="0"/>
                        <a:t>Meet </a:t>
                      </a:r>
                      <a:r>
                        <a:rPr lang="en-AU" sz="800" dirty="0" err="1"/>
                        <a:t>IVIg</a:t>
                      </a:r>
                      <a:r>
                        <a:rPr lang="en-AU" sz="800" dirty="0"/>
                        <a:t> criteria</a:t>
                      </a:r>
                    </a:p>
                  </a:txBody>
                  <a:tcPr/>
                </a:tc>
                <a:extLst>
                  <a:ext uri="{0D108BD9-81ED-4DB2-BD59-A6C34878D82A}">
                    <a16:rowId xmlns:a16="http://schemas.microsoft.com/office/drawing/2014/main" val="4031758662"/>
                  </a:ext>
                </a:extLst>
              </a:tr>
              <a:tr h="211500">
                <a:tc>
                  <a:txBody>
                    <a:bodyPr/>
                    <a:lstStyle/>
                    <a:p>
                      <a:r>
                        <a:rPr lang="en-AU" sz="800" dirty="0"/>
                        <a:t>Where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800" dirty="0"/>
                        <a:t>Patient’s home – self or carer administered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800" dirty="0"/>
                        <a:t>Hospital – health professional administered</a:t>
                      </a:r>
                    </a:p>
                  </a:txBody>
                  <a:tcPr/>
                </a:tc>
                <a:extLst>
                  <a:ext uri="{0D108BD9-81ED-4DB2-BD59-A6C34878D82A}">
                    <a16:rowId xmlns:a16="http://schemas.microsoft.com/office/drawing/2014/main" val="999369975"/>
                  </a:ext>
                </a:extLst>
              </a:tr>
              <a:tr h="211500">
                <a:tc>
                  <a:txBody>
                    <a:bodyPr/>
                    <a:lstStyle/>
                    <a:p>
                      <a:r>
                        <a:rPr lang="en-AU" sz="800" dirty="0"/>
                        <a:t>Route</a:t>
                      </a:r>
                    </a:p>
                  </a:txBody>
                  <a:tcPr/>
                </a:tc>
                <a:tc>
                  <a:txBody>
                    <a:bodyPr/>
                    <a:lstStyle/>
                    <a:p>
                      <a:r>
                        <a:rPr lang="en-AU" sz="800" dirty="0"/>
                        <a:t>Subcutaneous; abdomen, thigh, upper arm</a:t>
                      </a:r>
                    </a:p>
                  </a:txBody>
                  <a:tcPr/>
                </a:tc>
                <a:tc>
                  <a:txBody>
                    <a:bodyPr/>
                    <a:lstStyle/>
                    <a:p>
                      <a:r>
                        <a:rPr lang="en-AU" sz="800" dirty="0"/>
                        <a:t>Intravenous</a:t>
                      </a:r>
                    </a:p>
                  </a:txBody>
                  <a:tcPr/>
                </a:tc>
                <a:extLst>
                  <a:ext uri="{0D108BD9-81ED-4DB2-BD59-A6C34878D82A}">
                    <a16:rowId xmlns:a16="http://schemas.microsoft.com/office/drawing/2014/main" val="3100834511"/>
                  </a:ext>
                </a:extLst>
              </a:tr>
              <a:tr h="409501">
                <a:tc>
                  <a:txBody>
                    <a:bodyPr/>
                    <a:lstStyle/>
                    <a:p>
                      <a:r>
                        <a:rPr lang="en-AU" sz="800" dirty="0"/>
                        <a:t>Lifestyle</a:t>
                      </a:r>
                    </a:p>
                  </a:txBody>
                  <a:tcPr/>
                </a:tc>
                <a:tc>
                  <a:txBody>
                    <a:bodyPr/>
                    <a:lstStyle/>
                    <a:p>
                      <a:r>
                        <a:rPr lang="en-AU" sz="800" dirty="0"/>
                        <a:t>Can be administered at a convenient time</a:t>
                      </a:r>
                    </a:p>
                    <a:p>
                      <a:r>
                        <a:rPr lang="en-AU" sz="800" dirty="0"/>
                        <a:t>Gives more flexibility and independence</a:t>
                      </a:r>
                    </a:p>
                    <a:p>
                      <a:r>
                        <a:rPr lang="en-AU" sz="800" dirty="0"/>
                        <a:t>Fewer hospital visits, less expensive</a:t>
                      </a:r>
                    </a:p>
                  </a:txBody>
                  <a:tcPr/>
                </a:tc>
                <a:tc>
                  <a:txBody>
                    <a:bodyPr/>
                    <a:lstStyle/>
                    <a:p>
                      <a:r>
                        <a:rPr lang="en-AU" sz="800" dirty="0"/>
                        <a:t>Required to attend hospital every month</a:t>
                      </a:r>
                    </a:p>
                    <a:p>
                      <a:r>
                        <a:rPr lang="en-AU" sz="800" dirty="0"/>
                        <a:t>Arranged by hospital staff </a:t>
                      </a:r>
                    </a:p>
                  </a:txBody>
                  <a:tcPr/>
                </a:tc>
                <a:extLst>
                  <a:ext uri="{0D108BD9-81ED-4DB2-BD59-A6C34878D82A}">
                    <a16:rowId xmlns:a16="http://schemas.microsoft.com/office/drawing/2014/main" val="3970665977"/>
                  </a:ext>
                </a:extLst>
              </a:tr>
              <a:tr h="298863">
                <a:tc>
                  <a:txBody>
                    <a:bodyPr/>
                    <a:lstStyle/>
                    <a:p>
                      <a:r>
                        <a:rPr lang="en-AU" sz="800" dirty="0"/>
                        <a:t>Education</a:t>
                      </a:r>
                    </a:p>
                  </a:txBody>
                  <a:tcPr/>
                </a:tc>
                <a:tc>
                  <a:txBody>
                    <a:bodyPr/>
                    <a:lstStyle/>
                    <a:p>
                      <a:r>
                        <a:rPr lang="en-AU" sz="800" dirty="0"/>
                        <a:t>Must learn to insert subcutaneous needle, draw up product, use pump, document event</a:t>
                      </a:r>
                    </a:p>
                  </a:txBody>
                  <a:tcPr/>
                </a:tc>
                <a:tc>
                  <a:txBody>
                    <a:bodyPr/>
                    <a:lstStyle/>
                    <a:p>
                      <a:r>
                        <a:rPr lang="en-AU" sz="800" dirty="0"/>
                        <a:t>Report any reactions</a:t>
                      </a:r>
                    </a:p>
                  </a:txBody>
                  <a:tcPr/>
                </a:tc>
                <a:extLst>
                  <a:ext uri="{0D108BD9-81ED-4DB2-BD59-A6C34878D82A}">
                    <a16:rowId xmlns:a16="http://schemas.microsoft.com/office/drawing/2014/main" val="261463495"/>
                  </a:ext>
                </a:extLst>
              </a:tr>
              <a:tr h="291751">
                <a:tc>
                  <a:txBody>
                    <a:bodyPr/>
                    <a:lstStyle/>
                    <a:p>
                      <a:r>
                        <a:rPr lang="en-AU" sz="800" dirty="0"/>
                        <a:t>Duration of infusion</a:t>
                      </a:r>
                    </a:p>
                  </a:txBody>
                  <a:tcPr/>
                </a:tc>
                <a:tc>
                  <a:txBody>
                    <a:bodyPr/>
                    <a:lstStyle/>
                    <a:p>
                      <a:r>
                        <a:rPr lang="en-AU" sz="800" dirty="0"/>
                        <a:t>Approx. 1 hour per infusion – varies depending on dose, number of sites and product</a:t>
                      </a:r>
                    </a:p>
                  </a:txBody>
                  <a:tcPr/>
                </a:tc>
                <a:tc>
                  <a:txBody>
                    <a:bodyPr/>
                    <a:lstStyle/>
                    <a:p>
                      <a:r>
                        <a:rPr lang="en-AU" sz="800" dirty="0"/>
                        <a:t>2 – 5 hours per infusion</a:t>
                      </a:r>
                    </a:p>
                  </a:txBody>
                  <a:tcPr/>
                </a:tc>
                <a:extLst>
                  <a:ext uri="{0D108BD9-81ED-4DB2-BD59-A6C34878D82A}">
                    <a16:rowId xmlns:a16="http://schemas.microsoft.com/office/drawing/2014/main" val="3273328428"/>
                  </a:ext>
                </a:extLst>
              </a:tr>
              <a:tr h="211500">
                <a:tc>
                  <a:txBody>
                    <a:bodyPr/>
                    <a:lstStyle/>
                    <a:p>
                      <a:r>
                        <a:rPr lang="en-AU" sz="800" dirty="0"/>
                        <a:t>Frequency</a:t>
                      </a:r>
                    </a:p>
                  </a:txBody>
                  <a:tcPr/>
                </a:tc>
                <a:tc>
                  <a:txBody>
                    <a:bodyPr/>
                    <a:lstStyle/>
                    <a:p>
                      <a:r>
                        <a:rPr lang="en-AU" sz="800" dirty="0"/>
                        <a:t>Daily, weekly, fortnightly – varies depending on dose</a:t>
                      </a:r>
                    </a:p>
                  </a:txBody>
                  <a:tcPr/>
                </a:tc>
                <a:tc>
                  <a:txBody>
                    <a:bodyPr/>
                    <a:lstStyle/>
                    <a:p>
                      <a:r>
                        <a:rPr lang="en-AU" sz="800" dirty="0"/>
                        <a:t>1 per month (4 weeks)/as prescribed</a:t>
                      </a:r>
                    </a:p>
                  </a:txBody>
                  <a:tcPr/>
                </a:tc>
                <a:extLst>
                  <a:ext uri="{0D108BD9-81ED-4DB2-BD59-A6C34878D82A}">
                    <a16:rowId xmlns:a16="http://schemas.microsoft.com/office/drawing/2014/main" val="1990992075"/>
                  </a:ext>
                </a:extLst>
              </a:tr>
              <a:tr h="302946">
                <a:tc>
                  <a:txBody>
                    <a:bodyPr/>
                    <a:lstStyle/>
                    <a:p>
                      <a:r>
                        <a:rPr lang="en-AU" sz="800" dirty="0"/>
                        <a:t>Health effect</a:t>
                      </a:r>
                    </a:p>
                  </a:txBody>
                  <a:tcPr/>
                </a:tc>
                <a:tc>
                  <a:txBody>
                    <a:bodyPr/>
                    <a:lstStyle/>
                    <a:p>
                      <a:r>
                        <a:rPr lang="en-AU" sz="800" dirty="0"/>
                        <a:t>Consistent, steady Ig levels, no wear off effect</a:t>
                      </a:r>
                    </a:p>
                  </a:txBody>
                  <a:tcPr/>
                </a:tc>
                <a:tc>
                  <a:txBody>
                    <a:bodyPr/>
                    <a:lstStyle/>
                    <a:p>
                      <a:r>
                        <a:rPr lang="en-AU" sz="800" dirty="0"/>
                        <a:t>Peaks and troughs, wear off effect can start up to 1 week prior to next infusion</a:t>
                      </a:r>
                    </a:p>
                  </a:txBody>
                  <a:tcPr/>
                </a:tc>
                <a:extLst>
                  <a:ext uri="{0D108BD9-81ED-4DB2-BD59-A6C34878D82A}">
                    <a16:rowId xmlns:a16="http://schemas.microsoft.com/office/drawing/2014/main" val="3320465506"/>
                  </a:ext>
                </a:extLst>
              </a:tr>
              <a:tr h="453214">
                <a:tc>
                  <a:txBody>
                    <a:bodyPr/>
                    <a:lstStyle/>
                    <a:p>
                      <a:r>
                        <a:rPr lang="en-AU" sz="800" dirty="0"/>
                        <a:t>Side effects</a:t>
                      </a:r>
                    </a:p>
                  </a:txBody>
                  <a:tcPr/>
                </a:tc>
                <a:tc>
                  <a:txBody>
                    <a:bodyPr/>
                    <a:lstStyle/>
                    <a:p>
                      <a:r>
                        <a:rPr lang="en-AU" sz="800" dirty="0"/>
                        <a:t>Local side effects; site swelling, redness and itching at the injection site(s), Can last 1 – 2 days </a:t>
                      </a:r>
                    </a:p>
                    <a:p>
                      <a:r>
                        <a:rPr lang="en-AU" sz="800" dirty="0"/>
                        <a:t>Lower risk of systemic side effects</a:t>
                      </a:r>
                    </a:p>
                  </a:txBody>
                  <a:tcPr/>
                </a:tc>
                <a:tc>
                  <a:txBody>
                    <a:bodyPr/>
                    <a:lstStyle/>
                    <a:p>
                      <a:r>
                        <a:rPr lang="en-AU" sz="800" dirty="0"/>
                        <a:t>Systemic side effects; during and post infusion</a:t>
                      </a:r>
                    </a:p>
                    <a:p>
                      <a:r>
                        <a:rPr lang="en-AU" sz="800" dirty="0"/>
                        <a:t>Headache, nausea, flushing shivers, itch and fatigue</a:t>
                      </a:r>
                    </a:p>
                    <a:p>
                      <a:r>
                        <a:rPr lang="en-AU" sz="800" dirty="0"/>
                        <a:t>Can last up to 3 days post infusion</a:t>
                      </a:r>
                    </a:p>
                  </a:txBody>
                  <a:tcPr/>
                </a:tc>
                <a:extLst>
                  <a:ext uri="{0D108BD9-81ED-4DB2-BD59-A6C34878D82A}">
                    <a16:rowId xmlns:a16="http://schemas.microsoft.com/office/drawing/2014/main" val="3671886027"/>
                  </a:ext>
                </a:extLst>
              </a:tr>
              <a:tr h="211500">
                <a:tc>
                  <a:txBody>
                    <a:bodyPr/>
                    <a:lstStyle/>
                    <a:p>
                      <a:r>
                        <a:rPr lang="en-AU" sz="800" dirty="0"/>
                        <a:t>Travel</a:t>
                      </a:r>
                    </a:p>
                  </a:txBody>
                  <a:tcPr/>
                </a:tc>
                <a:tc>
                  <a:txBody>
                    <a:bodyPr/>
                    <a:lstStyle/>
                    <a:p>
                      <a:r>
                        <a:rPr lang="en-AU" sz="800" dirty="0"/>
                        <a:t>Can administer SCIg while travelling</a:t>
                      </a:r>
                    </a:p>
                  </a:txBody>
                  <a:tcPr/>
                </a:tc>
                <a:tc>
                  <a:txBody>
                    <a:bodyPr/>
                    <a:lstStyle/>
                    <a:p>
                      <a:r>
                        <a:rPr lang="en-AU" sz="800" dirty="0"/>
                        <a:t>Can be difficult to arrange treatment especially overseas</a:t>
                      </a:r>
                    </a:p>
                  </a:txBody>
                  <a:tcPr/>
                </a:tc>
                <a:extLst>
                  <a:ext uri="{0D108BD9-81ED-4DB2-BD59-A6C34878D82A}">
                    <a16:rowId xmlns:a16="http://schemas.microsoft.com/office/drawing/2014/main" val="4264606434"/>
                  </a:ext>
                </a:extLst>
              </a:tr>
            </a:tbl>
          </a:graphicData>
        </a:graphic>
      </p:graphicFrame>
    </p:spTree>
    <p:extLst>
      <p:ext uri="{BB962C8B-B14F-4D97-AF65-F5344CB8AC3E}">
        <p14:creationId xmlns:p14="http://schemas.microsoft.com/office/powerpoint/2010/main" val="355891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AE08-0A7A-75DD-362E-9FAC55D54E6A}"/>
              </a:ext>
            </a:extLst>
          </p:cNvPr>
          <p:cNvSpPr>
            <a:spLocks noGrp="1"/>
          </p:cNvSpPr>
          <p:nvPr>
            <p:ph type="title"/>
          </p:nvPr>
        </p:nvSpPr>
        <p:spPr/>
        <p:txBody>
          <a:bodyPr/>
          <a:lstStyle/>
          <a:p>
            <a:r>
              <a:rPr lang="en-AU" sz="2800" dirty="0"/>
              <a:t>Pro and cons</a:t>
            </a:r>
          </a:p>
        </p:txBody>
      </p:sp>
      <p:graphicFrame>
        <p:nvGraphicFramePr>
          <p:cNvPr id="4" name="Table 4">
            <a:extLst>
              <a:ext uri="{FF2B5EF4-FFF2-40B4-BE49-F238E27FC236}">
                <a16:creationId xmlns:a16="http://schemas.microsoft.com/office/drawing/2014/main" id="{D66E3A42-F2C1-ADF8-F9AE-BB04F5E708DE}"/>
              </a:ext>
            </a:extLst>
          </p:cNvPr>
          <p:cNvGraphicFramePr>
            <a:graphicFrameLocks noGrp="1"/>
          </p:cNvGraphicFramePr>
          <p:nvPr>
            <p:ph idx="1"/>
            <p:extLst>
              <p:ext uri="{D42A27DB-BD31-4B8C-83A1-F6EECF244321}">
                <p14:modId xmlns:p14="http://schemas.microsoft.com/office/powerpoint/2010/main" val="598883984"/>
              </p:ext>
            </p:extLst>
          </p:nvPr>
        </p:nvGraphicFramePr>
        <p:xfrm>
          <a:off x="191068" y="1053280"/>
          <a:ext cx="8831908" cy="3474793"/>
        </p:xfrm>
        <a:graphic>
          <a:graphicData uri="http://schemas.openxmlformats.org/drawingml/2006/table">
            <a:tbl>
              <a:tblPr firstRow="1" bandRow="1">
                <a:tableStyleId>{8799B23B-EC83-4686-B30A-512413B5E67A}</a:tableStyleId>
              </a:tblPr>
              <a:tblGrid>
                <a:gridCol w="481285">
                  <a:extLst>
                    <a:ext uri="{9D8B030D-6E8A-4147-A177-3AD203B41FA5}">
                      <a16:colId xmlns:a16="http://schemas.microsoft.com/office/drawing/2014/main" val="3050055906"/>
                    </a:ext>
                  </a:extLst>
                </a:gridCol>
                <a:gridCol w="4329953">
                  <a:extLst>
                    <a:ext uri="{9D8B030D-6E8A-4147-A177-3AD203B41FA5}">
                      <a16:colId xmlns:a16="http://schemas.microsoft.com/office/drawing/2014/main" val="1232625532"/>
                    </a:ext>
                  </a:extLst>
                </a:gridCol>
                <a:gridCol w="4020670">
                  <a:extLst>
                    <a:ext uri="{9D8B030D-6E8A-4147-A177-3AD203B41FA5}">
                      <a16:colId xmlns:a16="http://schemas.microsoft.com/office/drawing/2014/main" val="2249026991"/>
                    </a:ext>
                  </a:extLst>
                </a:gridCol>
              </a:tblGrid>
              <a:tr h="237638">
                <a:tc>
                  <a:txBody>
                    <a:bodyPr/>
                    <a:lstStyle/>
                    <a:p>
                      <a:r>
                        <a:rPr lang="en-AU" sz="1000" dirty="0"/>
                        <a:t>Type</a:t>
                      </a:r>
                    </a:p>
                  </a:txBody>
                  <a:tcPr/>
                </a:tc>
                <a:tc>
                  <a:txBody>
                    <a:bodyPr/>
                    <a:lstStyle/>
                    <a:p>
                      <a:r>
                        <a:rPr lang="en-AU" sz="1000" dirty="0"/>
                        <a:t>Pros</a:t>
                      </a:r>
                    </a:p>
                  </a:txBody>
                  <a:tcPr/>
                </a:tc>
                <a:tc>
                  <a:txBody>
                    <a:bodyPr/>
                    <a:lstStyle/>
                    <a:p>
                      <a:r>
                        <a:rPr lang="en-AU" sz="1000" dirty="0"/>
                        <a:t>Cons</a:t>
                      </a:r>
                    </a:p>
                  </a:txBody>
                  <a:tcPr/>
                </a:tc>
                <a:extLst>
                  <a:ext uri="{0D108BD9-81ED-4DB2-BD59-A6C34878D82A}">
                    <a16:rowId xmlns:a16="http://schemas.microsoft.com/office/drawing/2014/main" val="217594155"/>
                  </a:ext>
                </a:extLst>
              </a:tr>
              <a:tr h="853513">
                <a:tc>
                  <a:txBody>
                    <a:bodyPr/>
                    <a:lstStyle/>
                    <a:p>
                      <a:r>
                        <a:rPr lang="en-AU" sz="1000" dirty="0"/>
                        <a:t>IVIg</a:t>
                      </a:r>
                    </a:p>
                  </a:txBody>
                  <a:tcPr/>
                </a:tc>
                <a:tc>
                  <a:txBody>
                    <a:bodyPr/>
                    <a:lstStyle/>
                    <a:p>
                      <a:pPr marL="171450" indent="-171450">
                        <a:buFont typeface="Arial" panose="020B0604020202020204" pitchFamily="34" charset="0"/>
                        <a:buChar char="•"/>
                      </a:pPr>
                      <a:r>
                        <a:rPr lang="en-AU" sz="1000" dirty="0"/>
                        <a:t>Less frequent infusion (monthly)</a:t>
                      </a:r>
                    </a:p>
                    <a:p>
                      <a:pPr marL="171450" indent="-171450">
                        <a:buFont typeface="Arial" panose="020B0604020202020204" pitchFamily="34" charset="0"/>
                        <a:buChar char="•"/>
                      </a:pPr>
                      <a:r>
                        <a:rPr lang="en-AU" sz="1000" dirty="0"/>
                        <a:t>Rapid increase in serum IgG</a:t>
                      </a:r>
                    </a:p>
                    <a:p>
                      <a:pPr marL="171450" indent="-171450">
                        <a:buFont typeface="Arial" panose="020B0604020202020204" pitchFamily="34" charset="0"/>
                        <a:buChar char="•"/>
                      </a:pPr>
                      <a:r>
                        <a:rPr lang="en-AU" sz="1000" dirty="0"/>
                        <a:t>Does not require patient training</a:t>
                      </a:r>
                    </a:p>
                  </a:txBody>
                  <a:tcPr/>
                </a:tc>
                <a:tc>
                  <a:txBody>
                    <a:bodyPr/>
                    <a:lstStyle/>
                    <a:p>
                      <a:pPr marL="171450" indent="-171450">
                        <a:buFont typeface="Arial" panose="020B0604020202020204" pitchFamily="34" charset="0"/>
                        <a:buChar char="•"/>
                      </a:pPr>
                      <a:r>
                        <a:rPr lang="en-AU" sz="1000" dirty="0"/>
                        <a:t>Usually hospital based</a:t>
                      </a:r>
                    </a:p>
                    <a:p>
                      <a:pPr marL="171450" indent="-171450">
                        <a:buFont typeface="Arial" panose="020B0604020202020204" pitchFamily="34" charset="0"/>
                        <a:buChar char="•"/>
                      </a:pPr>
                      <a:r>
                        <a:rPr lang="en-AU" sz="1000" dirty="0"/>
                        <a:t>IV access required</a:t>
                      </a:r>
                    </a:p>
                    <a:p>
                      <a:pPr marL="171450" indent="-171450">
                        <a:buFont typeface="Arial" panose="020B0604020202020204" pitchFamily="34" charset="0"/>
                        <a:buChar char="•"/>
                      </a:pPr>
                      <a:r>
                        <a:rPr lang="en-AU" sz="1000" dirty="0"/>
                        <a:t>Risk of immediate and systemic adverse effects</a:t>
                      </a:r>
                    </a:p>
                    <a:p>
                      <a:pPr marL="171450" indent="-171450">
                        <a:buFont typeface="Arial" panose="020B0604020202020204" pitchFamily="34" charset="0"/>
                        <a:buChar char="•"/>
                      </a:pPr>
                      <a:r>
                        <a:rPr lang="en-AU" sz="1000" dirty="0"/>
                        <a:t>Adverse effects from high IgG levels in 12-48 hours post infusion</a:t>
                      </a:r>
                    </a:p>
                    <a:p>
                      <a:pPr marL="171450" indent="-171450">
                        <a:buFont typeface="Arial" panose="020B0604020202020204" pitchFamily="34" charset="0"/>
                        <a:buChar char="•"/>
                      </a:pPr>
                      <a:r>
                        <a:rPr lang="en-AU" sz="1000" dirty="0"/>
                        <a:t>Symptoms related to wear off effects of IgG trough levels</a:t>
                      </a:r>
                    </a:p>
                  </a:txBody>
                  <a:tcPr/>
                </a:tc>
                <a:extLst>
                  <a:ext uri="{0D108BD9-81ED-4DB2-BD59-A6C34878D82A}">
                    <a16:rowId xmlns:a16="http://schemas.microsoft.com/office/drawing/2014/main" val="3864772603"/>
                  </a:ext>
                </a:extLst>
              </a:tr>
              <a:tr h="2086827">
                <a:tc>
                  <a:txBody>
                    <a:bodyPr/>
                    <a:lstStyle/>
                    <a:p>
                      <a:r>
                        <a:rPr lang="en-AU" sz="1000" dirty="0"/>
                        <a:t>SCIg</a:t>
                      </a:r>
                    </a:p>
                  </a:txBody>
                  <a:tcPr/>
                </a:tc>
                <a:tc>
                  <a:txBody>
                    <a:bodyPr/>
                    <a:lstStyle/>
                    <a:p>
                      <a:pPr marL="171450" indent="-171450">
                        <a:buFont typeface="Arial" panose="020B0604020202020204" pitchFamily="34" charset="0"/>
                        <a:buChar char="•"/>
                      </a:pPr>
                      <a:r>
                        <a:rPr lang="en-AU" sz="1000" dirty="0"/>
                        <a:t>Home based therapy</a:t>
                      </a:r>
                    </a:p>
                    <a:p>
                      <a:pPr marL="171450" indent="-171450">
                        <a:buFont typeface="Arial" panose="020B0604020202020204" pitchFamily="34" charset="0"/>
                        <a:buChar char="•"/>
                      </a:pPr>
                      <a:r>
                        <a:rPr lang="en-AU" sz="1000" dirty="0"/>
                        <a:t>IV access not needed</a:t>
                      </a:r>
                    </a:p>
                    <a:p>
                      <a:pPr marL="171450" indent="-171450">
                        <a:buFont typeface="Arial" panose="020B0604020202020204" pitchFamily="34" charset="0"/>
                        <a:buChar char="•"/>
                      </a:pPr>
                      <a:r>
                        <a:rPr lang="en-AU" sz="1000" dirty="0"/>
                        <a:t>Few systemic side effects</a:t>
                      </a:r>
                    </a:p>
                    <a:p>
                      <a:pPr marL="171450" indent="-171450">
                        <a:buFont typeface="Arial" panose="020B0604020202020204" pitchFamily="34" charset="0"/>
                        <a:buChar char="•"/>
                      </a:pPr>
                      <a:r>
                        <a:rPr lang="en-AU" sz="1000" dirty="0"/>
                        <a:t>Can be used for patients with previous systemic reactions to IVIg or IV access difficulties - SCIg therapy may be the preferred treatment in these patients</a:t>
                      </a:r>
                    </a:p>
                    <a:p>
                      <a:pPr marL="171450" indent="-171450">
                        <a:buFont typeface="Arial" panose="020B0604020202020204" pitchFamily="34" charset="0"/>
                        <a:buChar char="•"/>
                      </a:pPr>
                      <a:r>
                        <a:rPr lang="en-AU" sz="1000" dirty="0"/>
                        <a:t>Shorter infusion duration</a:t>
                      </a:r>
                    </a:p>
                    <a:p>
                      <a:pPr marL="171450" indent="-171450">
                        <a:buFont typeface="Arial" panose="020B0604020202020204" pitchFamily="34" charset="0"/>
                        <a:buChar char="•"/>
                      </a:pPr>
                      <a:r>
                        <a:rPr lang="en-AU" sz="1000" dirty="0"/>
                        <a:t>More consistent IgG levels with no wearing off effects related to IgG trough levels </a:t>
                      </a:r>
                    </a:p>
                    <a:p>
                      <a:pPr marL="171450" indent="-171450">
                        <a:buFont typeface="Arial" panose="020B0604020202020204" pitchFamily="34" charset="0"/>
                        <a:buChar char="•"/>
                      </a:pPr>
                      <a:r>
                        <a:rPr lang="en-AU" sz="1000" dirty="0"/>
                        <a:t>Improved QOL for patient and family with flexibility, independence and empowerment</a:t>
                      </a:r>
                    </a:p>
                    <a:p>
                      <a:pPr marL="171450" indent="-171450">
                        <a:buFont typeface="Arial" panose="020B0604020202020204" pitchFamily="34" charset="0"/>
                        <a:buChar char="•"/>
                      </a:pPr>
                      <a:r>
                        <a:rPr lang="en-AU" sz="1000" dirty="0"/>
                        <a:t>Reduced hospital costs</a:t>
                      </a:r>
                    </a:p>
                    <a:p>
                      <a:pPr marL="171450" indent="-171450">
                        <a:buFont typeface="Arial" panose="020B0604020202020204" pitchFamily="34" charset="0"/>
                        <a:buChar char="•"/>
                      </a:pPr>
                      <a:r>
                        <a:rPr lang="en-AU" sz="1000" dirty="0"/>
                        <a:t>Reduced patient travel time and associated costs and inconveniences (e.g. time off school/ work, parking costs).</a:t>
                      </a:r>
                    </a:p>
                    <a:p>
                      <a:pPr marL="171450" indent="-171450">
                        <a:buFont typeface="Arial" panose="020B0604020202020204" pitchFamily="34" charset="0"/>
                        <a:buChar char="•"/>
                      </a:pPr>
                      <a:r>
                        <a:rPr lang="en-AU" sz="1000" dirty="0"/>
                        <a:t>Patient can take treatment with them when travelling (e.g. on holiday)</a:t>
                      </a:r>
                    </a:p>
                  </a:txBody>
                  <a:tcPr/>
                </a:tc>
                <a:tc>
                  <a:txBody>
                    <a:bodyPr/>
                    <a:lstStyle/>
                    <a:p>
                      <a:pPr marL="171450" indent="-171450">
                        <a:buFont typeface="Arial" panose="020B0604020202020204" pitchFamily="34" charset="0"/>
                        <a:buChar char="•"/>
                      </a:pPr>
                      <a:r>
                        <a:rPr lang="en-AU" sz="1000" dirty="0"/>
                        <a:t>Frequent administration (1-3 times per week)</a:t>
                      </a:r>
                    </a:p>
                    <a:p>
                      <a:pPr marL="171450" indent="-171450">
                        <a:buFont typeface="Arial" panose="020B0604020202020204" pitchFamily="34" charset="0"/>
                        <a:buChar char="•"/>
                      </a:pPr>
                      <a:r>
                        <a:rPr lang="en-AU" sz="1000" dirty="0"/>
                        <a:t>Local side effects (swelling, induration, local inflammation, itch), which are usually mild and transient</a:t>
                      </a:r>
                    </a:p>
                    <a:p>
                      <a:pPr marL="171450" indent="-171450">
                        <a:buFont typeface="Arial" panose="020B0604020202020204" pitchFamily="34" charset="0"/>
                        <a:buChar char="•"/>
                      </a:pPr>
                      <a:r>
                        <a:rPr lang="en-AU" sz="1000" dirty="0"/>
                        <a:t>Some patients may require battery or spring driven pumps, although some patients may use the rapid push method which does not require a pump.</a:t>
                      </a:r>
                    </a:p>
                    <a:p>
                      <a:pPr marL="171450" indent="-171450">
                        <a:buFont typeface="Arial" panose="020B0604020202020204" pitchFamily="34" charset="0"/>
                        <a:buChar char="•"/>
                      </a:pPr>
                      <a:r>
                        <a:rPr lang="en-AU" sz="1000" dirty="0"/>
                        <a:t>Requires treatment plan compliance</a:t>
                      </a:r>
                    </a:p>
                  </a:txBody>
                  <a:tcPr/>
                </a:tc>
                <a:extLst>
                  <a:ext uri="{0D108BD9-81ED-4DB2-BD59-A6C34878D82A}">
                    <a16:rowId xmlns:a16="http://schemas.microsoft.com/office/drawing/2014/main" val="3683175511"/>
                  </a:ext>
                </a:extLst>
              </a:tr>
            </a:tbl>
          </a:graphicData>
        </a:graphic>
      </p:graphicFrame>
      <p:sp>
        <p:nvSpPr>
          <p:cNvPr id="5" name="TextBox 4">
            <a:extLst>
              <a:ext uri="{FF2B5EF4-FFF2-40B4-BE49-F238E27FC236}">
                <a16:creationId xmlns:a16="http://schemas.microsoft.com/office/drawing/2014/main" id="{766F0942-1191-08E4-8F25-1EAFED48375B}"/>
              </a:ext>
            </a:extLst>
          </p:cNvPr>
          <p:cNvSpPr txBox="1"/>
          <p:nvPr/>
        </p:nvSpPr>
        <p:spPr>
          <a:xfrm>
            <a:off x="5668478" y="4767347"/>
            <a:ext cx="2730235" cy="200055"/>
          </a:xfrm>
          <a:prstGeom prst="rect">
            <a:avLst/>
          </a:prstGeom>
          <a:noFill/>
        </p:spPr>
        <p:txBody>
          <a:bodyPr wrap="none" rtlCol="0">
            <a:spAutoFit/>
          </a:bodyPr>
          <a:lstStyle/>
          <a:p>
            <a:r>
              <a:rPr lang="en-AU" sz="700" dirty="0">
                <a:hlinkClick r:id="rId2"/>
              </a:rPr>
              <a:t> ASCIA_HP_Position_Statement_SCIg_2018.pdf (allergy.org.au)</a:t>
            </a:r>
            <a:endParaRPr lang="en-AU" sz="700" dirty="0"/>
          </a:p>
        </p:txBody>
      </p:sp>
    </p:spTree>
    <p:extLst>
      <p:ext uri="{BB962C8B-B14F-4D97-AF65-F5344CB8AC3E}">
        <p14:creationId xmlns:p14="http://schemas.microsoft.com/office/powerpoint/2010/main" val="42556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1E4DA-2DCA-4656-AC16-1BEDCEBFF76D}"/>
              </a:ext>
            </a:extLst>
          </p:cNvPr>
          <p:cNvSpPr>
            <a:spLocks noGrp="1"/>
          </p:cNvSpPr>
          <p:nvPr>
            <p:ph type="title"/>
          </p:nvPr>
        </p:nvSpPr>
        <p:spPr>
          <a:xfrm>
            <a:off x="171450" y="79314"/>
            <a:ext cx="8875835" cy="809625"/>
          </a:xfrm>
        </p:spPr>
        <p:txBody>
          <a:bodyPr/>
          <a:lstStyle/>
          <a:p>
            <a:r>
              <a:rPr lang="en-AU" sz="2800" dirty="0"/>
              <a:t>Australasian Society of Clinical Immunology and Allergy (ASCIA) SCIg Position Statement</a:t>
            </a:r>
          </a:p>
        </p:txBody>
      </p:sp>
      <p:sp>
        <p:nvSpPr>
          <p:cNvPr id="3" name="Content Placeholder 2">
            <a:extLst>
              <a:ext uri="{FF2B5EF4-FFF2-40B4-BE49-F238E27FC236}">
                <a16:creationId xmlns:a16="http://schemas.microsoft.com/office/drawing/2014/main" id="{5B9FEC6D-40F4-43DB-A19A-162B07C0BD5B}"/>
              </a:ext>
            </a:extLst>
          </p:cNvPr>
          <p:cNvSpPr>
            <a:spLocks noGrp="1"/>
          </p:cNvSpPr>
          <p:nvPr>
            <p:ph idx="1"/>
          </p:nvPr>
        </p:nvSpPr>
        <p:spPr>
          <a:xfrm>
            <a:off x="539750" y="1145188"/>
            <a:ext cx="8243888" cy="3061666"/>
          </a:xfrm>
        </p:spPr>
        <p:txBody>
          <a:bodyPr/>
          <a:lstStyle/>
          <a:p>
            <a:pPr marL="171450" indent="-171450">
              <a:buFont typeface="Arial" panose="020B0604020202020204" pitchFamily="34" charset="0"/>
              <a:buChar char="•"/>
            </a:pPr>
            <a:r>
              <a:rPr lang="en-AU" sz="1000" b="0" dirty="0">
                <a:solidFill>
                  <a:schemeClr val="tx1"/>
                </a:solidFill>
              </a:rPr>
              <a:t>SCIg treatment for immunodeficiency is efficacious, well tolerated, has a favourable safety profile and should be available to all patients where clinically appropriate, with relevant education and follow up care.</a:t>
            </a:r>
          </a:p>
          <a:p>
            <a:pPr marL="171450" indent="-171450">
              <a:buFont typeface="Arial" panose="020B0604020202020204" pitchFamily="34" charset="0"/>
              <a:buChar char="•"/>
            </a:pPr>
            <a:r>
              <a:rPr lang="en-AU" sz="1000" b="0" dirty="0">
                <a:solidFill>
                  <a:schemeClr val="tx1"/>
                </a:solidFill>
              </a:rPr>
              <a:t>Studies have demonstrated:</a:t>
            </a:r>
          </a:p>
          <a:p>
            <a:pPr marL="423450" lvl="2" indent="-171450">
              <a:spcAft>
                <a:spcPts val="0"/>
              </a:spcAft>
            </a:pPr>
            <a:r>
              <a:rPr lang="en-AU" sz="1000" dirty="0"/>
              <a:t>Immune Replacement Therapy using SCIg has equivalent efficacy to </a:t>
            </a:r>
            <a:r>
              <a:rPr lang="en-AU" sz="1000" dirty="0" err="1"/>
              <a:t>IVIg</a:t>
            </a:r>
            <a:r>
              <a:rPr lang="en-AU" sz="1000" dirty="0"/>
              <a:t> in preventing bacterial infections in patients with antibody deficiencies.</a:t>
            </a:r>
          </a:p>
          <a:p>
            <a:pPr marL="423450" lvl="2" indent="-171450">
              <a:spcAft>
                <a:spcPts val="0"/>
              </a:spcAft>
            </a:pPr>
            <a:r>
              <a:rPr lang="en-AU" sz="1000" dirty="0"/>
              <a:t>Results suggest that maintaining higher steady state IgG levels results in fewer infections.</a:t>
            </a:r>
          </a:p>
          <a:p>
            <a:pPr marL="423450" lvl="2" indent="-171450">
              <a:spcAft>
                <a:spcPts val="0"/>
              </a:spcAft>
            </a:pPr>
            <a:r>
              <a:rPr lang="en-AU" sz="1000" dirty="0"/>
              <a:t>Incidence of infection is inversely related to the steady state IgG level and maintaining higher IgG levels are beneficial, although no given level is necessarily adequate for all patients.</a:t>
            </a:r>
          </a:p>
          <a:p>
            <a:pPr marL="423450" lvl="2" indent="-171450">
              <a:spcAft>
                <a:spcPts val="0"/>
              </a:spcAft>
            </a:pPr>
            <a:r>
              <a:rPr lang="en-AU" sz="1000" dirty="0"/>
              <a:t>Studies indicate that SCIg infusions result in more stable serum immunoglobulin concentrations with little fluctuation in IgG levels compared to the peaks and troughs of IgG levels associated with monthly </a:t>
            </a:r>
            <a:r>
              <a:rPr lang="en-AU" sz="1000" dirty="0" err="1"/>
              <a:t>IVIg</a:t>
            </a:r>
            <a:r>
              <a:rPr lang="en-AU" sz="1000" dirty="0"/>
              <a:t> administration.</a:t>
            </a:r>
          </a:p>
          <a:p>
            <a:pPr marL="423450" lvl="2" indent="-171450">
              <a:spcAft>
                <a:spcPts val="0"/>
              </a:spcAft>
            </a:pPr>
            <a:r>
              <a:rPr lang="en-AU" sz="1000" dirty="0"/>
              <a:t>More stable IgG levels reduce the risk of immediate and systemic adverse effects due to high IgG levels post-infusion and symptoms related to wearing off effects of IgG trough levels.</a:t>
            </a:r>
          </a:p>
          <a:p>
            <a:pPr marL="171450" indent="-171450">
              <a:buFont typeface="Arial" panose="020B0604020202020204" pitchFamily="34" charset="0"/>
              <a:buChar char="•"/>
            </a:pPr>
            <a:r>
              <a:rPr lang="en-AU" sz="1000" b="0" dirty="0">
                <a:solidFill>
                  <a:schemeClr val="tx1"/>
                </a:solidFill>
              </a:rPr>
              <a:t>SCIg therapy has been shown to be well tolerated with a low risk of systemic side effects.</a:t>
            </a:r>
          </a:p>
          <a:p>
            <a:pPr marL="171450" indent="-171450">
              <a:buFont typeface="Arial" panose="020B0604020202020204" pitchFamily="34" charset="0"/>
              <a:buChar char="•"/>
            </a:pPr>
            <a:r>
              <a:rPr lang="en-AU" sz="1000" b="0" dirty="0">
                <a:solidFill>
                  <a:schemeClr val="tx1"/>
                </a:solidFill>
              </a:rPr>
              <a:t>Whilst local tissue reactions are frequent with SCIg therapy, they are often mild and tend to improve over time. Provision of adrenaline autoinjectors is not considered to be necessary, given the demonstrated safety of SCIg infusions.</a:t>
            </a:r>
          </a:p>
          <a:p>
            <a:endParaRPr lang="en-AU" sz="2400" dirty="0"/>
          </a:p>
        </p:txBody>
      </p:sp>
      <p:sp>
        <p:nvSpPr>
          <p:cNvPr id="5" name="TextBox 4">
            <a:extLst>
              <a:ext uri="{FF2B5EF4-FFF2-40B4-BE49-F238E27FC236}">
                <a16:creationId xmlns:a16="http://schemas.microsoft.com/office/drawing/2014/main" id="{19ABD10C-4CF6-461D-84F0-A9B787418715}"/>
              </a:ext>
            </a:extLst>
          </p:cNvPr>
          <p:cNvSpPr txBox="1"/>
          <p:nvPr/>
        </p:nvSpPr>
        <p:spPr>
          <a:xfrm>
            <a:off x="1997890" y="4493899"/>
            <a:ext cx="4283034" cy="307777"/>
          </a:xfrm>
          <a:prstGeom prst="rect">
            <a:avLst/>
          </a:prstGeom>
          <a:noFill/>
        </p:spPr>
        <p:txBody>
          <a:bodyPr wrap="square" rtlCol="0">
            <a:spAutoFit/>
          </a:bodyPr>
          <a:lstStyle/>
          <a:p>
            <a:r>
              <a:rPr lang="en-AU" sz="700" dirty="0"/>
              <a:t>Based on Recommendation 5 ASCIA Position statement - subcutaneous immunoglobulin (SCIg) </a:t>
            </a:r>
          </a:p>
          <a:p>
            <a:r>
              <a:rPr lang="en-AU" sz="700" dirty="0">
                <a:hlinkClick r:id="rId2"/>
              </a:rPr>
              <a:t>ASCIA_HP_Position_Statement_SCIg_2018.pdf (allergy.org.au)</a:t>
            </a:r>
            <a:r>
              <a:rPr lang="en-AU" sz="700" dirty="0"/>
              <a:t> </a:t>
            </a:r>
          </a:p>
        </p:txBody>
      </p:sp>
    </p:spTree>
    <p:extLst>
      <p:ext uri="{BB962C8B-B14F-4D97-AF65-F5344CB8AC3E}">
        <p14:creationId xmlns:p14="http://schemas.microsoft.com/office/powerpoint/2010/main" val="126561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238B-3ED9-4F6D-88D7-5FFDC887B039}"/>
              </a:ext>
            </a:extLst>
          </p:cNvPr>
          <p:cNvSpPr>
            <a:spLocks noGrp="1"/>
          </p:cNvSpPr>
          <p:nvPr>
            <p:ph type="title"/>
          </p:nvPr>
        </p:nvSpPr>
        <p:spPr/>
        <p:txBody>
          <a:bodyPr/>
          <a:lstStyle/>
          <a:p>
            <a:r>
              <a:rPr lang="en-AU" sz="2800" dirty="0"/>
              <a:t>Why use SCIg?</a:t>
            </a:r>
          </a:p>
        </p:txBody>
      </p:sp>
      <p:sp>
        <p:nvSpPr>
          <p:cNvPr id="3" name="Content Placeholder 2">
            <a:extLst>
              <a:ext uri="{FF2B5EF4-FFF2-40B4-BE49-F238E27FC236}">
                <a16:creationId xmlns:a16="http://schemas.microsoft.com/office/drawing/2014/main" id="{5AA561A7-B13D-4630-85D0-412FBC7DDE2F}"/>
              </a:ext>
            </a:extLst>
          </p:cNvPr>
          <p:cNvSpPr>
            <a:spLocks noGrp="1"/>
          </p:cNvSpPr>
          <p:nvPr>
            <p:ph idx="1"/>
          </p:nvPr>
        </p:nvSpPr>
        <p:spPr>
          <a:xfrm>
            <a:off x="539751" y="1220127"/>
            <a:ext cx="8243888" cy="3061666"/>
          </a:xfrm>
        </p:spPr>
        <p:txBody>
          <a:bodyPr/>
          <a:lstStyle/>
          <a:p>
            <a:pPr marL="285750" lvl="1" indent="-285750">
              <a:lnSpc>
                <a:spcPct val="100000"/>
              </a:lnSpc>
              <a:spcBef>
                <a:spcPts val="800"/>
              </a:spcBef>
              <a:buFont typeface="Arial" panose="020B0604020202020204" pitchFamily="34" charset="0"/>
              <a:buChar char="•"/>
            </a:pPr>
            <a:r>
              <a:rPr lang="en-AU" sz="1400" dirty="0"/>
              <a:t>Patients have greater control of their own care                                </a:t>
            </a:r>
          </a:p>
          <a:p>
            <a:pPr marL="285750" lvl="1" indent="-285750">
              <a:lnSpc>
                <a:spcPct val="100000"/>
              </a:lnSpc>
              <a:spcBef>
                <a:spcPts val="800"/>
              </a:spcBef>
              <a:buFont typeface="Arial" panose="020B0604020202020204" pitchFamily="34" charset="0"/>
              <a:buChar char="•"/>
            </a:pPr>
            <a:r>
              <a:rPr lang="en-AU" sz="1400" dirty="0"/>
              <a:t>Stable immunoglobulin levels</a:t>
            </a:r>
          </a:p>
          <a:p>
            <a:pPr marL="285750" lvl="1" indent="-285750">
              <a:lnSpc>
                <a:spcPct val="100000"/>
              </a:lnSpc>
              <a:spcBef>
                <a:spcPts val="800"/>
              </a:spcBef>
              <a:buFont typeface="Arial" panose="020B0604020202020204" pitchFamily="34" charset="0"/>
              <a:buChar char="•"/>
            </a:pPr>
            <a:r>
              <a:rPr lang="en-AU" sz="1400" dirty="0"/>
              <a:t>Fewer infections</a:t>
            </a:r>
          </a:p>
          <a:p>
            <a:pPr marL="285750" lvl="1" indent="-285750">
              <a:lnSpc>
                <a:spcPct val="100000"/>
              </a:lnSpc>
              <a:spcBef>
                <a:spcPts val="800"/>
              </a:spcBef>
              <a:buFont typeface="Arial" panose="020B0604020202020204" pitchFamily="34" charset="0"/>
              <a:buChar char="•"/>
            </a:pPr>
            <a:r>
              <a:rPr lang="en-AU" sz="1400" dirty="0"/>
              <a:t>Reduced hospital admissions</a:t>
            </a:r>
          </a:p>
          <a:p>
            <a:pPr marL="285750" lvl="1" indent="-285750">
              <a:lnSpc>
                <a:spcPct val="100000"/>
              </a:lnSpc>
              <a:spcBef>
                <a:spcPts val="800"/>
              </a:spcBef>
              <a:buFont typeface="Arial" panose="020B0604020202020204" pitchFamily="34" charset="0"/>
              <a:buChar char="•"/>
            </a:pPr>
            <a:r>
              <a:rPr lang="en-AU" sz="1400" dirty="0"/>
              <a:t>Improved compliance with treatment</a:t>
            </a:r>
          </a:p>
          <a:p>
            <a:pPr marL="285750" lvl="1" indent="-285750">
              <a:lnSpc>
                <a:spcPct val="100000"/>
              </a:lnSpc>
              <a:spcBef>
                <a:spcPts val="800"/>
              </a:spcBef>
              <a:buFont typeface="Arial" panose="020B0604020202020204" pitchFamily="34" charset="0"/>
              <a:buChar char="•"/>
            </a:pPr>
            <a:r>
              <a:rPr lang="en-AU" sz="1400" dirty="0"/>
              <a:t>Do not need IV access</a:t>
            </a:r>
          </a:p>
          <a:p>
            <a:pPr marL="285750" lvl="1" indent="-285750">
              <a:lnSpc>
                <a:spcPct val="100000"/>
              </a:lnSpc>
              <a:spcBef>
                <a:spcPts val="800"/>
              </a:spcBef>
              <a:buFont typeface="Arial" panose="020B0604020202020204" pitchFamily="34" charset="0"/>
              <a:buChar char="•"/>
            </a:pPr>
            <a:r>
              <a:rPr lang="en-AU" sz="1400" dirty="0"/>
              <a:t>Systemic side effects are rare</a:t>
            </a:r>
          </a:p>
          <a:p>
            <a:endParaRPr lang="en-AU" sz="2400" dirty="0"/>
          </a:p>
        </p:txBody>
      </p:sp>
    </p:spTree>
    <p:extLst>
      <p:ext uri="{BB962C8B-B14F-4D97-AF65-F5344CB8AC3E}">
        <p14:creationId xmlns:p14="http://schemas.microsoft.com/office/powerpoint/2010/main" val="3044857429"/>
      </p:ext>
    </p:extLst>
  </p:cSld>
  <p:clrMapOvr>
    <a:masterClrMapping/>
  </p:clrMapOvr>
</p:sld>
</file>

<file path=ppt/theme/theme1.xml><?xml version="1.0" encoding="utf-8"?>
<a:theme xmlns:a="http://schemas.openxmlformats.org/drawingml/2006/main" name="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ood Matters DH red 16x9 presentation" id="{88B4303A-CB51-4EB9-802C-9795FAF9D928}" vid="{2AE171AC-D851-466B-8E7B-55655706F0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d9262fe-586d-4d19-94d3-2a13903414dc}" enabled="1" method="Privileged" siteId="{957b3627-a629-4769-908d-ff92d7d3323d}" contentBits="0" removed="0"/>
</clbl:labelList>
</file>

<file path=docProps/app.xml><?xml version="1.0" encoding="utf-8"?>
<Properties xmlns="http://schemas.openxmlformats.org/officeDocument/2006/extended-properties" xmlns:vt="http://schemas.openxmlformats.org/officeDocument/2006/docPropsVTypes">
  <Template>Gallery</Template>
  <TotalTime>6326</TotalTime>
  <Words>3323</Words>
  <Application>Microsoft Office PowerPoint</Application>
  <PresentationFormat>On-screen Show (16:9)</PresentationFormat>
  <Paragraphs>441</Paragraphs>
  <Slides>35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Black</vt:lpstr>
      <vt:lpstr>Calibri</vt:lpstr>
      <vt:lpstr>Times New Roman</vt:lpstr>
      <vt:lpstr>Body</vt:lpstr>
      <vt:lpstr>Subcutaneous immunoglobulin (SCIg) ‘Getting started’</vt:lpstr>
      <vt:lpstr>Acknowledgement of Country</vt:lpstr>
      <vt:lpstr>Content</vt:lpstr>
      <vt:lpstr>What is SCIg?</vt:lpstr>
      <vt:lpstr>Approved indications for SCIg in Australia</vt:lpstr>
      <vt:lpstr>Comparison table between SCIg and IVIg</vt:lpstr>
      <vt:lpstr>Pro and cons</vt:lpstr>
      <vt:lpstr>Australasian Society of Clinical Immunology and Allergy (ASCIA) SCIg Position Statement</vt:lpstr>
      <vt:lpstr>Why use SCIg?</vt:lpstr>
      <vt:lpstr>What do patients want?</vt:lpstr>
      <vt:lpstr>Patient eligibility/criteria</vt:lpstr>
      <vt:lpstr>Health service eligibility criteria</vt:lpstr>
      <vt:lpstr>Governance – quality assurance &amp; clinical oversight</vt:lpstr>
      <vt:lpstr>Governance – equipment, facilities, education &amp; training</vt:lpstr>
      <vt:lpstr>Governance – review and product supply</vt:lpstr>
      <vt:lpstr>Governance –  reporting unused, discarded, spoilt/broken product</vt:lpstr>
      <vt:lpstr>Other considerations</vt:lpstr>
      <vt:lpstr>Putting the SCIg pieces together</vt:lpstr>
      <vt:lpstr>Patient selection</vt:lpstr>
      <vt:lpstr>Contraindications to SCIg*</vt:lpstr>
      <vt:lpstr>Products and vials</vt:lpstr>
      <vt:lpstr>Ordering SCIg - BloodSTAR</vt:lpstr>
      <vt:lpstr>BloodSTAR </vt:lpstr>
      <vt:lpstr>Ordering SCIg flow</vt:lpstr>
      <vt:lpstr>Patient education</vt:lpstr>
      <vt:lpstr>Equipment: pumps &amp; consumables</vt:lpstr>
      <vt:lpstr>Subcutaneous infusion sets</vt:lpstr>
      <vt:lpstr>Subcutaneous infusion sets cont…</vt:lpstr>
      <vt:lpstr>Pumps</vt:lpstr>
      <vt:lpstr>Other pumps</vt:lpstr>
      <vt:lpstr>Documentation</vt:lpstr>
      <vt:lpstr>Questions to you</vt:lpstr>
      <vt:lpstr>Further information:</vt:lpstr>
      <vt:lpstr>Acknowledgement</vt:lpstr>
      <vt:lpstr>Accessibility </vt:lpstr>
    </vt:vector>
  </TitlesOfParts>
  <Manager/>
  <Company>State Government Victoria, Department of Health, Blood Matters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Linley Bielby</dc:creator>
  <cp:keywords/>
  <dc:description/>
  <cp:lastModifiedBy>Miriam Hagan (Health)</cp:lastModifiedBy>
  <cp:revision>172</cp:revision>
  <dcterms:created xsi:type="dcterms:W3CDTF">2021-10-11T03:22:09Z</dcterms:created>
  <dcterms:modified xsi:type="dcterms:W3CDTF">2023-09-20T01:34:01Z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version">
    <vt:lpwstr>v5 160322021</vt:lpwstr>
  </property>
  <property fmtid="{D5CDD505-2E9C-101B-9397-08002B2CF9AE}" pid="4" name="MSIP_Label_43e64453-338c-4f93-8a4d-0039a0a41f2a_Enabled">
    <vt:lpwstr>true</vt:lpwstr>
  </property>
  <property fmtid="{D5CDD505-2E9C-101B-9397-08002B2CF9AE}" pid="5" name="MSIP_Label_43e64453-338c-4f93-8a4d-0039a0a41f2a_SetDate">
    <vt:lpwstr>2021-03-16T03:59:04Z</vt:lpwstr>
  </property>
  <property fmtid="{D5CDD505-2E9C-101B-9397-08002B2CF9AE}" pid="6" name="MSIP_Label_43e64453-338c-4f93-8a4d-0039a0a41f2a_Method">
    <vt:lpwstr>Privileged</vt:lpwstr>
  </property>
  <property fmtid="{D5CDD505-2E9C-101B-9397-08002B2CF9AE}" pid="7" name="MSIP_Label_43e64453-338c-4f93-8a4d-0039a0a41f2a_Name">
    <vt:lpwstr>43e64453-338c-4f93-8a4d-0039a0a41f2a</vt:lpwstr>
  </property>
  <property fmtid="{D5CDD505-2E9C-101B-9397-08002B2CF9AE}" pid="8" name="MSIP_Label_43e64453-338c-4f93-8a4d-0039a0a41f2a_SiteId">
    <vt:lpwstr>c0e0601f-0fac-449c-9c88-a104c4eb9f28</vt:lpwstr>
  </property>
  <property fmtid="{D5CDD505-2E9C-101B-9397-08002B2CF9AE}" pid="9" name="MSIP_Label_43e64453-338c-4f93-8a4d-0039a0a41f2a_ActionId">
    <vt:lpwstr>b5b8dfe1-4ff9-4735-999e-53666cf68136</vt:lpwstr>
  </property>
  <property fmtid="{D5CDD505-2E9C-101B-9397-08002B2CF9AE}" pid="10" name="MSIP_Label_43e64453-338c-4f93-8a4d-0039a0a41f2a_ContentBits">
    <vt:lpwstr>2</vt:lpwstr>
  </property>
</Properties>
</file>