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7"/>
  </p:notesMasterIdLst>
  <p:sldIdLst>
    <p:sldId id="359" r:id="rId2"/>
    <p:sldId id="358" r:id="rId3"/>
    <p:sldId id="449" r:id="rId4"/>
    <p:sldId id="450" r:id="rId5"/>
    <p:sldId id="440" r:id="rId6"/>
    <p:sldId id="433" r:id="rId7"/>
    <p:sldId id="514" r:id="rId8"/>
    <p:sldId id="515" r:id="rId9"/>
    <p:sldId id="428" r:id="rId10"/>
    <p:sldId id="432" r:id="rId11"/>
    <p:sldId id="435" r:id="rId12"/>
    <p:sldId id="446" r:id="rId13"/>
    <p:sldId id="439" r:id="rId14"/>
    <p:sldId id="273" r:id="rId15"/>
    <p:sldId id="268" r:id="rId16"/>
  </p:sldIdLst>
  <p:sldSz cx="9144000" cy="5143500" type="screen16x9"/>
  <p:notesSz cx="6858000" cy="9144000"/>
  <p:defaultTextStyle>
    <a:defPPr>
      <a:defRPr lang="en-AU"/>
    </a:defPPr>
    <a:lvl1pPr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53C1DCF-E729-91AA-C84E-26277FA78D61}" name="Rae French" initials="RF" userId="S::RFrench@redcrossblood.org.au::507359f8-e9d7-401a-a79f-6cc09e307fb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272F"/>
    <a:srgbClr val="53565A"/>
    <a:srgbClr val="201547"/>
    <a:srgbClr val="87189D"/>
    <a:srgbClr val="D50032"/>
    <a:srgbClr val="007B4B"/>
    <a:srgbClr val="DA372E"/>
    <a:srgbClr val="008950"/>
    <a:srgbClr val="80808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14" autoAdjust="0"/>
    <p:restoredTop sz="72526" autoAdjust="0"/>
  </p:normalViewPr>
  <p:slideViewPr>
    <p:cSldViewPr snapToGrid="0" snapToObjects="1">
      <p:cViewPr varScale="1">
        <p:scale>
          <a:sx n="78" d="100"/>
          <a:sy n="78" d="100"/>
        </p:scale>
        <p:origin x="811" y="58"/>
      </p:cViewPr>
      <p:guideLst>
        <p:guide orient="horz" pos="1620"/>
        <p:guide pos="2880"/>
      </p:guideLst>
    </p:cSldViewPr>
  </p:slideViewPr>
  <p:outlineViewPr>
    <p:cViewPr>
      <p:scale>
        <a:sx n="33" d="100"/>
        <a:sy n="33" d="100"/>
      </p:scale>
      <p:origin x="0" y="-738"/>
    </p:cViewPr>
  </p:outlineViewPr>
  <p:notesTextViewPr>
    <p:cViewPr>
      <p:scale>
        <a:sx n="1" d="1"/>
        <a:sy n="1" d="1"/>
      </p:scale>
      <p:origin x="0" y="0"/>
    </p:cViewPr>
  </p:notesTextViewPr>
  <p:notesViewPr>
    <p:cSldViewPr snapToGrid="0" snapToObjects="1">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sfpsou03\Bloodmatters$\Projects\2022\Scientist\Group%20O%20emergency%20issue%20RBC\O%20Neg%20supply%20vs%20demand%20chart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Sheet1!$A$3</c:f>
              <c:strCache>
                <c:ptCount val="1"/>
                <c:pt idx="0">
                  <c:v>Supply</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D582-4BD6-AC0D-10BAE58C16A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Sheet1!$B$3</c:f>
              <c:numCache>
                <c:formatCode>0.0%</c:formatCode>
                <c:ptCount val="1"/>
                <c:pt idx="0">
                  <c:v>8.6999999999999994E-2</c:v>
                </c:pt>
              </c:numCache>
            </c:numRef>
          </c:val>
          <c:extLst>
            <c:ext xmlns:c16="http://schemas.microsoft.com/office/drawing/2014/chart" uri="{C3380CC4-5D6E-409C-BE32-E72D297353CC}">
              <c16:uniqueId val="{00000000-D582-4BD6-AC0D-10BAE58C16AC}"/>
            </c:ext>
          </c:extLst>
        </c:ser>
        <c:ser>
          <c:idx val="1"/>
          <c:order val="1"/>
          <c:tx>
            <c:strRef>
              <c:f>Sheet1!$A$4</c:f>
              <c:strCache>
                <c:ptCount val="1"/>
                <c:pt idx="0">
                  <c:v>Shortfall</c:v>
                </c:pt>
              </c:strCache>
            </c:strRef>
          </c:tx>
          <c:spPr>
            <a:solidFill>
              <a:srgbClr val="C00000"/>
            </a:solidFill>
            <a:ln>
              <a:noFill/>
            </a:ln>
            <a:effectLst/>
          </c:spPr>
          <c:invertIfNegative val="0"/>
          <c:dLbls>
            <c:dLbl>
              <c:idx val="0"/>
              <c:tx>
                <c:rich>
                  <a:bodyPr/>
                  <a:lstStyle/>
                  <a:p>
                    <a:fld id="{31751900-F99C-41D8-BBC1-4BFE8B1DC7B3}" type="VALUE">
                      <a:rPr lang="en-US" sz="1600" b="1">
                        <a:solidFill>
                          <a:schemeClr val="bg1"/>
                        </a:solidFill>
                      </a:rPr>
                      <a:pPr/>
                      <a:t>[VALUE]</a:t>
                    </a:fld>
                    <a:endParaRPr lang="en-A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582-4BD6-AC0D-10BAE58C16A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Sheet1!$B$4</c:f>
              <c:numCache>
                <c:formatCode>0.0%</c:formatCode>
                <c:ptCount val="1"/>
                <c:pt idx="0">
                  <c:v>7.5000000000000011E-2</c:v>
                </c:pt>
              </c:numCache>
            </c:numRef>
          </c:val>
          <c:extLst>
            <c:ext xmlns:c16="http://schemas.microsoft.com/office/drawing/2014/chart" uri="{C3380CC4-5D6E-409C-BE32-E72D297353CC}">
              <c16:uniqueId val="{00000001-D582-4BD6-AC0D-10BAE58C16AC}"/>
            </c:ext>
          </c:extLst>
        </c:ser>
        <c:dLbls>
          <c:showLegendKey val="0"/>
          <c:showVal val="0"/>
          <c:showCatName val="0"/>
          <c:showSerName val="0"/>
          <c:showPercent val="0"/>
          <c:showBubbleSize val="0"/>
        </c:dLbls>
        <c:gapWidth val="219"/>
        <c:overlap val="100"/>
        <c:axId val="1531320944"/>
        <c:axId val="1531318032"/>
      </c:barChart>
      <c:catAx>
        <c:axId val="1531320944"/>
        <c:scaling>
          <c:orientation val="minMax"/>
        </c:scaling>
        <c:delete val="1"/>
        <c:axPos val="b"/>
        <c:numFmt formatCode="General" sourceLinked="1"/>
        <c:majorTickMark val="none"/>
        <c:minorTickMark val="none"/>
        <c:tickLblPos val="nextTo"/>
        <c:crossAx val="1531318032"/>
        <c:crosses val="autoZero"/>
        <c:auto val="1"/>
        <c:lblAlgn val="ctr"/>
        <c:lblOffset val="100"/>
        <c:noMultiLvlLbl val="0"/>
      </c:catAx>
      <c:valAx>
        <c:axId val="1531318032"/>
        <c:scaling>
          <c:orientation val="minMax"/>
          <c:max val="0.18000000000000002"/>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31320944"/>
        <c:crosses val="autoZero"/>
        <c:crossBetween val="between"/>
        <c:majorUnit val="2.0000000000000004E-2"/>
      </c:valAx>
      <c:spPr>
        <a:noFill/>
        <a:ln w="25400">
          <a:noFill/>
        </a:ln>
        <a:effectLst/>
      </c:spPr>
    </c:plotArea>
    <c:legend>
      <c:legendPos val="b"/>
      <c:layout>
        <c:manualLayout>
          <c:xMode val="edge"/>
          <c:yMode val="edge"/>
          <c:x val="0.29454540201556545"/>
          <c:y val="0.83194032503056947"/>
          <c:w val="0.56304693343800016"/>
          <c:h val="0.1035782133896347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CD4B3EAE-599F-4337-95D0-2917641C3D63}" type="datetimeFigureOut">
              <a:rPr lang="en-AU"/>
              <a:pPr>
                <a:defRPr/>
              </a:pPr>
              <a:t>23/02/2023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AU" noProof="0"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66296A8-20EE-44BB-B7CD-DB4AE54BF570}" type="slidenum">
              <a:rPr lang="en-AU" altLang="en-US"/>
              <a:pPr/>
              <a:t>‹#›</a:t>
            </a:fld>
            <a:endParaRPr lang="en-AU" altLang="en-US"/>
          </a:p>
        </p:txBody>
      </p:sp>
    </p:spTree>
    <p:extLst>
      <p:ext uri="{BB962C8B-B14F-4D97-AF65-F5344CB8AC3E}">
        <p14:creationId xmlns:p14="http://schemas.microsoft.com/office/powerpoint/2010/main" val="33860982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1</a:t>
            </a:fld>
            <a:endParaRPr lang="en-AU" altLang="en-US"/>
          </a:p>
        </p:txBody>
      </p:sp>
    </p:spTree>
    <p:extLst>
      <p:ext uri="{BB962C8B-B14F-4D97-AF65-F5344CB8AC3E}">
        <p14:creationId xmlns:p14="http://schemas.microsoft.com/office/powerpoint/2010/main" val="2992427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Ensure communication with transfusion laboratory, including:</a:t>
            </a:r>
          </a:p>
          <a:p>
            <a:pPr marL="171450" indent="-171450">
              <a:buFont typeface="Arial" panose="020B0604020202020204" pitchFamily="34" charset="0"/>
              <a:buChar char="•"/>
            </a:pPr>
            <a:r>
              <a:rPr lang="en-AU" dirty="0"/>
              <a:t>Patient details (sex, age, name if available)</a:t>
            </a:r>
          </a:p>
          <a:p>
            <a:pPr marL="171450" indent="-171450">
              <a:buFont typeface="Arial" panose="020B0604020202020204" pitchFamily="34" charset="0"/>
              <a:buChar char="•"/>
            </a:pPr>
            <a:r>
              <a:rPr lang="en-AU" dirty="0"/>
              <a:t>Clinical information</a:t>
            </a:r>
          </a:p>
          <a:p>
            <a:pPr marL="171450" indent="-171450">
              <a:buFont typeface="Arial" panose="020B0604020202020204" pitchFamily="34" charset="0"/>
              <a:buChar char="•"/>
            </a:pPr>
            <a:r>
              <a:rPr lang="en-AU" dirty="0"/>
              <a:t>Urgency of transfusion</a:t>
            </a:r>
          </a:p>
          <a:p>
            <a:pPr marL="0" indent="0">
              <a:buFont typeface="Arial" panose="020B0604020202020204" pitchFamily="34" charset="0"/>
              <a:buNone/>
            </a:pPr>
            <a:r>
              <a:rPr lang="en-AU" dirty="0"/>
              <a:t>Obtain a sample for group and screen or crossmatch as soon as possible, and prior to transfusion of uncrossmatched blood (if possible).</a:t>
            </a:r>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10</a:t>
            </a:fld>
            <a:endParaRPr lang="en-AU" altLang="en-US"/>
          </a:p>
        </p:txBody>
      </p:sp>
    </p:spTree>
    <p:extLst>
      <p:ext uri="{BB962C8B-B14F-4D97-AF65-F5344CB8AC3E}">
        <p14:creationId xmlns:p14="http://schemas.microsoft.com/office/powerpoint/2010/main" val="2724162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Switch to group specific or crossmatch compatible blood as soon as possible.</a:t>
            </a:r>
          </a:p>
          <a:p>
            <a:endParaRPr lang="en-AU" dirty="0"/>
          </a:p>
          <a:p>
            <a:r>
              <a:rPr lang="en-AU" dirty="0"/>
              <a:t>Consider the management of RhD positive and RhD negative emergency use RBC, including massive transfusion/major </a:t>
            </a:r>
            <a:r>
              <a:rPr lang="en-AU" dirty="0" err="1"/>
              <a:t>haemorrage</a:t>
            </a:r>
            <a:r>
              <a:rPr lang="en-AU" dirty="0"/>
              <a:t> ‘packs’ and in satellite fridges where used.</a:t>
            </a:r>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11</a:t>
            </a:fld>
            <a:endParaRPr lang="en-AU" altLang="en-US"/>
          </a:p>
        </p:txBody>
      </p:sp>
    </p:spTree>
    <p:extLst>
      <p:ext uri="{BB962C8B-B14F-4D97-AF65-F5344CB8AC3E}">
        <p14:creationId xmlns:p14="http://schemas.microsoft.com/office/powerpoint/2010/main" val="3529026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Emergency use group O RBC are only to be used in an emergency to save a patient’s life</a:t>
            </a:r>
          </a:p>
          <a:p>
            <a:pPr marL="342900" indent="-342900">
              <a:buFont typeface="Arial" panose="020B0604020202020204" pitchFamily="34" charset="0"/>
              <a:buChar char="•"/>
            </a:pPr>
            <a:r>
              <a:rPr lang="en-AU" sz="1200" b="0" dirty="0">
                <a:solidFill>
                  <a:schemeClr val="tx1"/>
                </a:solidFill>
              </a:rPr>
              <a:t>Emergency use group O RBC are not without risk</a:t>
            </a:r>
          </a:p>
          <a:p>
            <a:pPr marL="0" indent="0">
              <a:buFont typeface="Arial" panose="020B0604020202020204" pitchFamily="34" charset="0"/>
              <a:buNone/>
            </a:pPr>
            <a:endParaRPr lang="en-AU" sz="1200" b="0" dirty="0">
              <a:solidFill>
                <a:schemeClr val="tx1"/>
              </a:solidFill>
            </a:endParaRPr>
          </a:p>
          <a:p>
            <a:r>
              <a:rPr lang="en-AU" sz="1200" dirty="0"/>
              <a:t>Risk of serious morbidity/mortality resulting from bleeding should be prioritised over potential risk of alloantibodies</a:t>
            </a:r>
          </a:p>
          <a:p>
            <a:r>
              <a:rPr lang="en-AU" sz="1200" dirty="0"/>
              <a:t>While crossmatched blood is preferable, DO NOT delay an urgent transfusion to wait for crossmatched units</a:t>
            </a:r>
          </a:p>
          <a:p>
            <a:pPr>
              <a:lnSpc>
                <a:spcPts val="1400"/>
              </a:lnSpc>
              <a:spcAft>
                <a:spcPts val="600"/>
              </a:spcAft>
            </a:pP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400"/>
              </a:lnSpc>
              <a:spcAft>
                <a:spcPts val="600"/>
              </a:spcAft>
            </a:pPr>
            <a:r>
              <a:rPr lang="en-AU" sz="1200" dirty="0">
                <a:effectLst/>
                <a:latin typeface="Arial" panose="020B0604020202020204" pitchFamily="34" charset="0"/>
                <a:ea typeface="Times New Roman" panose="02020603050405020304" pitchFamily="18" charset="0"/>
                <a:cs typeface="Times New Roman" panose="02020603050405020304" pitchFamily="18" charset="0"/>
              </a:rPr>
              <a:t>Reducing the demand for O neg RBC will ensure ongoing availability for those patients for whom there is no alternative.</a:t>
            </a:r>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12</a:t>
            </a:fld>
            <a:endParaRPr lang="en-AU" altLang="en-US"/>
          </a:p>
        </p:txBody>
      </p:sp>
    </p:spTree>
    <p:extLst>
      <p:ext uri="{BB962C8B-B14F-4D97-AF65-F5344CB8AC3E}">
        <p14:creationId xmlns:p14="http://schemas.microsoft.com/office/powerpoint/2010/main" val="2560674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Further information and supporting documentation can be accessed o </a:t>
            </a:r>
            <a:r>
              <a:rPr lang="en-AU" dirty="0" err="1"/>
              <a:t>nthe</a:t>
            </a:r>
            <a:r>
              <a:rPr lang="en-AU" dirty="0"/>
              <a:t> Blood Matters webpage, or alternatively contact via email.</a:t>
            </a:r>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13</a:t>
            </a:fld>
            <a:endParaRPr lang="en-AU" altLang="en-US"/>
          </a:p>
        </p:txBody>
      </p:sp>
    </p:spTree>
    <p:extLst>
      <p:ext uri="{BB962C8B-B14F-4D97-AF65-F5344CB8AC3E}">
        <p14:creationId xmlns:p14="http://schemas.microsoft.com/office/powerpoint/2010/main" val="619793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Australian governments fund the Australian Red Cross Lifeblood for the provision of blood, blood products and services to the Australian community. </a:t>
            </a:r>
          </a:p>
          <a:p>
            <a:endParaRPr lang="en-AU" dirty="0"/>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14</a:t>
            </a:fld>
            <a:endParaRPr lang="en-AU" altLang="en-US"/>
          </a:p>
        </p:txBody>
      </p:sp>
    </p:spTree>
    <p:extLst>
      <p:ext uri="{BB962C8B-B14F-4D97-AF65-F5344CB8AC3E}">
        <p14:creationId xmlns:p14="http://schemas.microsoft.com/office/powerpoint/2010/main" val="868247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nSpc>
                <a:spcPts val="1500"/>
              </a:lnSpc>
              <a:spcBef>
                <a:spcPts val="1200"/>
              </a:spcBef>
              <a:spcAft>
                <a:spcPts val="1000"/>
              </a:spcAft>
            </a:pPr>
            <a:endParaRPr lang="en-US" altLang="en-US"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fld id="{E01EFD61-D8B4-4D1E-BC90-DF625FC4780B}" type="slidenum">
              <a:rPr lang="en-AU" altLang="en-US"/>
              <a:pPr/>
              <a:t>15</a:t>
            </a:fld>
            <a:endParaRPr lang="en-AU"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 acknowledge and pay respect to the past, present and future traditional custodians and elders of this land and the continuation of cultural, spiritual and educational practices of Aboriginal and Torres Strait Islander peoples. </a:t>
            </a:r>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2</a:t>
            </a:fld>
            <a:endParaRPr lang="en-AU" altLang="en-US"/>
          </a:p>
        </p:txBody>
      </p:sp>
    </p:spTree>
    <p:extLst>
      <p:ext uri="{BB962C8B-B14F-4D97-AF65-F5344CB8AC3E}">
        <p14:creationId xmlns:p14="http://schemas.microsoft.com/office/powerpoint/2010/main" val="2869051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Group O RhD negative RBC are in constant demand, with shortages often experienced.</a:t>
            </a:r>
          </a:p>
          <a:p>
            <a:r>
              <a:rPr lang="en-AU" dirty="0"/>
              <a:t>The Victorian 12-month average for O RhD negative RBC issues was 16.2% (to September 2022), whereas only 8.7% of new Australian donors are O RhD negative.</a:t>
            </a:r>
          </a:p>
          <a:p>
            <a:r>
              <a:rPr lang="en-AU" dirty="0"/>
              <a:t>These O RhD negative donors are called in to donate frequently to make up the huge shortfall in supply versus demand, which is unsustainable.</a:t>
            </a:r>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3</a:t>
            </a:fld>
            <a:endParaRPr lang="en-AU" altLang="en-US"/>
          </a:p>
        </p:txBody>
      </p:sp>
    </p:spTree>
    <p:extLst>
      <p:ext uri="{BB962C8B-B14F-4D97-AF65-F5344CB8AC3E}">
        <p14:creationId xmlns:p14="http://schemas.microsoft.com/office/powerpoint/2010/main" val="3204772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400"/>
              </a:lnSpc>
              <a:spcBef>
                <a:spcPts val="600"/>
              </a:spcBef>
              <a:spcAft>
                <a:spcPts val="600"/>
              </a:spcAft>
            </a:pPr>
            <a:r>
              <a:rPr lang="en-AU" sz="1200" dirty="0">
                <a:effectLst/>
                <a:latin typeface="Arial" panose="020B0604020202020204" pitchFamily="34" charset="0"/>
                <a:ea typeface="Times" panose="02020603050405020304" pitchFamily="18" charset="0"/>
                <a:cs typeface="Times New Roman" panose="02020603050405020304" pitchFamily="18" charset="0"/>
              </a:rPr>
              <a:t>A large amount of O RhD negative RBCs is held for emergency use where the patient’s blood group is unknown:</a:t>
            </a:r>
          </a:p>
          <a:p>
            <a:pPr marL="342900" lvl="0" indent="-342900">
              <a:lnSpc>
                <a:spcPts val="1400"/>
              </a:lnSpc>
              <a:spcAft>
                <a:spcPts val="200"/>
              </a:spcAft>
              <a:buFont typeface="Calibri" panose="020F0502020204030204" pitchFamily="34" charset="0"/>
              <a:buChar char="•"/>
              <a:tabLst>
                <a:tab pos="228600" algn="l"/>
                <a:tab pos="457200" algn="l"/>
              </a:tabLst>
            </a:pPr>
            <a:r>
              <a:rPr lang="en-AU" sz="1200" dirty="0">
                <a:effectLst/>
                <a:latin typeface="Arial" panose="020B0604020202020204" pitchFamily="34" charset="0"/>
                <a:ea typeface="Times" panose="02020603050405020304" pitchFamily="18" charset="0"/>
                <a:cs typeface="Times New Roman" panose="02020603050405020304" pitchFamily="18" charset="0"/>
              </a:rPr>
              <a:t>Most of this is not used for emergency purposes </a:t>
            </a:r>
          </a:p>
          <a:p>
            <a:pPr marL="342900" lvl="0" indent="-342900">
              <a:lnSpc>
                <a:spcPts val="1400"/>
              </a:lnSpc>
              <a:spcAft>
                <a:spcPts val="200"/>
              </a:spcAft>
              <a:buFont typeface="Calibri" panose="020F0502020204030204" pitchFamily="34" charset="0"/>
              <a:buChar char="•"/>
              <a:tabLst>
                <a:tab pos="228600" algn="l"/>
                <a:tab pos="457200" algn="l"/>
              </a:tabLst>
            </a:pPr>
            <a:r>
              <a:rPr lang="en-AU" sz="1200" dirty="0">
                <a:effectLst/>
                <a:latin typeface="Arial" panose="020B0604020202020204" pitchFamily="34" charset="0"/>
                <a:ea typeface="Times" panose="02020603050405020304" pitchFamily="18" charset="0"/>
                <a:cs typeface="Times New Roman" panose="02020603050405020304" pitchFamily="18" charset="0"/>
              </a:rPr>
              <a:t>To ensure the blood is not time expired, it is often electively transfused to non-group O RhD negative patients. </a:t>
            </a:r>
            <a:r>
              <a:rPr lang="en-AU" sz="1200" i="0" dirty="0">
                <a:effectLst/>
                <a:latin typeface="Arial" panose="020B0604020202020204" pitchFamily="34" charset="0"/>
                <a:ea typeface="Times" panose="02020603050405020304" pitchFamily="18" charset="0"/>
                <a:cs typeface="Arial" panose="020B0604020202020204" pitchFamily="34" charset="0"/>
              </a:rPr>
              <a:t>According to the “Blood Matters </a:t>
            </a:r>
            <a:r>
              <a:rPr lang="en-AU" sz="1200" i="0" dirty="0">
                <a:latin typeface="Arial" panose="020B0604020202020204" pitchFamily="34" charset="0"/>
                <a:cs typeface="Arial" panose="020B0604020202020204" pitchFamily="34" charset="0"/>
              </a:rPr>
              <a:t>use of O RhD negative red blood cells according to guidelines audit report 2018”: </a:t>
            </a:r>
            <a:r>
              <a:rPr lang="en-AU" sz="1200" b="0" i="0" dirty="0">
                <a:latin typeface="Arial" panose="020B0604020202020204" pitchFamily="34" charset="0"/>
                <a:cs typeface="Arial" panose="020B0604020202020204" pitchFamily="34" charset="0"/>
              </a:rPr>
              <a:t>17% </a:t>
            </a:r>
            <a:r>
              <a:rPr lang="en-AU" sz="1200" i="0" dirty="0">
                <a:latin typeface="Arial" panose="020B0604020202020204" pitchFamily="34" charset="0"/>
                <a:cs typeface="Arial" panose="020B0604020202020204" pitchFamily="34" charset="0"/>
              </a:rPr>
              <a:t>of O neg units were used to prevent time expiry</a:t>
            </a:r>
          </a:p>
          <a:p>
            <a:br>
              <a:rPr lang="en-AU" dirty="0"/>
            </a:br>
            <a:r>
              <a:rPr lang="en-AU" dirty="0"/>
              <a:t>The ongoing demand for O RhD negative RBC has become a challenge to support nationally. </a:t>
            </a:r>
          </a:p>
          <a:p>
            <a:r>
              <a:rPr lang="en-AU" dirty="0"/>
              <a:t>O RhD negative RBC need to be preserved for patients who have no alternative but to receive this group.</a:t>
            </a:r>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4</a:t>
            </a:fld>
            <a:endParaRPr lang="en-AU" altLang="en-US"/>
          </a:p>
        </p:txBody>
      </p:sp>
    </p:spTree>
    <p:extLst>
      <p:ext uri="{BB962C8B-B14F-4D97-AF65-F5344CB8AC3E}">
        <p14:creationId xmlns:p14="http://schemas.microsoft.com/office/powerpoint/2010/main" val="2148299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Appropriate and clinically indicated use of O RhD negative RBC, which are consistent with the Guidelines for the use of group O RhD negative red cells. These Guidelines were developed and endorsed by The Australian Red Cross Blood Service (as known at the time) and the National Blood Transfusion Committee in 2008.</a:t>
            </a:r>
          </a:p>
          <a:p>
            <a:pPr marL="457200" indent="-457200">
              <a:buAutoNum type="arabicPeriod"/>
            </a:pPr>
            <a:r>
              <a:rPr lang="en-AU" sz="1200" dirty="0">
                <a:solidFill>
                  <a:schemeClr val="tx1"/>
                </a:solidFill>
              </a:rPr>
              <a:t>O RhD negative </a:t>
            </a:r>
            <a:r>
              <a:rPr lang="en-AU" sz="1200" b="0" dirty="0">
                <a:solidFill>
                  <a:schemeClr val="tx1"/>
                </a:solidFill>
              </a:rPr>
              <a:t>patients with </a:t>
            </a:r>
            <a:r>
              <a:rPr lang="en-AU" sz="1200" dirty="0">
                <a:solidFill>
                  <a:schemeClr val="tx1"/>
                </a:solidFill>
              </a:rPr>
              <a:t>anti-D antibodies</a:t>
            </a:r>
          </a:p>
          <a:p>
            <a:pPr marL="457200" indent="-457200">
              <a:buAutoNum type="arabicPeriod"/>
            </a:pPr>
            <a:r>
              <a:rPr lang="en-AU" sz="1200" dirty="0">
                <a:solidFill>
                  <a:schemeClr val="tx1"/>
                </a:solidFill>
              </a:rPr>
              <a:t>O RhD negative females </a:t>
            </a:r>
            <a:r>
              <a:rPr lang="en-AU" sz="1200" b="0" dirty="0">
                <a:solidFill>
                  <a:schemeClr val="tx1"/>
                </a:solidFill>
              </a:rPr>
              <a:t>of </a:t>
            </a:r>
            <a:r>
              <a:rPr lang="en-AU" sz="1200" dirty="0">
                <a:solidFill>
                  <a:schemeClr val="tx1"/>
                </a:solidFill>
              </a:rPr>
              <a:t>childbearing potential </a:t>
            </a:r>
            <a:r>
              <a:rPr lang="en-AU" sz="1200" b="0" dirty="0">
                <a:solidFill>
                  <a:schemeClr val="tx1"/>
                </a:solidFill>
              </a:rPr>
              <a:t>(age ≤ 50 years)</a:t>
            </a:r>
          </a:p>
          <a:p>
            <a:pPr marL="457200" indent="-457200">
              <a:buAutoNum type="arabicPeriod"/>
            </a:pPr>
            <a:r>
              <a:rPr lang="en-AU" sz="1200" dirty="0">
                <a:solidFill>
                  <a:schemeClr val="tx1"/>
                </a:solidFill>
              </a:rPr>
              <a:t>Emergency use </a:t>
            </a:r>
            <a:r>
              <a:rPr lang="en-AU" sz="1200" b="0" dirty="0">
                <a:solidFill>
                  <a:schemeClr val="tx1"/>
                </a:solidFill>
              </a:rPr>
              <a:t>for </a:t>
            </a:r>
            <a:r>
              <a:rPr lang="en-AU" sz="1200" dirty="0">
                <a:solidFill>
                  <a:schemeClr val="tx1"/>
                </a:solidFill>
              </a:rPr>
              <a:t>females of childbearing potential </a:t>
            </a:r>
            <a:r>
              <a:rPr lang="en-AU" sz="1200" b="0" dirty="0">
                <a:solidFill>
                  <a:schemeClr val="tx1"/>
                </a:solidFill>
              </a:rPr>
              <a:t>(age ≤ 50 years) of unknown blood group</a:t>
            </a:r>
          </a:p>
          <a:p>
            <a:pPr marL="457200" indent="-457200">
              <a:buAutoNum type="arabicPeriod"/>
            </a:pPr>
            <a:r>
              <a:rPr lang="en-AU" sz="1200" dirty="0">
                <a:solidFill>
                  <a:schemeClr val="tx1"/>
                </a:solidFill>
              </a:rPr>
              <a:t>O RhD negative children </a:t>
            </a:r>
            <a:r>
              <a:rPr lang="en-AU" sz="1200" b="0" dirty="0">
                <a:solidFill>
                  <a:schemeClr val="tx1"/>
                </a:solidFill>
              </a:rPr>
              <a:t>(males and females </a:t>
            </a:r>
            <a:r>
              <a:rPr lang="en-AU" sz="1200" b="0" dirty="0">
                <a:solidFill>
                  <a:schemeClr val="tx1"/>
                </a:solidFill>
                <a:effectLst/>
                <a:ea typeface="Times" panose="02020603050405020304" pitchFamily="18" charset="0"/>
                <a:cs typeface="Times New Roman" panose="02020603050405020304" pitchFamily="18" charset="0"/>
              </a:rPr>
              <a:t>≤18</a:t>
            </a:r>
            <a:r>
              <a:rPr lang="en-AU" sz="1050" b="0" baseline="30000" dirty="0">
                <a:solidFill>
                  <a:schemeClr val="tx1"/>
                </a:solidFill>
                <a:effectLst/>
                <a:ea typeface="Times" panose="02020603050405020304" pitchFamily="18" charset="0"/>
                <a:cs typeface="Times New Roman" panose="02020603050405020304" pitchFamily="18" charset="0"/>
              </a:rPr>
              <a:t> </a:t>
            </a:r>
            <a:r>
              <a:rPr lang="en-AU" sz="1200" b="0" dirty="0">
                <a:solidFill>
                  <a:schemeClr val="tx1"/>
                </a:solidFill>
                <a:effectLst/>
                <a:ea typeface="Times" panose="02020603050405020304" pitchFamily="18" charset="0"/>
                <a:cs typeface="Times New Roman" panose="02020603050405020304" pitchFamily="18" charset="0"/>
              </a:rPr>
              <a:t>years, or based on organisational definition of paediatrics)</a:t>
            </a:r>
          </a:p>
          <a:p>
            <a:pPr marL="457200" indent="-457200">
              <a:buAutoNum type="arabicPeriod"/>
            </a:pPr>
            <a:r>
              <a:rPr lang="en-AU" sz="1200" dirty="0">
                <a:solidFill>
                  <a:schemeClr val="tx1"/>
                </a:solidFill>
                <a:cs typeface="Times New Roman" panose="02020603050405020304" pitchFamily="18" charset="0"/>
              </a:rPr>
              <a:t>Emergency use </a:t>
            </a:r>
            <a:r>
              <a:rPr lang="en-AU" sz="1200" b="0" dirty="0">
                <a:solidFill>
                  <a:schemeClr val="tx1"/>
                </a:solidFill>
                <a:cs typeface="Times New Roman" panose="02020603050405020304" pitchFamily="18" charset="0"/>
              </a:rPr>
              <a:t>for </a:t>
            </a:r>
            <a:r>
              <a:rPr lang="en-AU" sz="1200" dirty="0">
                <a:solidFill>
                  <a:schemeClr val="tx1"/>
                </a:solidFill>
                <a:cs typeface="Times New Roman" panose="02020603050405020304" pitchFamily="18" charset="0"/>
              </a:rPr>
              <a:t>children </a:t>
            </a:r>
            <a:r>
              <a:rPr lang="en-AU" sz="1200" b="0" dirty="0">
                <a:solidFill>
                  <a:schemeClr val="tx1"/>
                </a:solidFill>
                <a:cs typeface="Times New Roman" panose="02020603050405020304" pitchFamily="18" charset="0"/>
              </a:rPr>
              <a:t>of unknown blood group</a:t>
            </a:r>
            <a:endParaRPr lang="en-AU" sz="1200" b="0" dirty="0">
              <a:solidFill>
                <a:schemeClr val="tx1"/>
              </a:solidFill>
            </a:endParaRPr>
          </a:p>
          <a:p>
            <a:endParaRPr lang="en-AU" dirty="0"/>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5</a:t>
            </a:fld>
            <a:endParaRPr lang="en-AU" altLang="en-US"/>
          </a:p>
        </p:txBody>
      </p:sp>
    </p:spTree>
    <p:extLst>
      <p:ext uri="{BB962C8B-B14F-4D97-AF65-F5344CB8AC3E}">
        <p14:creationId xmlns:p14="http://schemas.microsoft.com/office/powerpoint/2010/main" val="3211513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400"/>
              </a:lnSpc>
              <a:spcBef>
                <a:spcPts val="600"/>
              </a:spcBef>
              <a:spcAft>
                <a:spcPts val="600"/>
              </a:spcAft>
            </a:pPr>
            <a:r>
              <a:rPr lang="en-AU" sz="1200" dirty="0">
                <a:effectLst/>
                <a:latin typeface="Arial" panose="020B0604020202020204" pitchFamily="34" charset="0"/>
                <a:ea typeface="Times" panose="02020603050405020304" pitchFamily="18" charset="0"/>
                <a:cs typeface="Times New Roman" panose="02020603050405020304" pitchFamily="18" charset="0"/>
              </a:rPr>
              <a:t>Group O RhD positive RBCs are a safe and recommended therapy for most emergency transfusions where the patient’s blood group is unknown. They are ABO compatible with all ABO blood groups. O RBC will enable a patient to survive in a life threatening situation.</a:t>
            </a:r>
          </a:p>
          <a:p>
            <a:pPr>
              <a:lnSpc>
                <a:spcPts val="1400"/>
              </a:lnSpc>
              <a:spcBef>
                <a:spcPts val="600"/>
              </a:spcBef>
              <a:spcAft>
                <a:spcPts val="600"/>
              </a:spcAft>
            </a:pPr>
            <a:endParaRPr lang="en-AU" sz="1200" dirty="0">
              <a:effectLst/>
              <a:latin typeface="Arial" panose="020B0604020202020204" pitchFamily="34" charset="0"/>
              <a:ea typeface="Times" panose="02020603050405020304" pitchFamily="18" charset="0"/>
              <a:cs typeface="Times New Roman" panose="02020603050405020304" pitchFamily="18" charset="0"/>
            </a:endParaRPr>
          </a:p>
          <a:p>
            <a:pPr marL="171450" marR="0" lvl="0" indent="-171450" algn="l" defTabSz="914400" rtl="0" eaLnBrk="0" fontAlgn="base" latinLnBrk="0" hangingPunct="0">
              <a:lnSpc>
                <a:spcPts val="1400"/>
              </a:lnSpc>
              <a:spcBef>
                <a:spcPts val="600"/>
              </a:spcBef>
              <a:spcAft>
                <a:spcPts val="600"/>
              </a:spcAft>
              <a:buClrTx/>
              <a:buSzTx/>
              <a:buFont typeface="Arial" panose="020B0604020202020204" pitchFamily="34" charset="0"/>
              <a:buChar char="•"/>
              <a:tabLst/>
              <a:defRPr/>
            </a:pPr>
            <a:r>
              <a:rPr lang="en-AU" sz="1200" dirty="0">
                <a:effectLst/>
                <a:latin typeface="Arial" panose="020B0604020202020204" pitchFamily="34" charset="0"/>
                <a:ea typeface="Times" panose="02020603050405020304" pitchFamily="18" charset="0"/>
                <a:cs typeface="Times New Roman" panose="02020603050405020304" pitchFamily="18" charset="0"/>
              </a:rPr>
              <a:t>The use of O RhD positive RBC is standard practice in other Australian states, United Kingdom, Europe, United States of America and Canada.</a:t>
            </a:r>
          </a:p>
          <a:p>
            <a:pPr marL="171450" indent="-171450">
              <a:lnSpc>
                <a:spcPts val="1400"/>
              </a:lnSpc>
              <a:spcBef>
                <a:spcPts val="600"/>
              </a:spcBef>
              <a:spcAft>
                <a:spcPts val="600"/>
              </a:spcAft>
              <a:buFont typeface="Arial" panose="020B0604020202020204" pitchFamily="34" charset="0"/>
              <a:buChar char="•"/>
            </a:pPr>
            <a:r>
              <a:rPr lang="en-AU" sz="1200" dirty="0">
                <a:effectLst/>
                <a:latin typeface="Arial" panose="020B0604020202020204" pitchFamily="34" charset="0"/>
                <a:ea typeface="Times" panose="02020603050405020304" pitchFamily="18" charset="0"/>
                <a:cs typeface="Times New Roman" panose="02020603050405020304" pitchFamily="18" charset="0"/>
              </a:rPr>
              <a:t>There is no difference in risk of acute transfusion reaction between O RhD positive and O RhD negative RBC.</a:t>
            </a:r>
          </a:p>
          <a:p>
            <a:pPr marL="171450" indent="-171450">
              <a:lnSpc>
                <a:spcPts val="1400"/>
              </a:lnSpc>
              <a:spcBef>
                <a:spcPts val="600"/>
              </a:spcBef>
              <a:spcAft>
                <a:spcPts val="600"/>
              </a:spcAft>
              <a:buFont typeface="Arial" panose="020B0604020202020204" pitchFamily="34" charset="0"/>
              <a:buChar char="•"/>
            </a:pPr>
            <a:r>
              <a:rPr lang="en-AU" sz="1200" dirty="0">
                <a:effectLst/>
                <a:latin typeface="Arial" panose="020B0604020202020204" pitchFamily="34" charset="0"/>
                <a:ea typeface="Times" panose="02020603050405020304" pitchFamily="18" charset="0"/>
                <a:cs typeface="Times New Roman" panose="02020603050405020304" pitchFamily="18" charset="0"/>
              </a:rPr>
              <a:t>More than 85% of the Australian population are RhD positive, therefore O RhD positive RBCs are ABO and RhD compatible for these patients.</a:t>
            </a:r>
          </a:p>
          <a:p>
            <a:pPr marL="171450" marR="0" lvl="0" indent="-171450" algn="l" defTabSz="914400" rtl="0" eaLnBrk="0" fontAlgn="base" latinLnBrk="0" hangingPunct="0">
              <a:lnSpc>
                <a:spcPts val="1400"/>
              </a:lnSpc>
              <a:spcBef>
                <a:spcPts val="600"/>
              </a:spcBef>
              <a:spcAft>
                <a:spcPts val="600"/>
              </a:spcAft>
              <a:buClrTx/>
              <a:buSzTx/>
              <a:buFont typeface="Arial" panose="020B0604020202020204" pitchFamily="34" charset="0"/>
              <a:buChar char="•"/>
              <a:tabLst/>
              <a:defRPr/>
            </a:pPr>
            <a:r>
              <a:rPr lang="en-AU" sz="1200" dirty="0">
                <a:effectLst/>
                <a:latin typeface="Arial" panose="020B0604020202020204" pitchFamily="34" charset="0"/>
                <a:ea typeface="Times" panose="02020603050405020304" pitchFamily="18" charset="0"/>
                <a:cs typeface="Times New Roman" panose="02020603050405020304" pitchFamily="18" charset="0"/>
              </a:rPr>
              <a:t>In Australia, the median trauma age is 48, with 72% of trauma patients being male (ATR 2019-20).</a:t>
            </a:r>
          </a:p>
          <a:p>
            <a:pPr marL="171450" indent="-171450">
              <a:lnSpc>
                <a:spcPts val="1400"/>
              </a:lnSpc>
              <a:spcBef>
                <a:spcPts val="600"/>
              </a:spcBef>
              <a:spcAft>
                <a:spcPts val="600"/>
              </a:spcAft>
              <a:buFont typeface="Arial" panose="020B0604020202020204" pitchFamily="34" charset="0"/>
              <a:buChar char="•"/>
            </a:pPr>
            <a:r>
              <a:rPr lang="en-AU" sz="1200" dirty="0">
                <a:effectLst/>
                <a:latin typeface="Arial" panose="020B0604020202020204" pitchFamily="34" charset="0"/>
                <a:ea typeface="Times" panose="02020603050405020304" pitchFamily="18" charset="0"/>
                <a:cs typeface="Times New Roman" panose="02020603050405020304" pitchFamily="18" charset="0"/>
              </a:rPr>
              <a:t>RhD negative blood is not universally compatible with all patients – there is risk of transfusion reactions and alloimmunisation occurring in some patient groups even with O RhD negative RBC.</a:t>
            </a:r>
          </a:p>
          <a:p>
            <a:pPr>
              <a:lnSpc>
                <a:spcPts val="1400"/>
              </a:lnSpc>
              <a:spcBef>
                <a:spcPts val="600"/>
              </a:spcBef>
              <a:spcAft>
                <a:spcPts val="600"/>
              </a:spcAft>
            </a:pPr>
            <a:endParaRPr lang="en-AU" sz="1200" dirty="0">
              <a:effectLst/>
              <a:latin typeface="Arial" panose="020B0604020202020204" pitchFamily="34" charset="0"/>
              <a:ea typeface="Times" panose="02020603050405020304" pitchFamily="18" charset="0"/>
              <a:cs typeface="Times New Roman" panose="02020603050405020304" pitchFamily="18" charset="0"/>
            </a:endParaRPr>
          </a:p>
          <a:p>
            <a:pPr marL="0" lvl="0" indent="0">
              <a:lnSpc>
                <a:spcPts val="1400"/>
              </a:lnSpc>
              <a:spcAft>
                <a:spcPts val="200"/>
              </a:spcAft>
              <a:buFont typeface="Calibri" panose="020F0502020204030204" pitchFamily="34" charset="0"/>
              <a:buNone/>
              <a:tabLst>
                <a:tab pos="228600" algn="l"/>
                <a:tab pos="457200" algn="l"/>
              </a:tabLst>
            </a:pPr>
            <a:r>
              <a:rPr lang="en-AU" sz="1200" dirty="0">
                <a:effectLst/>
                <a:latin typeface="Arial" panose="020B0604020202020204" pitchFamily="34" charset="0"/>
                <a:ea typeface="Times" panose="02020603050405020304" pitchFamily="18" charset="0"/>
                <a:cs typeface="Times New Roman" panose="02020603050405020304" pitchFamily="18" charset="0"/>
              </a:rPr>
              <a:t>The use of emergency blood is not without risks; it should only ever be used in life threatening situations to enable the patient to survive without serious ABO incompatibly consequences.</a:t>
            </a:r>
            <a:endParaRPr lang="en-AU" dirty="0"/>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6</a:t>
            </a:fld>
            <a:endParaRPr lang="en-AU" altLang="en-US"/>
          </a:p>
        </p:txBody>
      </p:sp>
    </p:spTree>
    <p:extLst>
      <p:ext uri="{BB962C8B-B14F-4D97-AF65-F5344CB8AC3E}">
        <p14:creationId xmlns:p14="http://schemas.microsoft.com/office/powerpoint/2010/main" val="3005417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400"/>
              </a:lnSpc>
              <a:spcAft>
                <a:spcPts val="600"/>
              </a:spcAft>
            </a:pPr>
            <a:r>
              <a:rPr lang="en-AU" sz="1200" dirty="0">
                <a:effectLst/>
                <a:latin typeface="Arial" panose="020B0604020202020204" pitchFamily="34" charset="0"/>
                <a:ea typeface="Times" panose="02020603050405020304" pitchFamily="18" charset="0"/>
                <a:cs typeface="Times New Roman" panose="02020603050405020304" pitchFamily="18" charset="0"/>
              </a:rPr>
              <a:t>In an emergency transfusion, where the patient’s blood group is unknown:</a:t>
            </a:r>
          </a:p>
          <a:p>
            <a:pPr marL="342900" lvl="0" indent="-342900">
              <a:lnSpc>
                <a:spcPts val="1400"/>
              </a:lnSpc>
              <a:spcAft>
                <a:spcPts val="200"/>
              </a:spcAft>
              <a:buFont typeface="Calibri" panose="020F0502020204030204" pitchFamily="34" charset="0"/>
              <a:buChar char="•"/>
              <a:tabLst>
                <a:tab pos="228600" algn="l"/>
                <a:tab pos="457200" algn="l"/>
              </a:tabLst>
            </a:pPr>
            <a:r>
              <a:rPr lang="en-AU" sz="1200" dirty="0">
                <a:effectLst/>
                <a:latin typeface="Arial" panose="020B0604020202020204" pitchFamily="34" charset="0"/>
                <a:ea typeface="Times" panose="02020603050405020304" pitchFamily="18" charset="0"/>
                <a:cs typeface="Times New Roman" panose="02020603050405020304" pitchFamily="18" charset="0"/>
              </a:rPr>
              <a:t>Group </a:t>
            </a:r>
            <a:r>
              <a:rPr lang="en-AU" sz="1200" b="1" dirty="0">
                <a:effectLst/>
                <a:latin typeface="Arial" panose="020B0604020202020204" pitchFamily="34" charset="0"/>
                <a:ea typeface="Times" panose="02020603050405020304" pitchFamily="18" charset="0"/>
                <a:cs typeface="Times New Roman" panose="02020603050405020304" pitchFamily="18" charset="0"/>
              </a:rPr>
              <a:t>O RhD positive</a:t>
            </a:r>
            <a:r>
              <a:rPr lang="en-AU" sz="1200" dirty="0">
                <a:effectLst/>
                <a:latin typeface="Arial" panose="020B0604020202020204" pitchFamily="34" charset="0"/>
                <a:ea typeface="Times" panose="02020603050405020304" pitchFamily="18" charset="0"/>
                <a:cs typeface="Times New Roman" panose="02020603050405020304" pitchFamily="18" charset="0"/>
              </a:rPr>
              <a:t> RBCs to be issued from the outset of transfusion support for females over 50 years and males over 18 years (or based on organisation definition of paediatrics).</a:t>
            </a:r>
          </a:p>
          <a:p>
            <a:pPr marL="342900" lvl="0" indent="-342900">
              <a:lnSpc>
                <a:spcPts val="1400"/>
              </a:lnSpc>
              <a:spcAft>
                <a:spcPts val="200"/>
              </a:spcAft>
              <a:buFont typeface="Calibri" panose="020F0502020204030204" pitchFamily="34" charset="0"/>
              <a:buChar char="•"/>
              <a:tabLst>
                <a:tab pos="228600" algn="l"/>
                <a:tab pos="457200" algn="l"/>
              </a:tabLst>
            </a:pPr>
            <a:r>
              <a:rPr lang="en-AU" sz="1200" dirty="0">
                <a:effectLst/>
                <a:latin typeface="Arial" panose="020B0604020202020204" pitchFamily="34" charset="0"/>
                <a:ea typeface="Times" panose="02020603050405020304" pitchFamily="18" charset="0"/>
                <a:cs typeface="Times New Roman" panose="02020603050405020304" pitchFamily="18" charset="0"/>
              </a:rPr>
              <a:t>Group </a:t>
            </a:r>
            <a:r>
              <a:rPr lang="en-AU" sz="1200" b="1" dirty="0">
                <a:effectLst/>
                <a:latin typeface="Arial" panose="020B0604020202020204" pitchFamily="34" charset="0"/>
                <a:ea typeface="Times" panose="02020603050405020304" pitchFamily="18" charset="0"/>
                <a:cs typeface="Times New Roman" panose="02020603050405020304" pitchFamily="18" charset="0"/>
              </a:rPr>
              <a:t>O RhD negative</a:t>
            </a:r>
            <a:r>
              <a:rPr lang="en-AU" sz="1200" dirty="0">
                <a:effectLst/>
                <a:latin typeface="Arial" panose="020B0604020202020204" pitchFamily="34" charset="0"/>
                <a:ea typeface="Times" panose="02020603050405020304" pitchFamily="18" charset="0"/>
                <a:cs typeface="Times New Roman" panose="02020603050405020304" pitchFamily="18" charset="0"/>
              </a:rPr>
              <a:t> RBCs to be issued for females 50 years and under and males 18 years and under.</a:t>
            </a:r>
          </a:p>
          <a:p>
            <a:pPr marL="342900" lvl="0" indent="-342900">
              <a:lnSpc>
                <a:spcPts val="1400"/>
              </a:lnSpc>
              <a:spcAft>
                <a:spcPts val="200"/>
              </a:spcAft>
              <a:buFont typeface="Calibri" panose="020F0502020204030204" pitchFamily="34" charset="0"/>
              <a:buChar char="•"/>
              <a:tabLst>
                <a:tab pos="228600" algn="l"/>
                <a:tab pos="457200" algn="l"/>
              </a:tabLst>
            </a:pPr>
            <a:r>
              <a:rPr lang="en-AU" sz="1200" dirty="0">
                <a:effectLst/>
                <a:latin typeface="Arial" panose="020B0604020202020204" pitchFamily="34" charset="0"/>
                <a:ea typeface="Times" panose="02020603050405020304" pitchFamily="18" charset="0"/>
                <a:cs typeface="VIC-SemiBold"/>
              </a:rPr>
              <a:t>For females </a:t>
            </a:r>
            <a:r>
              <a:rPr lang="en-AU" sz="1200" dirty="0">
                <a:effectLst/>
                <a:latin typeface="Arial" panose="020B0604020202020204" pitchFamily="34" charset="0"/>
                <a:ea typeface="Times" panose="02020603050405020304" pitchFamily="18" charset="0"/>
                <a:cs typeface="Arial" panose="020B0604020202020204" pitchFamily="34" charset="0"/>
              </a:rPr>
              <a:t>≤</a:t>
            </a:r>
            <a:r>
              <a:rPr lang="en-AU" sz="1200" dirty="0">
                <a:effectLst/>
                <a:latin typeface="Arial" panose="020B0604020202020204" pitchFamily="34" charset="0"/>
                <a:ea typeface="Times" panose="02020603050405020304" pitchFamily="18" charset="0"/>
                <a:cs typeface="VIC-SemiBold"/>
              </a:rPr>
              <a:t>50 years and males </a:t>
            </a:r>
            <a:r>
              <a:rPr lang="en-AU" sz="1200" dirty="0">
                <a:effectLst/>
                <a:latin typeface="Arial" panose="020B0604020202020204" pitchFamily="34" charset="0"/>
                <a:ea typeface="Times" panose="02020603050405020304" pitchFamily="18" charset="0"/>
                <a:cs typeface="Arial" panose="020B0604020202020204" pitchFamily="34" charset="0"/>
              </a:rPr>
              <a:t>≤</a:t>
            </a:r>
            <a:r>
              <a:rPr lang="en-AU" sz="1200" dirty="0">
                <a:effectLst/>
                <a:latin typeface="Arial" panose="020B0604020202020204" pitchFamily="34" charset="0"/>
                <a:ea typeface="Times" panose="02020603050405020304" pitchFamily="18" charset="0"/>
                <a:cs typeface="VIC-SemiBold"/>
              </a:rPr>
              <a:t>18</a:t>
            </a:r>
            <a:r>
              <a:rPr lang="en-AU" sz="1200" baseline="30000" dirty="0">
                <a:effectLst/>
                <a:latin typeface="Arial" panose="020B0604020202020204" pitchFamily="34" charset="0"/>
                <a:ea typeface="Times" panose="02020603050405020304" pitchFamily="18" charset="0"/>
                <a:cs typeface="VIC-SemiBold"/>
              </a:rPr>
              <a:t> </a:t>
            </a:r>
            <a:r>
              <a:rPr lang="en-AU" sz="1200" dirty="0">
                <a:effectLst/>
                <a:latin typeface="Arial" panose="020B0604020202020204" pitchFamily="34" charset="0"/>
                <a:ea typeface="Times" panose="02020603050405020304" pitchFamily="18" charset="0"/>
                <a:cs typeface="VIC-SemiBold"/>
              </a:rPr>
              <a:t>years, </a:t>
            </a:r>
            <a:r>
              <a:rPr lang="en-AU" sz="1200" b="1" dirty="0">
                <a:effectLst/>
                <a:latin typeface="Arial" panose="020B0604020202020204" pitchFamily="34" charset="0"/>
                <a:ea typeface="Times" panose="02020603050405020304" pitchFamily="18" charset="0"/>
                <a:cs typeface="VIC-SemiBold"/>
              </a:rPr>
              <a:t>no more than 4 units of </a:t>
            </a:r>
            <a:r>
              <a:rPr lang="en-AU" sz="1200" b="1" dirty="0">
                <a:effectLst/>
                <a:latin typeface="Arial" panose="020B0604020202020204" pitchFamily="34" charset="0"/>
                <a:ea typeface="Times" panose="02020603050405020304" pitchFamily="18" charset="0"/>
                <a:cs typeface="Times New Roman" panose="02020603050405020304" pitchFamily="18" charset="0"/>
              </a:rPr>
              <a:t>group O RhD negative</a:t>
            </a:r>
            <a:r>
              <a:rPr lang="en-AU" sz="1200" dirty="0">
                <a:effectLst/>
                <a:latin typeface="Arial" panose="020B0604020202020204" pitchFamily="34" charset="0"/>
                <a:ea typeface="Times" panose="02020603050405020304" pitchFamily="18" charset="0"/>
                <a:cs typeface="Times New Roman" panose="02020603050405020304" pitchFamily="18" charset="0"/>
              </a:rPr>
              <a:t> RBCs </a:t>
            </a:r>
            <a:r>
              <a:rPr lang="en-AU" sz="1200" dirty="0">
                <a:effectLst/>
                <a:latin typeface="Arial" panose="020B0604020202020204" pitchFamily="34" charset="0"/>
                <a:ea typeface="Times" panose="02020603050405020304" pitchFamily="18" charset="0"/>
                <a:cs typeface="VIC-SemiBold"/>
              </a:rPr>
              <a:t>will be issued in the absence of confirmed RhD negative status.</a:t>
            </a:r>
            <a:r>
              <a:rPr lang="en-AU" sz="1200" dirty="0">
                <a:effectLst/>
                <a:latin typeface="Arial" panose="020B0604020202020204" pitchFamily="34" charset="0"/>
                <a:ea typeface="Times" panose="02020603050405020304" pitchFamily="18" charset="0"/>
                <a:cs typeface="Times New Roman" panose="02020603050405020304" pitchFamily="18" charset="0"/>
              </a:rPr>
              <a:t> The total number issued may be as few as two units depending on the availability of O RhD negative RBC.</a:t>
            </a:r>
          </a:p>
          <a:p>
            <a:pPr marL="342900" lvl="0" indent="-342900">
              <a:lnSpc>
                <a:spcPts val="1400"/>
              </a:lnSpc>
              <a:spcAft>
                <a:spcPts val="200"/>
              </a:spcAft>
              <a:buFont typeface="Calibri" panose="020F0502020204030204" pitchFamily="34" charset="0"/>
              <a:buChar char="•"/>
              <a:tabLst>
                <a:tab pos="228600" algn="l"/>
                <a:tab pos="457200" algn="l"/>
              </a:tabLst>
            </a:pPr>
            <a:r>
              <a:rPr lang="en-AU" sz="1200" dirty="0">
                <a:effectLst/>
                <a:latin typeface="Arial" panose="020B0604020202020204" pitchFamily="34" charset="0"/>
                <a:ea typeface="Times" panose="02020603050405020304" pitchFamily="18" charset="0"/>
                <a:cs typeface="Times New Roman" panose="02020603050405020304" pitchFamily="18" charset="0"/>
              </a:rPr>
              <a:t>Where the person’s age or gender cannot be determined, clinical judgement should prevail.</a:t>
            </a:r>
          </a:p>
          <a:p>
            <a:pPr>
              <a:lnSpc>
                <a:spcPts val="1100"/>
              </a:lnSpc>
              <a:spcBef>
                <a:spcPts val="300"/>
              </a:spcBef>
              <a:spcAft>
                <a:spcPts val="300"/>
              </a:spcAft>
            </a:pPr>
            <a:endParaRPr lang="en-AU" sz="1200" dirty="0">
              <a:effectLst/>
              <a:latin typeface="Arial" panose="020B0604020202020204" pitchFamily="34" charset="0"/>
              <a:ea typeface="MS Gothic" panose="020B0609070205080204" pitchFamily="49" charset="-128"/>
            </a:endParaRPr>
          </a:p>
          <a:p>
            <a:r>
              <a:rPr lang="en-AU" dirty="0">
                <a:latin typeface="Arial" panose="020B0604020202020204" pitchFamily="34" charset="0"/>
                <a:cs typeface="Arial" panose="020B0604020202020204" pitchFamily="34" charset="0"/>
              </a:rPr>
              <a:t>The number of O RhD negative RBC depends on how many are available at the health service – as few as 2 may be available.</a:t>
            </a:r>
          </a:p>
          <a:p>
            <a:r>
              <a:rPr lang="en-AU" dirty="0">
                <a:latin typeface="Arial" panose="020B0604020202020204" pitchFamily="34" charset="0"/>
                <a:cs typeface="Arial" panose="020B0604020202020204" pitchFamily="34" charset="0"/>
              </a:rPr>
              <a:t>O RhD positive RBC should then be given as necessary to sustain life.</a:t>
            </a:r>
          </a:p>
          <a:p>
            <a:pPr>
              <a:lnSpc>
                <a:spcPts val="1400"/>
              </a:lnSpc>
              <a:spcAft>
                <a:spcPts val="600"/>
              </a:spcAft>
            </a:pPr>
            <a:endParaRPr lang="en-AU" sz="1200" b="1" dirty="0">
              <a:effectLst/>
              <a:latin typeface="Arial" panose="020B0604020202020204" pitchFamily="34" charset="0"/>
              <a:ea typeface="Times" panose="02020603050405020304" pitchFamily="18"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7</a:t>
            </a:fld>
            <a:endParaRPr lang="en-AU" altLang="en-US"/>
          </a:p>
        </p:txBody>
      </p:sp>
    </p:spTree>
    <p:extLst>
      <p:ext uri="{BB962C8B-B14F-4D97-AF65-F5344CB8AC3E}">
        <p14:creationId xmlns:p14="http://schemas.microsoft.com/office/powerpoint/2010/main" val="2298228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ts val="1400"/>
              </a:lnSpc>
              <a:spcAft>
                <a:spcPts val="200"/>
              </a:spcAft>
              <a:buFont typeface="Calibri" panose="020F0502020204030204" pitchFamily="34" charset="0"/>
              <a:buNone/>
            </a:pPr>
            <a:r>
              <a:rPr lang="en-AU" sz="1200" dirty="0">
                <a:effectLst/>
                <a:latin typeface="Arial" panose="020B0604020202020204" pitchFamily="34" charset="0"/>
                <a:ea typeface="Times" panose="02020603050405020304" pitchFamily="18" charset="0"/>
                <a:cs typeface="Times New Roman" panose="02020603050405020304" pitchFamily="18" charset="0"/>
              </a:rPr>
              <a:t>Emergency use group O RBC must be clearly labelled and differentiated.</a:t>
            </a:r>
          </a:p>
          <a:p>
            <a:pPr marL="0" lvl="0" indent="0">
              <a:lnSpc>
                <a:spcPts val="1400"/>
              </a:lnSpc>
              <a:spcAft>
                <a:spcPts val="200"/>
              </a:spcAft>
              <a:buFont typeface="Calibri" panose="020F0502020204030204" pitchFamily="34" charset="0"/>
              <a:buNone/>
            </a:pPr>
            <a:r>
              <a:rPr lang="en-AU" sz="1200" dirty="0">
                <a:effectLst/>
                <a:latin typeface="Arial" panose="020B0604020202020204" pitchFamily="34" charset="0"/>
                <a:ea typeface="Times" panose="02020603050405020304" pitchFamily="18" charset="0"/>
                <a:cs typeface="Times New Roman" panose="02020603050405020304" pitchFamily="18" charset="0"/>
              </a:rPr>
              <a:t>Where laboratories issue ‘packs’ for massive transfusion, consideration must be given to patient safety regarding the management of O RhD positive and O RhD negative RBC.</a:t>
            </a:r>
          </a:p>
          <a:p>
            <a:pPr marL="0" lvl="0" indent="0">
              <a:lnSpc>
                <a:spcPts val="1400"/>
              </a:lnSpc>
              <a:spcAft>
                <a:spcPts val="200"/>
              </a:spcAft>
              <a:buFont typeface="Calibri" panose="020F0502020204030204" pitchFamily="34" charset="0"/>
              <a:buNone/>
            </a:pPr>
            <a:r>
              <a:rPr lang="en-AU" sz="1200" dirty="0">
                <a:effectLst/>
                <a:latin typeface="Arial" panose="020B0604020202020204" pitchFamily="34" charset="0"/>
                <a:ea typeface="Times" panose="02020603050405020304" pitchFamily="18" charset="0"/>
                <a:cs typeface="Times New Roman" panose="02020603050405020304" pitchFamily="18" charset="0"/>
              </a:rPr>
              <a:t>Where both emergency use O RhD positive and O RhD negative RBC are kept in satellite fridges, consideration must be given to how these are managed including clear labelling and indications for use. </a:t>
            </a:r>
          </a:p>
          <a:p>
            <a:endParaRPr lang="en-AU" dirty="0"/>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8</a:t>
            </a:fld>
            <a:endParaRPr lang="en-AU" altLang="en-US"/>
          </a:p>
        </p:txBody>
      </p:sp>
    </p:spTree>
    <p:extLst>
      <p:ext uri="{BB962C8B-B14F-4D97-AF65-F5344CB8AC3E}">
        <p14:creationId xmlns:p14="http://schemas.microsoft.com/office/powerpoint/2010/main" val="974446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550"/>
              </a:lnSpc>
              <a:spcBef>
                <a:spcPts val="1400"/>
              </a:spcBef>
              <a:spcAft>
                <a:spcPts val="600"/>
              </a:spcAft>
            </a:pPr>
            <a:r>
              <a:rPr lang="en-AU" sz="1200" b="1" dirty="0">
                <a:solidFill>
                  <a:srgbClr val="53565A"/>
                </a:solidFill>
                <a:effectLst/>
                <a:latin typeface="Arial" panose="020B0604020202020204" pitchFamily="34" charset="0"/>
                <a:ea typeface="MS Gothic" panose="020B0609070205080204" pitchFamily="49" charset="-128"/>
                <a:cs typeface="Times New Roman" panose="02020603050405020304" pitchFamily="18" charset="0"/>
              </a:rPr>
              <a:t>Actions required by health services</a:t>
            </a:r>
          </a:p>
          <a:p>
            <a:pPr marL="342900" lvl="0" indent="-342900">
              <a:lnSpc>
                <a:spcPts val="1400"/>
              </a:lnSpc>
              <a:spcAft>
                <a:spcPts val="200"/>
              </a:spcAft>
              <a:buFont typeface="Calibri" panose="020F0502020204030204" pitchFamily="34" charset="0"/>
              <a:buChar char="•"/>
            </a:pPr>
            <a:r>
              <a:rPr lang="en-AU" sz="1200" dirty="0">
                <a:effectLst/>
                <a:latin typeface="Arial" panose="020B0604020202020204" pitchFamily="34" charset="0"/>
                <a:ea typeface="Times" panose="02020603050405020304" pitchFamily="18" charset="0"/>
                <a:cs typeface="Times New Roman" panose="02020603050405020304" pitchFamily="18" charset="0"/>
              </a:rPr>
              <a:t>Victorian public and private health services, and laboratories, should review emergency transfusion protocols and other supporting procedures to implement the above recommendations.</a:t>
            </a:r>
          </a:p>
          <a:p>
            <a:pPr marL="342900" lvl="0" indent="-342900">
              <a:lnSpc>
                <a:spcPts val="1400"/>
              </a:lnSpc>
              <a:spcAft>
                <a:spcPts val="200"/>
              </a:spcAft>
              <a:buFont typeface="Calibri" panose="020F0502020204030204" pitchFamily="34" charset="0"/>
              <a:buChar char="•"/>
            </a:pPr>
            <a:r>
              <a:rPr lang="en-AU" sz="1200" dirty="0">
                <a:effectLst/>
                <a:latin typeface="Arial" panose="020B0604020202020204" pitchFamily="34" charset="0"/>
                <a:ea typeface="Times" panose="02020603050405020304" pitchFamily="18" charset="0"/>
                <a:cs typeface="Times New Roman" panose="02020603050405020304" pitchFamily="18" charset="0"/>
              </a:rPr>
              <a:t>Specific consideration should be given to how this will be applied to areas where emergency inventory is held remotely from the laboratory, and where patients of all ages are treated (e.g., emergency departments).</a:t>
            </a:r>
          </a:p>
          <a:p>
            <a:pPr marL="342900" lvl="0" indent="-342900">
              <a:lnSpc>
                <a:spcPts val="1400"/>
              </a:lnSpc>
              <a:spcAft>
                <a:spcPts val="200"/>
              </a:spcAft>
              <a:buFont typeface="Calibri" panose="020F0502020204030204" pitchFamily="34" charset="0"/>
              <a:buChar char="•"/>
            </a:pPr>
            <a:r>
              <a:rPr lang="en-AU" sz="1200" dirty="0">
                <a:effectLst/>
                <a:latin typeface="Arial" panose="020B0604020202020204" pitchFamily="34" charset="0"/>
                <a:ea typeface="Times" panose="02020603050405020304" pitchFamily="18" charset="0"/>
                <a:cs typeface="Times New Roman" panose="02020603050405020304" pitchFamily="18" charset="0"/>
              </a:rPr>
              <a:t>Implement audit of emergency use group O RBC to ensure compliance with policy. Policy non-compliance should be investigated, and actions taken to resolve compliance issues.</a:t>
            </a:r>
          </a:p>
          <a:p>
            <a:pPr marL="342900" lvl="0" indent="-342900">
              <a:lnSpc>
                <a:spcPts val="1400"/>
              </a:lnSpc>
              <a:spcAft>
                <a:spcPts val="200"/>
              </a:spcAft>
              <a:buFont typeface="Calibri" panose="020F0502020204030204" pitchFamily="34" charset="0"/>
              <a:buChar char="•"/>
            </a:pPr>
            <a:r>
              <a:rPr lang="en-AU" sz="1200" dirty="0">
                <a:effectLst/>
                <a:latin typeface="Arial" panose="020B0604020202020204" pitchFamily="34" charset="0"/>
                <a:ea typeface="Times" panose="02020603050405020304" pitchFamily="18" charset="0"/>
                <a:cs typeface="Times New Roman" panose="02020603050405020304" pitchFamily="18" charset="0"/>
              </a:rPr>
              <a:t>Report all near miss or adverse events to the appropriate haemovigilance reporting system</a:t>
            </a:r>
          </a:p>
          <a:p>
            <a:endParaRPr lang="en-AU" dirty="0"/>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9</a:t>
            </a:fld>
            <a:endParaRPr lang="en-AU" altLang="en-US"/>
          </a:p>
        </p:txBody>
      </p:sp>
    </p:spTree>
    <p:extLst>
      <p:ext uri="{BB962C8B-B14F-4D97-AF65-F5344CB8AC3E}">
        <p14:creationId xmlns:p14="http://schemas.microsoft.com/office/powerpoint/2010/main" val="35943015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999" y="649118"/>
            <a:ext cx="6803775" cy="1417807"/>
          </a:xfrm>
        </p:spPr>
        <p:txBody>
          <a:bodyPr anchor="b">
            <a:noAutofit/>
          </a:bodyPr>
          <a:lstStyle>
            <a:lvl1pPr>
              <a:defRPr sz="3200" baseline="0">
                <a:solidFill>
                  <a:srgbClr val="AF272F"/>
                </a:solidFill>
              </a:defRPr>
            </a:lvl1pPr>
          </a:lstStyle>
          <a:p>
            <a:r>
              <a:rPr lang="en-US"/>
              <a:t>Click to edit Master title style</a:t>
            </a:r>
            <a:endParaRPr lang="en-US" dirty="0"/>
          </a:p>
        </p:txBody>
      </p:sp>
      <p:sp>
        <p:nvSpPr>
          <p:cNvPr id="3" name="Subtitle 2"/>
          <p:cNvSpPr>
            <a:spLocks noGrp="1"/>
          </p:cNvSpPr>
          <p:nvPr>
            <p:ph type="subTitle" idx="1"/>
          </p:nvPr>
        </p:nvSpPr>
        <p:spPr>
          <a:xfrm>
            <a:off x="540000" y="2143125"/>
            <a:ext cx="4832100" cy="971551"/>
          </a:xfrm>
        </p:spPr>
        <p:txBody>
          <a:bodyPr>
            <a:noAutofit/>
          </a:bodyPr>
          <a:lstStyle>
            <a:lvl1pPr marL="0" indent="0" algn="l">
              <a:buNone/>
              <a:defRPr sz="2200" b="0" baseline="0">
                <a:solidFill>
                  <a:srgbClr val="53565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2801254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ody deep bann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10000"/>
              </a:lnSpc>
              <a:defRPr sz="2800" baseline="0">
                <a:solidFill>
                  <a:schemeClr val="bg1"/>
                </a:solidFill>
                <a:latin typeface="+mn-lt"/>
              </a:defRPr>
            </a:lvl1pPr>
          </a:lstStyle>
          <a:p>
            <a:r>
              <a:rPr lang="en-US"/>
              <a:t>Click to edit Master title style</a:t>
            </a:r>
            <a:endParaRPr lang="en-US" dirty="0"/>
          </a:p>
        </p:txBody>
      </p:sp>
      <p:sp>
        <p:nvSpPr>
          <p:cNvPr id="3" name="Content Placeholder 2"/>
          <p:cNvSpPr>
            <a:spLocks noGrp="1"/>
          </p:cNvSpPr>
          <p:nvPr>
            <p:ph idx="1" hasCustomPrompt="1"/>
          </p:nvPr>
        </p:nvSpPr>
        <p:spPr>
          <a:xfrm>
            <a:off x="539750" y="1214438"/>
            <a:ext cx="8243888" cy="3061666"/>
          </a:xfrm>
        </p:spPr>
        <p:txBody>
          <a:bodyPr/>
          <a:lstStyle>
            <a:lvl1pPr marL="0" indent="0">
              <a:lnSpc>
                <a:spcPct val="110000"/>
              </a:lnSpc>
              <a:defRPr baseline="0">
                <a:solidFill>
                  <a:srgbClr val="AF272F"/>
                </a:solidFill>
              </a:defRPr>
            </a:lvl1pPr>
            <a:lvl2pPr marL="0" indent="0">
              <a:lnSpc>
                <a:spcPct val="110000"/>
              </a:lnSpc>
              <a:defRPr/>
            </a:lvl2pPr>
            <a:lvl3pPr marL="252000" indent="-252000">
              <a:lnSpc>
                <a:spcPct val="110000"/>
              </a:lnSpc>
              <a:defRPr/>
            </a:lvl3pPr>
            <a:lvl4pPr marL="504000" indent="-252000">
              <a:lnSpc>
                <a:spcPct val="110000"/>
              </a:lnSpc>
              <a:defRPr/>
            </a:lvl4pPr>
            <a:lvl5pPr>
              <a:lnSpc>
                <a:spcPct val="110000"/>
              </a:lnSpc>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a:xfrm>
            <a:off x="8243888" y="4860131"/>
            <a:ext cx="539750" cy="280988"/>
          </a:xfrm>
        </p:spPr>
        <p:txBody>
          <a:bodyPr/>
          <a:lstStyle>
            <a:lvl1pPr>
              <a:defRPr/>
            </a:lvl1pPr>
          </a:lstStyle>
          <a:p>
            <a:fld id="{3689E5EE-9843-45A7-B324-3EFD7322EDFC}" type="slidenum">
              <a:rPr lang="en-AU" altLang="en-US"/>
              <a:pPr/>
              <a:t>‹#›</a:t>
            </a:fld>
            <a:endParaRPr lang="en-AU" altLang="en-US"/>
          </a:p>
        </p:txBody>
      </p:sp>
    </p:spTree>
    <p:extLst>
      <p:ext uri="{BB962C8B-B14F-4D97-AF65-F5344CB8AC3E}">
        <p14:creationId xmlns:p14="http://schemas.microsoft.com/office/powerpoint/2010/main" val="485278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deep banner 2 col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10000"/>
              </a:lnSpc>
              <a:defRPr sz="2800" baseline="0">
                <a:solidFill>
                  <a:schemeClr val="bg1"/>
                </a:solidFill>
                <a:latin typeface="+mn-lt"/>
              </a:defRPr>
            </a:lvl1pPr>
          </a:lstStyle>
          <a:p>
            <a:r>
              <a:rPr lang="en-US"/>
              <a:t>Click to edit Master title style</a:t>
            </a:r>
            <a:endParaRPr lang="en-US" dirty="0"/>
          </a:p>
        </p:txBody>
      </p:sp>
      <p:sp>
        <p:nvSpPr>
          <p:cNvPr id="3" name="Content Placeholder 2"/>
          <p:cNvSpPr>
            <a:spLocks noGrp="1"/>
          </p:cNvSpPr>
          <p:nvPr>
            <p:ph idx="1" hasCustomPrompt="1"/>
          </p:nvPr>
        </p:nvSpPr>
        <p:spPr>
          <a:xfrm>
            <a:off x="596900" y="1214438"/>
            <a:ext cx="4032250" cy="3061666"/>
          </a:xfrm>
        </p:spPr>
        <p:txBody>
          <a:bodyPr/>
          <a:lstStyle>
            <a:lvl1pPr marL="0" indent="0">
              <a:lnSpc>
                <a:spcPct val="110000"/>
              </a:lnSpc>
              <a:defRPr baseline="0">
                <a:solidFill>
                  <a:srgbClr val="AF272F"/>
                </a:solidFill>
              </a:defRPr>
            </a:lvl1pPr>
            <a:lvl2pPr marL="0" indent="0">
              <a:lnSpc>
                <a:spcPct val="110000"/>
              </a:lnSpc>
              <a:defRPr/>
            </a:lvl2pPr>
            <a:lvl3pPr marL="252000" indent="-252000">
              <a:lnSpc>
                <a:spcPct val="110000"/>
              </a:lnSpc>
              <a:defRPr/>
            </a:lvl3pPr>
            <a:lvl4pPr marL="504000" indent="-252000">
              <a:lnSpc>
                <a:spcPct val="110000"/>
              </a:lnSpc>
              <a:defRPr/>
            </a:lvl4pPr>
            <a:lvl5pPr>
              <a:lnSpc>
                <a:spcPct val="110000"/>
              </a:lnSpc>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a:xfrm>
            <a:off x="8243888" y="4860131"/>
            <a:ext cx="539750" cy="280988"/>
          </a:xfrm>
        </p:spPr>
        <p:txBody>
          <a:bodyPr/>
          <a:lstStyle>
            <a:lvl1pPr>
              <a:defRPr/>
            </a:lvl1pPr>
          </a:lstStyle>
          <a:p>
            <a:fld id="{3689E5EE-9843-45A7-B324-3EFD7322EDFC}" type="slidenum">
              <a:rPr lang="en-AU" altLang="en-US"/>
              <a:pPr/>
              <a:t>‹#›</a:t>
            </a:fld>
            <a:endParaRPr lang="en-AU" altLang="en-US"/>
          </a:p>
        </p:txBody>
      </p:sp>
      <p:sp>
        <p:nvSpPr>
          <p:cNvPr id="7" name="Content Placeholder 2">
            <a:extLst>
              <a:ext uri="{FF2B5EF4-FFF2-40B4-BE49-F238E27FC236}">
                <a16:creationId xmlns:a16="http://schemas.microsoft.com/office/drawing/2014/main" id="{38F58459-C661-45F1-BD2A-14B08A134597}"/>
              </a:ext>
            </a:extLst>
          </p:cNvPr>
          <p:cNvSpPr>
            <a:spLocks noGrp="1"/>
          </p:cNvSpPr>
          <p:nvPr>
            <p:ph idx="13" hasCustomPrompt="1"/>
          </p:nvPr>
        </p:nvSpPr>
        <p:spPr>
          <a:xfrm>
            <a:off x="4751388" y="1214438"/>
            <a:ext cx="4032250" cy="3061666"/>
          </a:xfrm>
        </p:spPr>
        <p:txBody>
          <a:bodyPr/>
          <a:lstStyle>
            <a:lvl1pPr marL="0" indent="0">
              <a:lnSpc>
                <a:spcPct val="110000"/>
              </a:lnSpc>
              <a:defRPr baseline="0">
                <a:solidFill>
                  <a:srgbClr val="AF272F"/>
                </a:solidFill>
              </a:defRPr>
            </a:lvl1pPr>
            <a:lvl2pPr marL="0" indent="0">
              <a:lnSpc>
                <a:spcPct val="110000"/>
              </a:lnSpc>
              <a:defRPr/>
            </a:lvl2pPr>
            <a:lvl3pPr marL="252000" indent="-252000">
              <a:lnSpc>
                <a:spcPct val="110000"/>
              </a:lnSpc>
              <a:defRPr/>
            </a:lvl3pPr>
            <a:lvl4pPr marL="504000" indent="-252000">
              <a:lnSpc>
                <a:spcPct val="110000"/>
              </a:lnSpc>
              <a:defRPr/>
            </a:lvl4pPr>
            <a:lvl5pPr>
              <a:lnSpc>
                <a:spcPct val="110000"/>
              </a:lnSpc>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9611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shallow bann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750" y="-116849"/>
            <a:ext cx="7199313" cy="809625"/>
          </a:xfrm>
        </p:spPr>
        <p:txBody>
          <a:bodyPr/>
          <a:lstStyle>
            <a:lvl1pPr>
              <a:lnSpc>
                <a:spcPct val="110000"/>
              </a:lnSpc>
              <a:defRPr baseline="0">
                <a:solidFill>
                  <a:schemeClr val="bg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539750" y="989814"/>
            <a:ext cx="8243888" cy="3302729"/>
          </a:xfrm>
        </p:spPr>
        <p:txBody>
          <a:bodyPr/>
          <a:lstStyle>
            <a:lvl1pPr marL="0" indent="0">
              <a:lnSpc>
                <a:spcPct val="110000"/>
              </a:lnSpc>
              <a:defRPr baseline="0">
                <a:solidFill>
                  <a:srgbClr val="AF272F"/>
                </a:solidFill>
              </a:defRPr>
            </a:lvl1pPr>
            <a:lvl2pPr marL="0" indent="0">
              <a:lnSpc>
                <a:spcPct val="110000"/>
              </a:lnSpc>
              <a:defRPr/>
            </a:lvl2pPr>
            <a:lvl3pPr marL="252000" indent="-252000">
              <a:lnSpc>
                <a:spcPct val="110000"/>
              </a:lnSpc>
              <a:defRPr/>
            </a:lvl3pPr>
            <a:lvl4pPr marL="504000" indent="-252000">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a:xfrm>
            <a:off x="8243888" y="4860131"/>
            <a:ext cx="539750" cy="280988"/>
          </a:xfrm>
        </p:spPr>
        <p:txBody>
          <a:bodyPr/>
          <a:lstStyle>
            <a:lvl1pPr>
              <a:defRPr/>
            </a:lvl1pPr>
          </a:lstStyle>
          <a:p>
            <a:fld id="{3689E5EE-9843-45A7-B324-3EFD7322EDFC}" type="slidenum">
              <a:rPr lang="en-AU" altLang="en-US"/>
              <a:pPr/>
              <a:t>‹#›</a:t>
            </a:fld>
            <a:endParaRPr lang="en-AU" altLang="en-US"/>
          </a:p>
        </p:txBody>
      </p:sp>
    </p:spTree>
    <p:extLst>
      <p:ext uri="{BB962C8B-B14F-4D97-AF65-F5344CB8AC3E}">
        <p14:creationId xmlns:p14="http://schemas.microsoft.com/office/powerpoint/2010/main" val="4242618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AoC_Genernal">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C8AE3C-2694-4A8C-9DB1-503098A2926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373" b="5041"/>
          <a:stretch/>
        </p:blipFill>
        <p:spPr>
          <a:xfrm>
            <a:off x="0" y="0"/>
            <a:ext cx="9144000" cy="5143500"/>
          </a:xfrm>
          <a:prstGeom prst="rect">
            <a:avLst/>
          </a:prstGeom>
        </p:spPr>
      </p:pic>
      <p:sp>
        <p:nvSpPr>
          <p:cNvPr id="2" name="TextBox 1">
            <a:extLst>
              <a:ext uri="{FF2B5EF4-FFF2-40B4-BE49-F238E27FC236}">
                <a16:creationId xmlns:a16="http://schemas.microsoft.com/office/drawing/2014/main" id="{4F375E36-DE4B-45F2-AD19-B971A673C1EA}"/>
              </a:ext>
            </a:extLst>
          </p:cNvPr>
          <p:cNvSpPr txBox="1"/>
          <p:nvPr userDrawn="1"/>
        </p:nvSpPr>
        <p:spPr>
          <a:xfrm>
            <a:off x="919779" y="1616795"/>
            <a:ext cx="7293685" cy="600164"/>
          </a:xfrm>
          <a:prstGeom prst="rect">
            <a:avLst/>
          </a:prstGeom>
          <a:noFill/>
        </p:spPr>
        <p:txBody>
          <a:bodyPr wrap="square" rtlCol="0">
            <a:spAutoFit/>
          </a:bodyPr>
          <a:lstStyle/>
          <a:p>
            <a:pPr algn="ctr"/>
            <a:r>
              <a:rPr lang="en-AU" sz="3300" b="1" dirty="0">
                <a:solidFill>
                  <a:schemeClr val="bg1"/>
                </a:solidFill>
              </a:rPr>
              <a:t>Acknowledgement of Country</a:t>
            </a:r>
          </a:p>
        </p:txBody>
      </p:sp>
      <p:sp>
        <p:nvSpPr>
          <p:cNvPr id="3" name="TextBox 2">
            <a:extLst>
              <a:ext uri="{FF2B5EF4-FFF2-40B4-BE49-F238E27FC236}">
                <a16:creationId xmlns:a16="http://schemas.microsoft.com/office/drawing/2014/main" id="{DA48ED18-5F92-4759-A26F-77E51F768528}"/>
              </a:ext>
            </a:extLst>
          </p:cNvPr>
          <p:cNvSpPr txBox="1"/>
          <p:nvPr userDrawn="1"/>
        </p:nvSpPr>
        <p:spPr>
          <a:xfrm>
            <a:off x="919779" y="2316267"/>
            <a:ext cx="7293685" cy="1200329"/>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AU" sz="1800" b="1" dirty="0">
                <a:solidFill>
                  <a:schemeClr val="bg1"/>
                </a:solidFill>
              </a:rPr>
              <a:t>We acknowledge and pay our respects to the past, present and future Traditional Custodians and Elders of this land and the continuation of cultural, spiritual and educational practices of Aboriginal and Torres Strait Islander peoples.</a:t>
            </a:r>
          </a:p>
        </p:txBody>
      </p:sp>
    </p:spTree>
    <p:extLst>
      <p:ext uri="{BB962C8B-B14F-4D97-AF65-F5344CB8AC3E}">
        <p14:creationId xmlns:p14="http://schemas.microsoft.com/office/powerpoint/2010/main" val="20352660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39751" y="202406"/>
            <a:ext cx="7199313" cy="80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539750" y="1214438"/>
            <a:ext cx="8243888" cy="3063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2" name="Date Placeholder 1"/>
          <p:cNvSpPr>
            <a:spLocks noGrp="1"/>
          </p:cNvSpPr>
          <p:nvPr>
            <p:ph type="dt" sz="half" idx="2"/>
          </p:nvPr>
        </p:nvSpPr>
        <p:spPr>
          <a:xfrm>
            <a:off x="6119814" y="4860131"/>
            <a:ext cx="1800225" cy="280988"/>
          </a:xfrm>
          <a:prstGeom prst="rect">
            <a:avLst/>
          </a:prstGeom>
        </p:spPr>
        <p:txBody>
          <a:bodyPr vert="horz" lIns="0" tIns="0" rIns="0" bIns="0" rtlCol="0" anchor="t" anchorCtr="0"/>
          <a:lstStyle>
            <a:lvl1pPr algn="r">
              <a:defRPr sz="1200">
                <a:solidFill>
                  <a:schemeClr val="tx1">
                    <a:lumMod val="65000"/>
                    <a:lumOff val="35000"/>
                  </a:schemeClr>
                </a:solidFill>
                <a:latin typeface="Arial" panose="020B0604020202020204" pitchFamily="34" charset="0"/>
              </a:defRPr>
            </a:lvl1pPr>
          </a:lstStyle>
          <a:p>
            <a:pPr>
              <a:defRPr/>
            </a:pPr>
            <a:endParaRPr lang="en-AU"/>
          </a:p>
        </p:txBody>
      </p:sp>
      <p:sp>
        <p:nvSpPr>
          <p:cNvPr id="3" name="Footer Placeholder 2"/>
          <p:cNvSpPr>
            <a:spLocks noGrp="1"/>
          </p:cNvSpPr>
          <p:nvPr>
            <p:ph type="ftr" sz="quarter" idx="3"/>
          </p:nvPr>
        </p:nvSpPr>
        <p:spPr>
          <a:xfrm>
            <a:off x="539751" y="4860131"/>
            <a:ext cx="5400675" cy="280988"/>
          </a:xfrm>
          <a:prstGeom prst="rect">
            <a:avLst/>
          </a:prstGeom>
        </p:spPr>
        <p:txBody>
          <a:bodyPr vert="horz" lIns="0" tIns="0" rIns="0" bIns="0" rtlCol="0" anchor="t" anchorCtr="0"/>
          <a:lstStyle>
            <a:lvl1pPr algn="l">
              <a:defRPr sz="1200">
                <a:solidFill>
                  <a:schemeClr val="tx1">
                    <a:lumMod val="65000"/>
                    <a:lumOff val="35000"/>
                  </a:schemeClr>
                </a:solidFill>
                <a:latin typeface="Arial" panose="020B0604020202020204" pitchFamily="34" charset="0"/>
              </a:defRPr>
            </a:lvl1pPr>
          </a:lstStyle>
          <a:p>
            <a:pPr>
              <a:defRPr/>
            </a:pPr>
            <a:endParaRPr lang="en-AU"/>
          </a:p>
        </p:txBody>
      </p:sp>
      <p:sp>
        <p:nvSpPr>
          <p:cNvPr id="4" name="Slide Number Placeholder 3"/>
          <p:cNvSpPr>
            <a:spLocks noGrp="1"/>
          </p:cNvSpPr>
          <p:nvPr>
            <p:ph type="sldNum" sz="quarter" idx="4"/>
          </p:nvPr>
        </p:nvSpPr>
        <p:spPr>
          <a:xfrm>
            <a:off x="8243888" y="4864894"/>
            <a:ext cx="539750" cy="280988"/>
          </a:xfrm>
          <a:prstGeom prst="rect">
            <a:avLst/>
          </a:prstGeom>
        </p:spPr>
        <p:txBody>
          <a:bodyPr vert="horz" wrap="square" lIns="0" tIns="0" rIns="0" bIns="0" numCol="1" anchor="t" anchorCtr="0" compatLnSpc="1">
            <a:prstTxWarp prst="textNoShape">
              <a:avLst/>
            </a:prstTxWarp>
          </a:bodyPr>
          <a:lstStyle>
            <a:lvl1pPr algn="r">
              <a:defRPr sz="1200">
                <a:solidFill>
                  <a:srgbClr val="595959"/>
                </a:solidFill>
              </a:defRPr>
            </a:lvl1pPr>
          </a:lstStyle>
          <a:p>
            <a:fld id="{ED7680F9-C0BF-4CC2-A043-27BA3E10BB14}" type="slidenum">
              <a:rPr lang="en-AU" altLang="en-US"/>
              <a:pPr/>
              <a:t>‹#›</a:t>
            </a:fld>
            <a:endParaRPr lang="en-AU" altLang="en-US"/>
          </a:p>
        </p:txBody>
      </p:sp>
      <p:sp>
        <p:nvSpPr>
          <p:cNvPr id="5" name="MSIPCMContentMarking" descr="{&quot;HashCode&quot;:904758361,&quot;Placement&quot;:&quot;Footer&quot;,&quot;Top&quot;:382.448425,&quot;Left&quot;:323.117157,&quot;SlideWidth&quot;:720,&quot;SlideHeight&quot;:405}">
            <a:extLst>
              <a:ext uri="{FF2B5EF4-FFF2-40B4-BE49-F238E27FC236}">
                <a16:creationId xmlns:a16="http://schemas.microsoft.com/office/drawing/2014/main" id="{76712CD4-F58D-438E-BC1E-240E73B8014B}"/>
              </a:ext>
            </a:extLst>
          </p:cNvPr>
          <p:cNvSpPr txBox="1"/>
          <p:nvPr userDrawn="1"/>
        </p:nvSpPr>
        <p:spPr>
          <a:xfrm>
            <a:off x="4103588" y="4857095"/>
            <a:ext cx="936825" cy="286405"/>
          </a:xfrm>
          <a:prstGeom prst="rect">
            <a:avLst/>
          </a:prstGeom>
          <a:noFill/>
        </p:spPr>
        <p:txBody>
          <a:bodyPr vert="horz" wrap="square" lIns="0" tIns="0" rIns="0" bIns="0" rtlCol="0" anchor="ctr" anchorCtr="1">
            <a:spAutoFit/>
          </a:bodyPr>
          <a:lstStyle/>
          <a:p>
            <a:pPr algn="ctr">
              <a:spcBef>
                <a:spcPct val="0"/>
              </a:spcBef>
              <a:spcAft>
                <a:spcPct val="0"/>
              </a:spcAft>
            </a:pPr>
            <a:r>
              <a:rPr lang="en-AU" sz="1000">
                <a:solidFill>
                  <a:srgbClr val="000000"/>
                </a:solidFill>
                <a:latin typeface="Arial Black" panose="020B0A04020102020204" pitchFamily="34" charset="0"/>
              </a:rPr>
              <a:t>OFFICIAL</a:t>
            </a:r>
          </a:p>
        </p:txBody>
      </p:sp>
    </p:spTree>
  </p:cSld>
  <p:clrMap bg1="lt1" tx1="dk1" bg2="lt2" tx2="dk2" accent1="accent1" accent2="accent2" accent3="accent3" accent4="accent4" accent5="accent5" accent6="accent6" hlink="hlink" folHlink="folHlink"/>
  <p:sldLayoutIdLst>
    <p:sldLayoutId id="2147483871" r:id="rId1"/>
    <p:sldLayoutId id="2147483872" r:id="rId2"/>
    <p:sldLayoutId id="2147483874" r:id="rId3"/>
    <p:sldLayoutId id="2147483873" r:id="rId4"/>
    <p:sldLayoutId id="2147483875" r:id="rId5"/>
  </p:sldLayoutIdLst>
  <p:hf sldNum="0" hdr="0" ftr="0" dt="0"/>
  <p:txStyles>
    <p:titleStyle>
      <a:lvl1pPr algn="l" defTabSz="457200" rtl="0" eaLnBrk="1" fontAlgn="base" hangingPunct="1">
        <a:spcBef>
          <a:spcPct val="0"/>
        </a:spcBef>
        <a:spcAft>
          <a:spcPct val="0"/>
        </a:spcAft>
        <a:defRPr sz="2400" kern="1200">
          <a:solidFill>
            <a:schemeClr val="bg1"/>
          </a:solidFill>
          <a:latin typeface="Arial"/>
          <a:ea typeface="ＭＳ Ｐゴシック" charset="0"/>
          <a:cs typeface="Arial"/>
        </a:defRPr>
      </a:lvl1pPr>
      <a:lvl2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2pPr>
      <a:lvl3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3pPr>
      <a:lvl4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4pPr>
      <a:lvl5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5pPr>
      <a:lvl6pPr marL="4572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9pPr>
    </p:titleStyle>
    <p:bodyStyle>
      <a:lvl1pPr algn="l" defTabSz="457200" rtl="0" eaLnBrk="1" fontAlgn="base" hangingPunct="1">
        <a:lnSpc>
          <a:spcPct val="110000"/>
        </a:lnSpc>
        <a:spcBef>
          <a:spcPts val="800"/>
        </a:spcBef>
        <a:spcAft>
          <a:spcPts val="800"/>
        </a:spcAft>
        <a:defRPr sz="2200" b="1" kern="1200">
          <a:solidFill>
            <a:srgbClr val="AF272F"/>
          </a:solidFill>
          <a:latin typeface="+mn-lt"/>
          <a:ea typeface="ＭＳ Ｐゴシック" charset="0"/>
          <a:cs typeface="ＭＳ Ｐゴシック" charset="0"/>
        </a:defRPr>
      </a:lvl1pPr>
      <a:lvl2pPr algn="l" defTabSz="457200" rtl="0" eaLnBrk="1" fontAlgn="base" hangingPunct="1">
        <a:lnSpc>
          <a:spcPct val="110000"/>
        </a:lnSpc>
        <a:spcBef>
          <a:spcPct val="0"/>
        </a:spcBef>
        <a:spcAft>
          <a:spcPts val="800"/>
        </a:spcAft>
        <a:defRPr sz="2000" kern="1200">
          <a:solidFill>
            <a:schemeClr val="tx1"/>
          </a:solidFill>
          <a:latin typeface="+mn-lt"/>
          <a:ea typeface="ＭＳ Ｐゴシック" charset="0"/>
          <a:cs typeface="+mn-cs"/>
        </a:defRPr>
      </a:lvl2pPr>
      <a:lvl3pPr marL="250825"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3pPr>
      <a:lvl4pPr marL="503238"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4pPr>
      <a:lvl5pPr marL="755650"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health.vic.gov.au/patient-care/blood-matters-progra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mailto:bloodmatters@redcrossblood.org.au"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www.health.vic.gov.au/patient-care/blood-matters-program" TargetMode="External"/><Relationship Id="rId4" Type="http://schemas.openxmlformats.org/officeDocument/2006/relationships/hyperlink" Target="mailto:bloodmatters@redcrossblood.org.a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006D8-DC82-45A2-86FA-460D7444B59B}"/>
              </a:ext>
            </a:extLst>
          </p:cNvPr>
          <p:cNvSpPr>
            <a:spLocks noGrp="1"/>
          </p:cNvSpPr>
          <p:nvPr>
            <p:ph type="ctrTitle"/>
          </p:nvPr>
        </p:nvSpPr>
        <p:spPr>
          <a:xfrm>
            <a:off x="539999" y="649118"/>
            <a:ext cx="6948383" cy="1417807"/>
          </a:xfrm>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Emergency use group O RBC</a:t>
            </a:r>
            <a:endParaRPr lang="en-AU" dirty="0"/>
          </a:p>
        </p:txBody>
      </p:sp>
      <p:sp>
        <p:nvSpPr>
          <p:cNvPr id="3" name="Subtitle 2">
            <a:extLst>
              <a:ext uri="{FF2B5EF4-FFF2-40B4-BE49-F238E27FC236}">
                <a16:creationId xmlns:a16="http://schemas.microsoft.com/office/drawing/2014/main" id="{71546870-8865-4200-8EDC-0246D63A119E}"/>
              </a:ext>
            </a:extLst>
          </p:cNvPr>
          <p:cNvSpPr>
            <a:spLocks noGrp="1"/>
          </p:cNvSpPr>
          <p:nvPr>
            <p:ph type="subTitle" idx="1"/>
          </p:nvPr>
        </p:nvSpPr>
        <p:spPr>
          <a:xfrm>
            <a:off x="539999" y="2143125"/>
            <a:ext cx="5222848" cy="971551"/>
          </a:xfrm>
        </p:spPr>
        <p:txBody>
          <a:bodyPr/>
          <a:lstStyle/>
          <a:p>
            <a:r>
              <a:rPr lang="en-AU" dirty="0"/>
              <a:t>Education guidance for clinical staff</a:t>
            </a:r>
          </a:p>
          <a:p>
            <a:r>
              <a:rPr lang="en-AU" dirty="0"/>
              <a:t>February 2023</a:t>
            </a:r>
          </a:p>
        </p:txBody>
      </p:sp>
      <p:sp>
        <p:nvSpPr>
          <p:cNvPr id="4" name="Subtitle 2">
            <a:extLst>
              <a:ext uri="{FF2B5EF4-FFF2-40B4-BE49-F238E27FC236}">
                <a16:creationId xmlns:a16="http://schemas.microsoft.com/office/drawing/2014/main" id="{CF9FC7F3-CB23-47AE-852C-F65E4C44AFE1}"/>
              </a:ext>
            </a:extLst>
          </p:cNvPr>
          <p:cNvSpPr txBox="1">
            <a:spLocks/>
          </p:cNvSpPr>
          <p:nvPr/>
        </p:nvSpPr>
        <p:spPr bwMode="auto">
          <a:xfrm>
            <a:off x="540000" y="3267070"/>
            <a:ext cx="2536575" cy="2524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lgn="l" defTabSz="457200" rtl="0" eaLnBrk="1" fontAlgn="base" hangingPunct="1">
              <a:lnSpc>
                <a:spcPct val="110000"/>
              </a:lnSpc>
              <a:spcBef>
                <a:spcPts val="800"/>
              </a:spcBef>
              <a:spcAft>
                <a:spcPts val="800"/>
              </a:spcAft>
              <a:buNone/>
              <a:defRPr sz="2200" b="0" kern="1200" baseline="0">
                <a:solidFill>
                  <a:srgbClr val="53565A"/>
                </a:solidFill>
                <a:latin typeface="Arial"/>
                <a:ea typeface="ＭＳ Ｐゴシック" charset="0"/>
                <a:cs typeface="Arial"/>
              </a:defRPr>
            </a:lvl1pPr>
            <a:lvl2pPr marL="457200" indent="0" algn="ctr" defTabSz="457200" rtl="0" eaLnBrk="1" fontAlgn="base" hangingPunct="1">
              <a:lnSpc>
                <a:spcPct val="110000"/>
              </a:lnSpc>
              <a:spcBef>
                <a:spcPct val="0"/>
              </a:spcBef>
              <a:spcAft>
                <a:spcPts val="800"/>
              </a:spcAft>
              <a:buNone/>
              <a:defRPr sz="2000" kern="1200">
                <a:solidFill>
                  <a:schemeClr val="tx1">
                    <a:tint val="75000"/>
                  </a:schemeClr>
                </a:solidFill>
                <a:latin typeface="+mn-lt"/>
                <a:ea typeface="ＭＳ Ｐゴシック" charset="0"/>
                <a:cs typeface="+mn-cs"/>
              </a:defRPr>
            </a:lvl2pPr>
            <a:lvl3pPr marL="914400" indent="0" algn="ctr" defTabSz="457200" rtl="0" eaLnBrk="1" fontAlgn="base" hangingPunct="1">
              <a:lnSpc>
                <a:spcPct val="110000"/>
              </a:lnSpc>
              <a:spcBef>
                <a:spcPct val="0"/>
              </a:spcBef>
              <a:spcAft>
                <a:spcPts val="800"/>
              </a:spcAft>
              <a:buFont typeface="Arial" charset="0"/>
              <a:buNone/>
              <a:defRPr sz="2000" kern="1200">
                <a:solidFill>
                  <a:schemeClr val="tx1">
                    <a:tint val="75000"/>
                  </a:schemeClr>
                </a:solidFill>
                <a:latin typeface="+mn-lt"/>
                <a:ea typeface="ＭＳ Ｐゴシック" charset="0"/>
                <a:cs typeface="+mn-cs"/>
              </a:defRPr>
            </a:lvl3pPr>
            <a:lvl4pPr marL="1371600" indent="0" algn="ctr" defTabSz="457200" rtl="0" eaLnBrk="1" fontAlgn="base" hangingPunct="1">
              <a:lnSpc>
                <a:spcPct val="110000"/>
              </a:lnSpc>
              <a:spcBef>
                <a:spcPct val="0"/>
              </a:spcBef>
              <a:spcAft>
                <a:spcPts val="800"/>
              </a:spcAft>
              <a:buFont typeface="Arial" charset="0"/>
              <a:buNone/>
              <a:defRPr sz="2000" kern="1200">
                <a:solidFill>
                  <a:schemeClr val="tx1">
                    <a:tint val="75000"/>
                  </a:schemeClr>
                </a:solidFill>
                <a:latin typeface="+mn-lt"/>
                <a:ea typeface="ＭＳ Ｐゴシック" charset="0"/>
                <a:cs typeface="+mn-cs"/>
              </a:defRPr>
            </a:lvl4pPr>
            <a:lvl5pPr marL="1828800" indent="0" algn="ctr" defTabSz="457200" rtl="0" eaLnBrk="1" fontAlgn="base" hangingPunct="1">
              <a:lnSpc>
                <a:spcPct val="110000"/>
              </a:lnSpc>
              <a:spcBef>
                <a:spcPct val="0"/>
              </a:spcBef>
              <a:spcAft>
                <a:spcPts val="800"/>
              </a:spcAft>
              <a:buFont typeface="Arial" charset="0"/>
              <a:buNone/>
              <a:defRPr sz="2000" kern="1200">
                <a:solidFill>
                  <a:schemeClr val="tx1">
                    <a:tint val="75000"/>
                  </a:schemeClr>
                </a:solidFill>
                <a:latin typeface="+mn-lt"/>
                <a:ea typeface="ＭＳ Ｐゴシック"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sz="1200" b="1" dirty="0">
                <a:solidFill>
                  <a:schemeClr val="tx1"/>
                </a:solidFill>
              </a:rPr>
              <a:t>OFFICIAL</a:t>
            </a:r>
            <a:r>
              <a:rPr lang="en-AU" sz="1200" dirty="0"/>
              <a:t> </a:t>
            </a:r>
          </a:p>
          <a:p>
            <a:endParaRPr lang="en-GB" sz="1200" dirty="0"/>
          </a:p>
        </p:txBody>
      </p:sp>
    </p:spTree>
    <p:extLst>
      <p:ext uri="{BB962C8B-B14F-4D97-AF65-F5344CB8AC3E}">
        <p14:creationId xmlns:p14="http://schemas.microsoft.com/office/powerpoint/2010/main" val="2260919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DBDDF-EEE7-4FC6-1636-060D2399EF72}"/>
              </a:ext>
            </a:extLst>
          </p:cNvPr>
          <p:cNvSpPr>
            <a:spLocks noGrp="1"/>
          </p:cNvSpPr>
          <p:nvPr>
            <p:ph type="title"/>
          </p:nvPr>
        </p:nvSpPr>
        <p:spPr>
          <a:xfrm>
            <a:off x="539751" y="202406"/>
            <a:ext cx="7560540" cy="809625"/>
          </a:xfrm>
        </p:spPr>
        <p:txBody>
          <a:bodyPr/>
          <a:lstStyle/>
          <a:p>
            <a:r>
              <a:rPr lang="en-AU" dirty="0"/>
              <a:t>Key messages - emergency use group O RBC</a:t>
            </a:r>
          </a:p>
        </p:txBody>
      </p:sp>
      <p:sp>
        <p:nvSpPr>
          <p:cNvPr id="3" name="Content Placeholder 2">
            <a:extLst>
              <a:ext uri="{FF2B5EF4-FFF2-40B4-BE49-F238E27FC236}">
                <a16:creationId xmlns:a16="http://schemas.microsoft.com/office/drawing/2014/main" id="{9B0C0C4D-83DE-43A1-C692-82A9DD8B6F99}"/>
              </a:ext>
            </a:extLst>
          </p:cNvPr>
          <p:cNvSpPr>
            <a:spLocks noGrp="1"/>
          </p:cNvSpPr>
          <p:nvPr>
            <p:ph idx="1"/>
          </p:nvPr>
        </p:nvSpPr>
        <p:spPr/>
        <p:txBody>
          <a:bodyPr/>
          <a:lstStyle/>
          <a:p>
            <a:r>
              <a:rPr lang="en-AU" dirty="0"/>
              <a:t>Communicate with transfusion laboratory</a:t>
            </a:r>
          </a:p>
          <a:p>
            <a:pPr marL="342900" indent="-342900">
              <a:spcBef>
                <a:spcPts val="0"/>
              </a:spcBef>
              <a:spcAft>
                <a:spcPts val="600"/>
              </a:spcAft>
              <a:buFont typeface="Arial" panose="020B0604020202020204" pitchFamily="34" charset="0"/>
              <a:buChar char="•"/>
            </a:pPr>
            <a:r>
              <a:rPr lang="en-AU" sz="2000" b="0" dirty="0">
                <a:solidFill>
                  <a:schemeClr val="tx1"/>
                </a:solidFill>
              </a:rPr>
              <a:t>Patient details (sex, age, name if available)</a:t>
            </a:r>
          </a:p>
          <a:p>
            <a:pPr marL="342900" indent="-342900">
              <a:spcBef>
                <a:spcPts val="0"/>
              </a:spcBef>
              <a:spcAft>
                <a:spcPts val="600"/>
              </a:spcAft>
              <a:buFont typeface="Arial" panose="020B0604020202020204" pitchFamily="34" charset="0"/>
              <a:buChar char="•"/>
            </a:pPr>
            <a:r>
              <a:rPr lang="en-AU" sz="2000" b="0" dirty="0">
                <a:solidFill>
                  <a:schemeClr val="tx1"/>
                </a:solidFill>
              </a:rPr>
              <a:t>Clinical information </a:t>
            </a:r>
          </a:p>
          <a:p>
            <a:pPr marL="342900" indent="-342900">
              <a:spcBef>
                <a:spcPts val="0"/>
              </a:spcBef>
              <a:spcAft>
                <a:spcPts val="0"/>
              </a:spcAft>
              <a:buFont typeface="Arial" panose="020B0604020202020204" pitchFamily="34" charset="0"/>
              <a:buChar char="•"/>
            </a:pPr>
            <a:r>
              <a:rPr lang="en-AU" sz="2000" b="0" dirty="0">
                <a:solidFill>
                  <a:schemeClr val="tx1"/>
                </a:solidFill>
              </a:rPr>
              <a:t>Urgency of transfusion </a:t>
            </a:r>
          </a:p>
          <a:p>
            <a:r>
              <a:rPr lang="en-AU" dirty="0"/>
              <a:t>Obtain sample for group &amp; screen/crossmatch ASAP</a:t>
            </a:r>
          </a:p>
          <a:p>
            <a:pPr marL="342900" indent="-342900">
              <a:buFont typeface="Arial" panose="020B0604020202020204" pitchFamily="34" charset="0"/>
              <a:buChar char="•"/>
            </a:pPr>
            <a:r>
              <a:rPr lang="en-AU" sz="2000" b="0" dirty="0">
                <a:solidFill>
                  <a:schemeClr val="tx1"/>
                </a:solidFill>
              </a:rPr>
              <a:t>Prior to transfusion of uncrossmatched blood</a:t>
            </a:r>
          </a:p>
        </p:txBody>
      </p:sp>
    </p:spTree>
    <p:extLst>
      <p:ext uri="{BB962C8B-B14F-4D97-AF65-F5344CB8AC3E}">
        <p14:creationId xmlns:p14="http://schemas.microsoft.com/office/powerpoint/2010/main" val="1176965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77B58-DC59-8B57-83C1-00E67D57F8C4}"/>
              </a:ext>
            </a:extLst>
          </p:cNvPr>
          <p:cNvSpPr>
            <a:spLocks noGrp="1"/>
          </p:cNvSpPr>
          <p:nvPr>
            <p:ph type="title"/>
          </p:nvPr>
        </p:nvSpPr>
        <p:spPr>
          <a:xfrm>
            <a:off x="539751" y="202406"/>
            <a:ext cx="7523594" cy="809625"/>
          </a:xfrm>
        </p:spPr>
        <p:txBody>
          <a:bodyPr/>
          <a:lstStyle/>
          <a:p>
            <a:r>
              <a:rPr lang="en-AU" dirty="0"/>
              <a:t>Key messages - emergency use group O RBC</a:t>
            </a:r>
          </a:p>
        </p:txBody>
      </p:sp>
      <p:sp>
        <p:nvSpPr>
          <p:cNvPr id="3" name="Content Placeholder 2">
            <a:extLst>
              <a:ext uri="{FF2B5EF4-FFF2-40B4-BE49-F238E27FC236}">
                <a16:creationId xmlns:a16="http://schemas.microsoft.com/office/drawing/2014/main" id="{CBC2DD7B-239C-A2B8-0A56-2DE5C697C626}"/>
              </a:ext>
            </a:extLst>
          </p:cNvPr>
          <p:cNvSpPr>
            <a:spLocks noGrp="1"/>
          </p:cNvSpPr>
          <p:nvPr>
            <p:ph idx="1"/>
          </p:nvPr>
        </p:nvSpPr>
        <p:spPr/>
        <p:txBody>
          <a:bodyPr/>
          <a:lstStyle/>
          <a:p>
            <a:pPr>
              <a:spcAft>
                <a:spcPts val="600"/>
              </a:spcAft>
            </a:pPr>
            <a:r>
              <a:rPr lang="en-AU" dirty="0"/>
              <a:t>Switch to group specific/crossmatch compatible blood ASAP</a:t>
            </a:r>
          </a:p>
          <a:p>
            <a:pPr>
              <a:spcAft>
                <a:spcPts val="0"/>
              </a:spcAft>
            </a:pPr>
            <a:r>
              <a:rPr lang="en-AU" dirty="0"/>
              <a:t>Consider the management of RhD positive and RhD negative emergency use RBC</a:t>
            </a:r>
          </a:p>
          <a:p>
            <a:pPr marL="342900" indent="-342900">
              <a:spcBef>
                <a:spcPts val="600"/>
              </a:spcBef>
              <a:spcAft>
                <a:spcPts val="600"/>
              </a:spcAft>
              <a:buFont typeface="Arial" panose="020B0604020202020204" pitchFamily="34" charset="0"/>
              <a:buChar char="•"/>
            </a:pPr>
            <a:r>
              <a:rPr lang="en-AU" sz="2000" b="0" dirty="0">
                <a:solidFill>
                  <a:schemeClr val="tx1"/>
                </a:solidFill>
              </a:rPr>
              <a:t>Massive transfusion/</a:t>
            </a:r>
            <a:r>
              <a:rPr lang="en-AU" sz="2000" b="0">
                <a:solidFill>
                  <a:schemeClr val="tx1"/>
                </a:solidFill>
              </a:rPr>
              <a:t>major haemorrhage </a:t>
            </a:r>
            <a:r>
              <a:rPr lang="en-AU" sz="2000" b="0" dirty="0">
                <a:solidFill>
                  <a:schemeClr val="tx1"/>
                </a:solidFill>
              </a:rPr>
              <a:t>‘packs’</a:t>
            </a:r>
          </a:p>
          <a:p>
            <a:pPr marL="342900" indent="-342900">
              <a:spcBef>
                <a:spcPts val="0"/>
              </a:spcBef>
              <a:spcAft>
                <a:spcPts val="600"/>
              </a:spcAft>
              <a:buFont typeface="Arial" panose="020B0604020202020204" pitchFamily="34" charset="0"/>
              <a:buChar char="•"/>
            </a:pPr>
            <a:r>
              <a:rPr lang="en-AU" sz="2000" b="0" dirty="0">
                <a:solidFill>
                  <a:schemeClr val="tx1"/>
                </a:solidFill>
              </a:rPr>
              <a:t>Satellite fridges</a:t>
            </a:r>
          </a:p>
          <a:p>
            <a:endParaRPr lang="en-AU" dirty="0"/>
          </a:p>
        </p:txBody>
      </p:sp>
    </p:spTree>
    <p:extLst>
      <p:ext uri="{BB962C8B-B14F-4D97-AF65-F5344CB8AC3E}">
        <p14:creationId xmlns:p14="http://schemas.microsoft.com/office/powerpoint/2010/main" val="458988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87619-2802-5012-61B6-8025F63E0F31}"/>
              </a:ext>
            </a:extLst>
          </p:cNvPr>
          <p:cNvSpPr>
            <a:spLocks noGrp="1"/>
          </p:cNvSpPr>
          <p:nvPr>
            <p:ph type="title"/>
          </p:nvPr>
        </p:nvSpPr>
        <p:spPr>
          <a:xfrm>
            <a:off x="539751" y="202406"/>
            <a:ext cx="7412758" cy="809625"/>
          </a:xfrm>
        </p:spPr>
        <p:txBody>
          <a:bodyPr/>
          <a:lstStyle/>
          <a:p>
            <a:r>
              <a:rPr lang="en-AU" dirty="0"/>
              <a:t>Key messages - emergency use group O RBC</a:t>
            </a:r>
          </a:p>
        </p:txBody>
      </p:sp>
      <p:sp>
        <p:nvSpPr>
          <p:cNvPr id="3" name="Content Placeholder 2">
            <a:extLst>
              <a:ext uri="{FF2B5EF4-FFF2-40B4-BE49-F238E27FC236}">
                <a16:creationId xmlns:a16="http://schemas.microsoft.com/office/drawing/2014/main" id="{598B39A1-D357-550E-1255-F9C8C7E379DD}"/>
              </a:ext>
            </a:extLst>
          </p:cNvPr>
          <p:cNvSpPr>
            <a:spLocks noGrp="1"/>
          </p:cNvSpPr>
          <p:nvPr>
            <p:ph idx="1"/>
          </p:nvPr>
        </p:nvSpPr>
        <p:spPr/>
        <p:txBody>
          <a:bodyPr/>
          <a:lstStyle/>
          <a:p>
            <a:r>
              <a:rPr lang="en-AU" dirty="0"/>
              <a:t>Emergency use group O RBC are only to be used in an emergency to save a patient’s life</a:t>
            </a:r>
          </a:p>
          <a:p>
            <a:pPr marL="342900" indent="-342900">
              <a:buFont typeface="Arial" panose="020B0604020202020204" pitchFamily="34" charset="0"/>
              <a:buChar char="•"/>
            </a:pPr>
            <a:r>
              <a:rPr lang="en-AU" b="0" dirty="0">
                <a:solidFill>
                  <a:schemeClr val="tx1"/>
                </a:solidFill>
              </a:rPr>
              <a:t>Emergency use group O RBC are not without risk</a:t>
            </a:r>
          </a:p>
          <a:p>
            <a:r>
              <a:rPr lang="en-AU" dirty="0"/>
              <a:t>Risk of serious morbidity/mortality resulting from bleeding should be prioritised over potential risk of alloantibodies</a:t>
            </a:r>
          </a:p>
          <a:p>
            <a:r>
              <a:rPr lang="en-AU" dirty="0"/>
              <a:t>While crossmatched blood is preferable, DO NOT delay an urgent transfusion to wait for crossmatched units</a:t>
            </a:r>
          </a:p>
        </p:txBody>
      </p:sp>
    </p:spTree>
    <p:extLst>
      <p:ext uri="{BB962C8B-B14F-4D97-AF65-F5344CB8AC3E}">
        <p14:creationId xmlns:p14="http://schemas.microsoft.com/office/powerpoint/2010/main" val="137551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810DF-523B-A99B-0558-642880852771}"/>
              </a:ext>
            </a:extLst>
          </p:cNvPr>
          <p:cNvSpPr>
            <a:spLocks noGrp="1"/>
          </p:cNvSpPr>
          <p:nvPr>
            <p:ph type="title"/>
          </p:nvPr>
        </p:nvSpPr>
        <p:spPr/>
        <p:txBody>
          <a:bodyPr/>
          <a:lstStyle/>
          <a:p>
            <a:r>
              <a:rPr lang="en-AU" dirty="0"/>
              <a:t>Further information and contacts</a:t>
            </a:r>
          </a:p>
        </p:txBody>
      </p:sp>
      <p:sp>
        <p:nvSpPr>
          <p:cNvPr id="3" name="Content Placeholder 2">
            <a:extLst>
              <a:ext uri="{FF2B5EF4-FFF2-40B4-BE49-F238E27FC236}">
                <a16:creationId xmlns:a16="http://schemas.microsoft.com/office/drawing/2014/main" id="{2DFE5C29-39CC-65EB-A2AF-39B944FEB723}"/>
              </a:ext>
            </a:extLst>
          </p:cNvPr>
          <p:cNvSpPr>
            <a:spLocks noGrp="1"/>
          </p:cNvSpPr>
          <p:nvPr>
            <p:ph idx="1"/>
          </p:nvPr>
        </p:nvSpPr>
        <p:spPr/>
        <p:txBody>
          <a:bodyPr/>
          <a:lstStyle/>
          <a:p>
            <a:r>
              <a:rPr lang="en-AU" b="0" dirty="0">
                <a:solidFill>
                  <a:schemeClr val="tx1"/>
                </a:solidFill>
              </a:rPr>
              <a:t>Further information and supporting documentation can be accessed on the Blood Matters webpage: </a:t>
            </a:r>
          </a:p>
          <a:p>
            <a:r>
              <a:rPr lang="en-AU" b="0" dirty="0">
                <a:hlinkClick r:id="rId3"/>
              </a:rPr>
              <a:t>https://www.health.vic.gov.au/patient-care/blood-matters-program</a:t>
            </a:r>
            <a:endParaRPr lang="en-AU" b="0" dirty="0"/>
          </a:p>
          <a:p>
            <a:r>
              <a:rPr lang="en-AU" b="0" dirty="0">
                <a:solidFill>
                  <a:schemeClr val="tx1"/>
                </a:solidFill>
              </a:rPr>
              <a:t>Contact Blood Matters via email: </a:t>
            </a:r>
          </a:p>
          <a:p>
            <a:r>
              <a:rPr lang="en-AU" b="0" dirty="0">
                <a:hlinkClick r:id="rId4"/>
              </a:rPr>
              <a:t>bloodmatters@redcrossblood.org.au</a:t>
            </a:r>
            <a:endParaRPr lang="en-AU" b="0" dirty="0"/>
          </a:p>
          <a:p>
            <a:endParaRPr lang="en-AU" dirty="0"/>
          </a:p>
        </p:txBody>
      </p:sp>
    </p:spTree>
    <p:extLst>
      <p:ext uri="{BB962C8B-B14F-4D97-AF65-F5344CB8AC3E}">
        <p14:creationId xmlns:p14="http://schemas.microsoft.com/office/powerpoint/2010/main" val="3895992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1E32A-DBC1-4DAC-A345-BF8B109EFE1D}"/>
              </a:ext>
            </a:extLst>
          </p:cNvPr>
          <p:cNvSpPr>
            <a:spLocks noGrp="1"/>
          </p:cNvSpPr>
          <p:nvPr>
            <p:ph type="title"/>
          </p:nvPr>
        </p:nvSpPr>
        <p:spPr/>
        <p:txBody>
          <a:bodyPr/>
          <a:lstStyle/>
          <a:p>
            <a:r>
              <a:rPr lang="en-US"/>
              <a:t>Acknowledgement/s</a:t>
            </a:r>
          </a:p>
        </p:txBody>
      </p:sp>
      <p:sp>
        <p:nvSpPr>
          <p:cNvPr id="3" name="Content Placeholder 2">
            <a:extLst>
              <a:ext uri="{FF2B5EF4-FFF2-40B4-BE49-F238E27FC236}">
                <a16:creationId xmlns:a16="http://schemas.microsoft.com/office/drawing/2014/main" id="{5095E52C-E050-490D-8422-D84E2325CD51}"/>
              </a:ext>
            </a:extLst>
          </p:cNvPr>
          <p:cNvSpPr>
            <a:spLocks noGrp="1"/>
          </p:cNvSpPr>
          <p:nvPr>
            <p:ph idx="1"/>
          </p:nvPr>
        </p:nvSpPr>
        <p:spPr/>
        <p:txBody>
          <a:bodyPr/>
          <a:lstStyle/>
          <a:p>
            <a:r>
              <a:rPr lang="en-AU" b="0" dirty="0">
                <a:solidFill>
                  <a:schemeClr val="tx1"/>
                </a:solidFill>
              </a:rPr>
              <a:t>Australian governments fund the Australian Red Cross Lifeblood for the provision of blood, blood products and services to the Australian community. </a:t>
            </a:r>
          </a:p>
          <a:p>
            <a:endParaRPr lang="en-US" b="0" dirty="0">
              <a:solidFill>
                <a:schemeClr val="tx1"/>
              </a:solidFill>
            </a:endParaRPr>
          </a:p>
        </p:txBody>
      </p:sp>
      <p:pic>
        <p:nvPicPr>
          <p:cNvPr id="5" name="Picture 2">
            <a:extLst>
              <a:ext uri="{FF2B5EF4-FFF2-40B4-BE49-F238E27FC236}">
                <a16:creationId xmlns:a16="http://schemas.microsoft.com/office/drawing/2014/main" id="{9360E607-2EF0-060E-64A6-A1F5979BB79F}"/>
              </a:ext>
            </a:extLst>
          </p:cNvPr>
          <p:cNvPicPr>
            <a:picLocks noGrp="1" noChangeAspect="1" noChangeArrowheads="1"/>
          </p:cNvPicPr>
          <p:nvPr>
            <p:ph idx="13"/>
          </p:nvPr>
        </p:nvPicPr>
        <p:blipFill>
          <a:blip r:embed="rId3">
            <a:extLst>
              <a:ext uri="{28A0092B-C50C-407E-A947-70E740481C1C}">
                <a14:useLocalDpi xmlns:a14="http://schemas.microsoft.com/office/drawing/2010/main" val="0"/>
              </a:ext>
            </a:extLst>
          </a:blip>
          <a:srcRect/>
          <a:stretch>
            <a:fillRect/>
          </a:stretch>
        </p:blipFill>
        <p:spPr bwMode="auto">
          <a:xfrm>
            <a:off x="4751388" y="1214438"/>
            <a:ext cx="4032250" cy="202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2971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AU" dirty="0"/>
              <a:t>Accessibility statement and publisher information</a:t>
            </a:r>
          </a:p>
        </p:txBody>
      </p:sp>
      <p:sp>
        <p:nvSpPr>
          <p:cNvPr id="3" name="Content Placeholder 2"/>
          <p:cNvSpPr>
            <a:spLocks noGrp="1"/>
          </p:cNvSpPr>
          <p:nvPr>
            <p:ph idx="1"/>
          </p:nvPr>
        </p:nvSpPr>
        <p:spPr/>
        <p:txBody>
          <a:bodyPr/>
          <a:lstStyle/>
          <a:p>
            <a:pPr lvl="1"/>
            <a:r>
              <a:rPr lang="en-AU" sz="1150" dirty="0"/>
              <a:t>To receive this presentation in another format phone 03 9694 0102, using the National Relay Service 13 36 77 if required, or </a:t>
            </a:r>
            <a:r>
              <a:rPr lang="en-AU" sz="1150" dirty="0">
                <a:hlinkClick r:id="rId4"/>
              </a:rPr>
              <a:t>email Blood Matters </a:t>
            </a:r>
            <a:r>
              <a:rPr lang="en-AU" sz="1150" dirty="0"/>
              <a:t>&lt;bloodmatters@redcrossblood.org.au&gt;. </a:t>
            </a:r>
          </a:p>
          <a:p>
            <a:pPr lvl="1"/>
            <a:r>
              <a:rPr lang="en-AU" sz="1150" dirty="0"/>
              <a:t>Authorised and published by the Victorian Government, 1 Treasury Place, Melbourne.</a:t>
            </a:r>
          </a:p>
          <a:p>
            <a:pPr lvl="1"/>
            <a:r>
              <a:rPr lang="en-AU" sz="1150" dirty="0"/>
              <a:t>© State of Victoria, Australia, Department of Health</a:t>
            </a:r>
            <a:r>
              <a:rPr lang="en-AU" sz="1150"/>
              <a:t>, February </a:t>
            </a:r>
            <a:r>
              <a:rPr lang="en-AU" sz="1150" dirty="0"/>
              <a:t>2023.</a:t>
            </a:r>
          </a:p>
          <a:p>
            <a:pPr lvl="1"/>
            <a:r>
              <a:rPr lang="en-AU" sz="1150" dirty="0"/>
              <a:t>Available at </a:t>
            </a:r>
            <a:r>
              <a:rPr lang="en-AU" sz="1150" dirty="0">
                <a:hlinkClick r:id="rId5"/>
              </a:rPr>
              <a:t>Blood Matters </a:t>
            </a:r>
            <a:r>
              <a:rPr lang="en-AU" sz="1150" dirty="0"/>
              <a:t>&lt;https://www.health.vic.gov.au/patient-care/blood-matters-program&gt;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4211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84E1C-2C12-8EB6-A18A-F1C03DA90EB7}"/>
              </a:ext>
            </a:extLst>
          </p:cNvPr>
          <p:cNvSpPr>
            <a:spLocks noGrp="1"/>
          </p:cNvSpPr>
          <p:nvPr>
            <p:ph type="title"/>
          </p:nvPr>
        </p:nvSpPr>
        <p:spPr/>
        <p:txBody>
          <a:bodyPr/>
          <a:lstStyle/>
          <a:p>
            <a:r>
              <a:rPr lang="en-AU" dirty="0"/>
              <a:t>Background</a:t>
            </a:r>
          </a:p>
        </p:txBody>
      </p:sp>
      <p:sp>
        <p:nvSpPr>
          <p:cNvPr id="3" name="Content Placeholder 2">
            <a:extLst>
              <a:ext uri="{FF2B5EF4-FFF2-40B4-BE49-F238E27FC236}">
                <a16:creationId xmlns:a16="http://schemas.microsoft.com/office/drawing/2014/main" id="{62446475-708C-230E-B2BB-3CA321500812}"/>
              </a:ext>
            </a:extLst>
          </p:cNvPr>
          <p:cNvSpPr>
            <a:spLocks noGrp="1"/>
          </p:cNvSpPr>
          <p:nvPr>
            <p:ph idx="1"/>
          </p:nvPr>
        </p:nvSpPr>
        <p:spPr/>
        <p:txBody>
          <a:bodyPr/>
          <a:lstStyle/>
          <a:p>
            <a:pPr>
              <a:spcAft>
                <a:spcPts val="600"/>
              </a:spcAft>
            </a:pPr>
            <a:r>
              <a:rPr lang="en-AU" dirty="0">
                <a:solidFill>
                  <a:srgbClr val="C00000"/>
                </a:solidFill>
                <a:latin typeface="Arial" panose="020B0604020202020204" pitchFamily="34" charset="0"/>
                <a:ea typeface="Times" panose="02020603050405020304" pitchFamily="18" charset="0"/>
                <a:cs typeface="Times New Roman" panose="02020603050405020304" pitchFamily="18" charset="0"/>
              </a:rPr>
              <a:t>Group O RhD negative RBC are in constant demand, with shortages often </a:t>
            </a:r>
            <a:r>
              <a:rPr lang="en-AU" dirty="0">
                <a:solidFill>
                  <a:srgbClr val="C00000"/>
                </a:solidFill>
                <a:effectLst/>
                <a:latin typeface="Arial" panose="020B0604020202020204" pitchFamily="34" charset="0"/>
                <a:ea typeface="Times" panose="02020603050405020304" pitchFamily="18" charset="0"/>
                <a:cs typeface="Times New Roman" panose="02020603050405020304" pitchFamily="18" charset="0"/>
              </a:rPr>
              <a:t>experienced</a:t>
            </a:r>
          </a:p>
          <a:p>
            <a:pPr marL="342900" indent="-342900">
              <a:spcBef>
                <a:spcPts val="0"/>
              </a:spcBef>
              <a:spcAft>
                <a:spcPts val="600"/>
              </a:spcAft>
              <a:buFont typeface="Arial" panose="020B0604020202020204" pitchFamily="34" charset="0"/>
              <a:buChar char="•"/>
            </a:pPr>
            <a:r>
              <a:rPr lang="en-AU"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Victorian 12-month average for O RhD neg RBC issues: </a:t>
            </a:r>
            <a:r>
              <a:rPr lang="en-AU" sz="200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16.2%*</a:t>
            </a:r>
          </a:p>
          <a:p>
            <a:pPr marL="342900" indent="-342900">
              <a:spcBef>
                <a:spcPts val="0"/>
              </a:spcBef>
              <a:spcAft>
                <a:spcPts val="600"/>
              </a:spcAft>
              <a:buFont typeface="Arial" panose="020B0604020202020204" pitchFamily="34" charset="0"/>
              <a:buChar char="•"/>
            </a:pPr>
            <a:r>
              <a:rPr lang="en-AU" b="0" dirty="0">
                <a:solidFill>
                  <a:schemeClr val="tx1"/>
                </a:solidFill>
                <a:latin typeface="Arial" panose="020B0604020202020204" pitchFamily="34" charset="0"/>
                <a:ea typeface="Times" panose="02020603050405020304" pitchFamily="18" charset="0"/>
                <a:cs typeface="Times New Roman" panose="02020603050405020304" pitchFamily="18" charset="0"/>
              </a:rPr>
              <a:t>New O RhD negative Australian </a:t>
            </a:r>
            <a:r>
              <a:rPr lang="en-AU"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donors: </a:t>
            </a:r>
            <a:r>
              <a:rPr lang="en-AU" sz="2000" dirty="0">
                <a:solidFill>
                  <a:schemeClr val="tx1"/>
                </a:solidFill>
                <a:latin typeface="Arial" panose="020B0604020202020204" pitchFamily="34" charset="0"/>
                <a:ea typeface="Times" panose="02020603050405020304" pitchFamily="18" charset="0"/>
                <a:cs typeface="Times New Roman" panose="02020603050405020304" pitchFamily="18" charset="0"/>
              </a:rPr>
              <a:t>8.7%</a:t>
            </a:r>
            <a:r>
              <a:rPr lang="en-AU" sz="2000" b="0" dirty="0">
                <a:solidFill>
                  <a:schemeClr val="tx1"/>
                </a:solidFill>
                <a:latin typeface="Arial" panose="020B0604020202020204" pitchFamily="34" charset="0"/>
                <a:ea typeface="Times" panose="02020603050405020304" pitchFamily="18" charset="0"/>
                <a:cs typeface="Times New Roman" panose="02020603050405020304" pitchFamily="18" charset="0"/>
              </a:rPr>
              <a:t> </a:t>
            </a:r>
            <a:endParaRPr lang="en-AU" sz="20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endParaRPr>
          </a:p>
          <a:p>
            <a:endParaRPr lang="en-AU" dirty="0"/>
          </a:p>
        </p:txBody>
      </p:sp>
      <p:sp>
        <p:nvSpPr>
          <p:cNvPr id="5" name="TextBox 4">
            <a:extLst>
              <a:ext uri="{FF2B5EF4-FFF2-40B4-BE49-F238E27FC236}">
                <a16:creationId xmlns:a16="http://schemas.microsoft.com/office/drawing/2014/main" id="{B960A467-C558-C719-370F-C8183A718427}"/>
              </a:ext>
            </a:extLst>
          </p:cNvPr>
          <p:cNvSpPr txBox="1"/>
          <p:nvPr/>
        </p:nvSpPr>
        <p:spPr>
          <a:xfrm>
            <a:off x="6905944" y="3937550"/>
            <a:ext cx="1884998" cy="338554"/>
          </a:xfrm>
          <a:prstGeom prst="rect">
            <a:avLst/>
          </a:prstGeom>
          <a:noFill/>
        </p:spPr>
        <p:txBody>
          <a:bodyPr wrap="square" rtlCol="0">
            <a:spAutoFit/>
          </a:bodyPr>
          <a:lstStyle/>
          <a:p>
            <a:r>
              <a:rPr lang="en-AU" sz="1600" dirty="0"/>
              <a:t>* September 2022</a:t>
            </a:r>
          </a:p>
        </p:txBody>
      </p:sp>
      <p:graphicFrame>
        <p:nvGraphicFramePr>
          <p:cNvPr id="6" name="Chart 5">
            <a:extLst>
              <a:ext uri="{FF2B5EF4-FFF2-40B4-BE49-F238E27FC236}">
                <a16:creationId xmlns:a16="http://schemas.microsoft.com/office/drawing/2014/main" id="{E146CB82-07FB-A09F-0E15-3368A5268463}"/>
              </a:ext>
            </a:extLst>
          </p:cNvPr>
          <p:cNvGraphicFramePr>
            <a:graphicFrameLocks/>
          </p:cNvGraphicFramePr>
          <p:nvPr>
            <p:extLst>
              <p:ext uri="{D42A27DB-BD31-4B8C-83A1-F6EECF244321}">
                <p14:modId xmlns:p14="http://schemas.microsoft.com/office/powerpoint/2010/main" val="1614030101"/>
              </p:ext>
            </p:extLst>
          </p:nvPr>
        </p:nvGraphicFramePr>
        <p:xfrm>
          <a:off x="2792361" y="2854960"/>
          <a:ext cx="2851057" cy="20861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9433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7C8C0-625A-50A0-A4BF-56C197B9B48E}"/>
              </a:ext>
            </a:extLst>
          </p:cNvPr>
          <p:cNvSpPr>
            <a:spLocks noGrp="1"/>
          </p:cNvSpPr>
          <p:nvPr>
            <p:ph type="title"/>
          </p:nvPr>
        </p:nvSpPr>
        <p:spPr>
          <a:xfrm>
            <a:off x="539751" y="202406"/>
            <a:ext cx="7477413" cy="809625"/>
          </a:xfrm>
        </p:spPr>
        <p:txBody>
          <a:bodyPr/>
          <a:lstStyle/>
          <a:p>
            <a:r>
              <a:rPr lang="en-AU" dirty="0"/>
              <a:t>O RhD negative RBC – supply versus demand</a:t>
            </a:r>
          </a:p>
        </p:txBody>
      </p:sp>
      <p:sp>
        <p:nvSpPr>
          <p:cNvPr id="3" name="Content Placeholder 2">
            <a:extLst>
              <a:ext uri="{FF2B5EF4-FFF2-40B4-BE49-F238E27FC236}">
                <a16:creationId xmlns:a16="http://schemas.microsoft.com/office/drawing/2014/main" id="{DDE450CC-A318-7892-D226-89E6AF0F6D70}"/>
              </a:ext>
            </a:extLst>
          </p:cNvPr>
          <p:cNvSpPr>
            <a:spLocks noGrp="1"/>
          </p:cNvSpPr>
          <p:nvPr>
            <p:ph idx="1"/>
          </p:nvPr>
        </p:nvSpPr>
        <p:spPr/>
        <p:txBody>
          <a:bodyPr/>
          <a:lstStyle/>
          <a:p>
            <a:r>
              <a:rPr lang="en-AU" dirty="0">
                <a:solidFill>
                  <a:schemeClr val="tx1"/>
                </a:solidFill>
                <a:latin typeface="Arial" panose="020B0604020202020204" pitchFamily="34" charset="0"/>
                <a:ea typeface="Times" panose="02020603050405020304" pitchFamily="18" charset="0"/>
                <a:cs typeface="Times New Roman" panose="02020603050405020304" pitchFamily="18" charset="0"/>
              </a:rPr>
              <a:t>A large amount of O RhD neg RBC are held for emergency use where the patient’s blood group is unknown</a:t>
            </a:r>
          </a:p>
          <a:p>
            <a:r>
              <a:rPr lang="en-AU" sz="2400" dirty="0">
                <a:solidFill>
                  <a:srgbClr val="C00000"/>
                </a:solidFill>
                <a:latin typeface="Arial" panose="020B0604020202020204" pitchFamily="34" charset="0"/>
                <a:ea typeface="Times" panose="02020603050405020304" pitchFamily="18" charset="0"/>
                <a:cs typeface="Times New Roman" panose="02020603050405020304" pitchFamily="18" charset="0"/>
              </a:rPr>
              <a:t>Ongoing demand for O RhD negative RBC has become a challenge to support nationally</a:t>
            </a:r>
          </a:p>
          <a:p>
            <a:r>
              <a:rPr lang="en-AU" sz="240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O RhD negative RBC need to be </a:t>
            </a:r>
            <a:r>
              <a:rPr lang="en-AU" sz="2400" dirty="0">
                <a:solidFill>
                  <a:schemeClr val="tx1"/>
                </a:solidFill>
                <a:latin typeface="Arial" panose="020B0604020202020204" pitchFamily="34" charset="0"/>
                <a:ea typeface="Times" panose="02020603050405020304" pitchFamily="18" charset="0"/>
                <a:cs typeface="Times New Roman" panose="02020603050405020304" pitchFamily="18" charset="0"/>
              </a:rPr>
              <a:t>preserved </a:t>
            </a:r>
            <a:r>
              <a:rPr lang="en-AU" sz="240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for patients who have no alternative but to receive this group</a:t>
            </a:r>
          </a:p>
          <a:p>
            <a:endParaRPr lang="en-AU" dirty="0"/>
          </a:p>
        </p:txBody>
      </p:sp>
    </p:spTree>
    <p:extLst>
      <p:ext uri="{BB962C8B-B14F-4D97-AF65-F5344CB8AC3E}">
        <p14:creationId xmlns:p14="http://schemas.microsoft.com/office/powerpoint/2010/main" val="4049016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F47B0-3CFD-74F7-E375-C57A67AB53D3}"/>
              </a:ext>
            </a:extLst>
          </p:cNvPr>
          <p:cNvSpPr>
            <a:spLocks noGrp="1"/>
          </p:cNvSpPr>
          <p:nvPr>
            <p:ph type="title"/>
          </p:nvPr>
        </p:nvSpPr>
        <p:spPr>
          <a:xfrm>
            <a:off x="438150" y="202406"/>
            <a:ext cx="8705849" cy="809625"/>
          </a:xfrm>
        </p:spPr>
        <p:txBody>
          <a:bodyPr/>
          <a:lstStyle/>
          <a:p>
            <a:r>
              <a:rPr lang="en-AU" dirty="0"/>
              <a:t>Appropriate and clinically indicated use of O RhD negative RBC</a:t>
            </a:r>
          </a:p>
        </p:txBody>
      </p:sp>
      <p:sp>
        <p:nvSpPr>
          <p:cNvPr id="3" name="Content Placeholder 2">
            <a:extLst>
              <a:ext uri="{FF2B5EF4-FFF2-40B4-BE49-F238E27FC236}">
                <a16:creationId xmlns:a16="http://schemas.microsoft.com/office/drawing/2014/main" id="{14D192F2-0D13-53F4-2E0D-1580EDDF62C8}"/>
              </a:ext>
            </a:extLst>
          </p:cNvPr>
          <p:cNvSpPr>
            <a:spLocks noGrp="1"/>
          </p:cNvSpPr>
          <p:nvPr>
            <p:ph idx="1"/>
          </p:nvPr>
        </p:nvSpPr>
        <p:spPr/>
        <p:txBody>
          <a:bodyPr/>
          <a:lstStyle/>
          <a:p>
            <a:pPr marL="457200" indent="-457200">
              <a:buAutoNum type="arabicPeriod"/>
            </a:pPr>
            <a:r>
              <a:rPr lang="en-AU" sz="2000" dirty="0">
                <a:solidFill>
                  <a:schemeClr val="tx1"/>
                </a:solidFill>
              </a:rPr>
              <a:t>O RhD negative </a:t>
            </a:r>
            <a:r>
              <a:rPr lang="en-AU" sz="2000" b="0" dirty="0">
                <a:solidFill>
                  <a:schemeClr val="tx1"/>
                </a:solidFill>
              </a:rPr>
              <a:t>patients with </a:t>
            </a:r>
            <a:r>
              <a:rPr lang="en-AU" sz="2000" dirty="0">
                <a:solidFill>
                  <a:schemeClr val="tx1"/>
                </a:solidFill>
              </a:rPr>
              <a:t>anti-D antibodies</a:t>
            </a:r>
          </a:p>
          <a:p>
            <a:pPr marL="457200" indent="-457200">
              <a:buAutoNum type="arabicPeriod"/>
            </a:pPr>
            <a:r>
              <a:rPr lang="en-AU" sz="2000" dirty="0">
                <a:solidFill>
                  <a:schemeClr val="tx1"/>
                </a:solidFill>
              </a:rPr>
              <a:t>O RhD negative females </a:t>
            </a:r>
            <a:r>
              <a:rPr lang="en-AU" sz="2000" b="0" dirty="0">
                <a:solidFill>
                  <a:schemeClr val="tx1"/>
                </a:solidFill>
              </a:rPr>
              <a:t>of </a:t>
            </a:r>
            <a:r>
              <a:rPr lang="en-AU" sz="2000" dirty="0">
                <a:solidFill>
                  <a:schemeClr val="tx1"/>
                </a:solidFill>
              </a:rPr>
              <a:t>childbearing potential </a:t>
            </a:r>
            <a:r>
              <a:rPr lang="en-AU" sz="2000" b="0" dirty="0">
                <a:solidFill>
                  <a:schemeClr val="tx1"/>
                </a:solidFill>
              </a:rPr>
              <a:t>(age ≤ 50 years)</a:t>
            </a:r>
          </a:p>
          <a:p>
            <a:pPr marL="457200" indent="-457200">
              <a:buAutoNum type="arabicPeriod"/>
            </a:pPr>
            <a:r>
              <a:rPr lang="en-AU" sz="2000" dirty="0">
                <a:solidFill>
                  <a:schemeClr val="tx1"/>
                </a:solidFill>
              </a:rPr>
              <a:t>Emergency use </a:t>
            </a:r>
            <a:r>
              <a:rPr lang="en-AU" sz="2000" b="0" dirty="0">
                <a:solidFill>
                  <a:schemeClr val="tx1"/>
                </a:solidFill>
              </a:rPr>
              <a:t>for </a:t>
            </a:r>
            <a:r>
              <a:rPr lang="en-AU" sz="2000" dirty="0">
                <a:solidFill>
                  <a:schemeClr val="tx1"/>
                </a:solidFill>
              </a:rPr>
              <a:t>females of childbearing potential </a:t>
            </a:r>
            <a:r>
              <a:rPr lang="en-AU" sz="2000" b="0" dirty="0">
                <a:solidFill>
                  <a:schemeClr val="tx1"/>
                </a:solidFill>
              </a:rPr>
              <a:t>(age ≤ 50 years) of unknown blood group</a:t>
            </a:r>
          </a:p>
          <a:p>
            <a:pPr marL="457200" indent="-457200">
              <a:buAutoNum type="arabicPeriod"/>
            </a:pPr>
            <a:r>
              <a:rPr lang="en-AU" sz="2000" dirty="0">
                <a:solidFill>
                  <a:schemeClr val="tx1"/>
                </a:solidFill>
              </a:rPr>
              <a:t>O RhD negative children </a:t>
            </a:r>
            <a:r>
              <a:rPr lang="en-AU" sz="2000" b="0" dirty="0">
                <a:solidFill>
                  <a:schemeClr val="tx1"/>
                </a:solidFill>
              </a:rPr>
              <a:t>(males and females </a:t>
            </a:r>
            <a:r>
              <a:rPr lang="en-AU" sz="2000" b="0" dirty="0">
                <a:solidFill>
                  <a:schemeClr val="tx1"/>
                </a:solidFill>
                <a:effectLst/>
                <a:ea typeface="Times" panose="02020603050405020304" pitchFamily="18" charset="0"/>
                <a:cs typeface="Times New Roman" panose="02020603050405020304" pitchFamily="18" charset="0"/>
              </a:rPr>
              <a:t>≤18</a:t>
            </a:r>
            <a:r>
              <a:rPr lang="en-AU" sz="1600" b="0" baseline="30000" dirty="0">
                <a:solidFill>
                  <a:schemeClr val="tx1"/>
                </a:solidFill>
                <a:effectLst/>
                <a:ea typeface="Times" panose="02020603050405020304" pitchFamily="18" charset="0"/>
                <a:cs typeface="Times New Roman" panose="02020603050405020304" pitchFamily="18" charset="0"/>
              </a:rPr>
              <a:t>1 </a:t>
            </a:r>
            <a:r>
              <a:rPr lang="en-AU" sz="2000" b="0" dirty="0">
                <a:solidFill>
                  <a:schemeClr val="tx1"/>
                </a:solidFill>
                <a:effectLst/>
                <a:ea typeface="Times" panose="02020603050405020304" pitchFamily="18" charset="0"/>
                <a:cs typeface="Times New Roman" panose="02020603050405020304" pitchFamily="18" charset="0"/>
              </a:rPr>
              <a:t>years)</a:t>
            </a:r>
          </a:p>
          <a:p>
            <a:pPr marL="457200" indent="-457200">
              <a:buAutoNum type="arabicPeriod"/>
            </a:pPr>
            <a:r>
              <a:rPr lang="en-AU" sz="2000" dirty="0">
                <a:solidFill>
                  <a:schemeClr val="tx1"/>
                </a:solidFill>
                <a:cs typeface="Times New Roman" panose="02020603050405020304" pitchFamily="18" charset="0"/>
              </a:rPr>
              <a:t>Emergency use </a:t>
            </a:r>
            <a:r>
              <a:rPr lang="en-AU" sz="2000" b="0" dirty="0">
                <a:solidFill>
                  <a:schemeClr val="tx1"/>
                </a:solidFill>
                <a:cs typeface="Times New Roman" panose="02020603050405020304" pitchFamily="18" charset="0"/>
              </a:rPr>
              <a:t>for </a:t>
            </a:r>
            <a:r>
              <a:rPr lang="en-AU" sz="2000" dirty="0">
                <a:solidFill>
                  <a:schemeClr val="tx1"/>
                </a:solidFill>
                <a:cs typeface="Times New Roman" panose="02020603050405020304" pitchFamily="18" charset="0"/>
              </a:rPr>
              <a:t>children </a:t>
            </a:r>
            <a:r>
              <a:rPr lang="en-AU" sz="2000" b="0" dirty="0">
                <a:solidFill>
                  <a:schemeClr val="tx1"/>
                </a:solidFill>
                <a:cs typeface="Times New Roman" panose="02020603050405020304" pitchFamily="18" charset="0"/>
              </a:rPr>
              <a:t>of unknown blood group</a:t>
            </a:r>
            <a:endParaRPr lang="en-AU" sz="2000" b="0" dirty="0">
              <a:solidFill>
                <a:schemeClr val="tx1"/>
              </a:solidFill>
            </a:endParaRPr>
          </a:p>
        </p:txBody>
      </p:sp>
      <p:sp>
        <p:nvSpPr>
          <p:cNvPr id="5" name="TextBox 4">
            <a:extLst>
              <a:ext uri="{FF2B5EF4-FFF2-40B4-BE49-F238E27FC236}">
                <a16:creationId xmlns:a16="http://schemas.microsoft.com/office/drawing/2014/main" id="{F1489040-0E30-3662-3E1D-09114EB8C089}"/>
              </a:ext>
            </a:extLst>
          </p:cNvPr>
          <p:cNvSpPr txBox="1"/>
          <p:nvPr/>
        </p:nvSpPr>
        <p:spPr>
          <a:xfrm>
            <a:off x="1394429" y="4478511"/>
            <a:ext cx="5728493" cy="338554"/>
          </a:xfrm>
          <a:prstGeom prst="rect">
            <a:avLst/>
          </a:prstGeom>
          <a:noFill/>
        </p:spPr>
        <p:txBody>
          <a:bodyPr wrap="square">
            <a:spAutoFit/>
          </a:bodyPr>
          <a:lstStyle/>
          <a:p>
            <a:r>
              <a:rPr lang="en-AU" sz="1600" baseline="30000" dirty="0">
                <a:effectLst/>
                <a:latin typeface="Arial" panose="020B0604020202020204" pitchFamily="34" charset="0"/>
                <a:ea typeface="Times New Roman" panose="02020603050405020304" pitchFamily="18" charset="0"/>
                <a:cs typeface="Times New Roman" panose="02020603050405020304" pitchFamily="18" charset="0"/>
              </a:rPr>
              <a:t>1 </a:t>
            </a:r>
            <a:r>
              <a:rPr lang="en-AU" sz="1600" dirty="0">
                <a:effectLst/>
                <a:latin typeface="Arial" panose="020B0604020202020204" pitchFamily="34" charset="0"/>
                <a:ea typeface="Times New Roman" panose="02020603050405020304" pitchFamily="18" charset="0"/>
                <a:cs typeface="Times New Roman" panose="02020603050405020304" pitchFamily="18" charset="0"/>
              </a:rPr>
              <a:t>Or based on organisational definition of paediatrics</a:t>
            </a:r>
            <a:endParaRPr lang="en-AU" sz="1600" dirty="0"/>
          </a:p>
        </p:txBody>
      </p:sp>
    </p:spTree>
    <p:extLst>
      <p:ext uri="{BB962C8B-B14F-4D97-AF65-F5344CB8AC3E}">
        <p14:creationId xmlns:p14="http://schemas.microsoft.com/office/powerpoint/2010/main" val="1334376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6C285-36FE-03AD-7193-8556E046CE46}"/>
              </a:ext>
            </a:extLst>
          </p:cNvPr>
          <p:cNvSpPr>
            <a:spLocks noGrp="1"/>
          </p:cNvSpPr>
          <p:nvPr>
            <p:ph type="title"/>
          </p:nvPr>
        </p:nvSpPr>
        <p:spPr>
          <a:xfrm>
            <a:off x="539751" y="202406"/>
            <a:ext cx="7421994" cy="809625"/>
          </a:xfrm>
        </p:spPr>
        <p:txBody>
          <a:bodyPr/>
          <a:lstStyle/>
          <a:p>
            <a:r>
              <a:rPr lang="en-AU" dirty="0"/>
              <a:t>Safety of emergency use O RhD positive RBC</a:t>
            </a:r>
          </a:p>
        </p:txBody>
      </p:sp>
      <p:sp>
        <p:nvSpPr>
          <p:cNvPr id="3" name="Content Placeholder 2">
            <a:extLst>
              <a:ext uri="{FF2B5EF4-FFF2-40B4-BE49-F238E27FC236}">
                <a16:creationId xmlns:a16="http://schemas.microsoft.com/office/drawing/2014/main" id="{748882E9-7169-CF48-E436-309680133481}"/>
              </a:ext>
            </a:extLst>
          </p:cNvPr>
          <p:cNvSpPr>
            <a:spLocks noGrp="1"/>
          </p:cNvSpPr>
          <p:nvPr>
            <p:ph idx="1"/>
          </p:nvPr>
        </p:nvSpPr>
        <p:spPr>
          <a:xfrm>
            <a:off x="539749" y="1214438"/>
            <a:ext cx="8405467" cy="3061666"/>
          </a:xfrm>
        </p:spPr>
        <p:txBody>
          <a:bodyPr/>
          <a:lstStyle/>
          <a:p>
            <a:pPr>
              <a:spcBef>
                <a:spcPts val="0"/>
              </a:spcBef>
              <a:spcAft>
                <a:spcPts val="600"/>
              </a:spcAft>
            </a:pPr>
            <a:r>
              <a:rPr lang="en-AU" dirty="0">
                <a:solidFill>
                  <a:srgbClr val="C00000"/>
                </a:solidFill>
              </a:rPr>
              <a:t>Group O RBC are ABO compatible with all ABO blood groups</a:t>
            </a:r>
          </a:p>
          <a:p>
            <a:pPr>
              <a:spcBef>
                <a:spcPts val="0"/>
              </a:spcBef>
            </a:pPr>
            <a:r>
              <a:rPr lang="en-AU" sz="2000" dirty="0">
                <a:solidFill>
                  <a:schemeClr val="tx1"/>
                </a:solidFill>
              </a:rPr>
              <a:t>O RBC will enable a patient to survive in a life threatening situation</a:t>
            </a:r>
          </a:p>
          <a:p>
            <a:r>
              <a:rPr lang="en-AU" b="0" dirty="0">
                <a:solidFill>
                  <a:schemeClr val="tx1"/>
                </a:solidFill>
              </a:rPr>
              <a:t>No difference in risk of acute transfusion reaction between O RhD positive and O RhD negative RBC</a:t>
            </a:r>
          </a:p>
          <a:p>
            <a:r>
              <a:rPr lang="en-AU" b="0" dirty="0">
                <a:solidFill>
                  <a:schemeClr val="tx1"/>
                </a:solidFill>
              </a:rPr>
              <a:t>&gt;85% of the Australian population are RhD positive</a:t>
            </a:r>
          </a:p>
          <a:p>
            <a:r>
              <a:rPr lang="en-AU" b="0" dirty="0">
                <a:solidFill>
                  <a:schemeClr val="tx1"/>
                </a:solidFill>
              </a:rPr>
              <a:t>RhD negative blood is </a:t>
            </a:r>
            <a:r>
              <a:rPr lang="en-AU" dirty="0">
                <a:solidFill>
                  <a:schemeClr val="tx1"/>
                </a:solidFill>
              </a:rPr>
              <a:t>not universally compatible </a:t>
            </a:r>
            <a:r>
              <a:rPr lang="en-AU" b="0" dirty="0">
                <a:solidFill>
                  <a:schemeClr val="tx1"/>
                </a:solidFill>
              </a:rPr>
              <a:t>with all patients </a:t>
            </a:r>
          </a:p>
        </p:txBody>
      </p:sp>
    </p:spTree>
    <p:extLst>
      <p:ext uri="{BB962C8B-B14F-4D97-AF65-F5344CB8AC3E}">
        <p14:creationId xmlns:p14="http://schemas.microsoft.com/office/powerpoint/2010/main" val="1516548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25219083-20AA-7C77-DFB5-DD09A4167430}"/>
              </a:ext>
            </a:extLst>
          </p:cNvPr>
          <p:cNvSpPr/>
          <p:nvPr/>
        </p:nvSpPr>
        <p:spPr>
          <a:xfrm>
            <a:off x="3895725" y="1062289"/>
            <a:ext cx="5225257" cy="3178468"/>
          </a:xfrm>
          <a:prstGeom prst="roundRect">
            <a:avLst/>
          </a:prstGeom>
          <a:solidFill>
            <a:schemeClr val="accent2">
              <a:lumMod val="60000"/>
              <a:lumOff val="40000"/>
            </a:schemeClr>
          </a:solidFill>
          <a:ln w="38100">
            <a:solidFill>
              <a:srgbClr val="AF272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 name="Rectangle: Rounded Corners 2">
            <a:extLst>
              <a:ext uri="{FF2B5EF4-FFF2-40B4-BE49-F238E27FC236}">
                <a16:creationId xmlns:a16="http://schemas.microsoft.com/office/drawing/2014/main" id="{1B88197D-CA43-BE33-D877-E1E71423B2A9}"/>
              </a:ext>
            </a:extLst>
          </p:cNvPr>
          <p:cNvSpPr/>
          <p:nvPr/>
        </p:nvSpPr>
        <p:spPr>
          <a:xfrm>
            <a:off x="1" y="1062288"/>
            <a:ext cx="3790950" cy="3178468"/>
          </a:xfrm>
          <a:prstGeom prst="roundRect">
            <a:avLst/>
          </a:prstGeom>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A5E17B88-DA51-6260-7838-CE7F667A3AC0}"/>
              </a:ext>
            </a:extLst>
          </p:cNvPr>
          <p:cNvSpPr>
            <a:spLocks noGrp="1"/>
          </p:cNvSpPr>
          <p:nvPr>
            <p:ph type="title"/>
          </p:nvPr>
        </p:nvSpPr>
        <p:spPr/>
        <p:txBody>
          <a:bodyPr/>
          <a:lstStyle/>
          <a:p>
            <a:r>
              <a:rPr lang="en-AU" dirty="0"/>
              <a:t>Emergency transfusion</a:t>
            </a:r>
          </a:p>
        </p:txBody>
      </p:sp>
      <p:pic>
        <p:nvPicPr>
          <p:cNvPr id="4" name="Picture 3">
            <a:extLst>
              <a:ext uri="{FF2B5EF4-FFF2-40B4-BE49-F238E27FC236}">
                <a16:creationId xmlns:a16="http://schemas.microsoft.com/office/drawing/2014/main" id="{5D73D9B7-4DCA-9CFE-70E5-F5E8F9E6C1AF}"/>
              </a:ext>
            </a:extLst>
          </p:cNvPr>
          <p:cNvPicPr>
            <a:picLocks noChangeAspect="1"/>
          </p:cNvPicPr>
          <p:nvPr/>
        </p:nvPicPr>
        <p:blipFill>
          <a:blip r:embed="rId3"/>
          <a:stretch>
            <a:fillRect/>
          </a:stretch>
        </p:blipFill>
        <p:spPr>
          <a:xfrm>
            <a:off x="71438" y="1214438"/>
            <a:ext cx="3648075" cy="2128348"/>
          </a:xfrm>
          <a:prstGeom prst="roundRect">
            <a:avLst/>
          </a:prstGeom>
        </p:spPr>
      </p:pic>
      <p:pic>
        <p:nvPicPr>
          <p:cNvPr id="5" name="Picture 4">
            <a:extLst>
              <a:ext uri="{FF2B5EF4-FFF2-40B4-BE49-F238E27FC236}">
                <a16:creationId xmlns:a16="http://schemas.microsoft.com/office/drawing/2014/main" id="{50681013-E889-84B0-078D-DA20947BB754}"/>
              </a:ext>
            </a:extLst>
          </p:cNvPr>
          <p:cNvPicPr>
            <a:picLocks noChangeAspect="1"/>
          </p:cNvPicPr>
          <p:nvPr/>
        </p:nvPicPr>
        <p:blipFill>
          <a:blip r:embed="rId4"/>
          <a:stretch>
            <a:fillRect/>
          </a:stretch>
        </p:blipFill>
        <p:spPr>
          <a:xfrm>
            <a:off x="3963195" y="1219200"/>
            <a:ext cx="5065838" cy="2123586"/>
          </a:xfrm>
          <a:prstGeom prst="roundRect">
            <a:avLst/>
          </a:prstGeom>
        </p:spPr>
      </p:pic>
      <p:sp>
        <p:nvSpPr>
          <p:cNvPr id="6" name="TextBox 5">
            <a:extLst>
              <a:ext uri="{FF2B5EF4-FFF2-40B4-BE49-F238E27FC236}">
                <a16:creationId xmlns:a16="http://schemas.microsoft.com/office/drawing/2014/main" id="{B40194F7-1B12-EC0C-2389-300297EF069D}"/>
              </a:ext>
            </a:extLst>
          </p:cNvPr>
          <p:cNvSpPr txBox="1"/>
          <p:nvPr/>
        </p:nvSpPr>
        <p:spPr>
          <a:xfrm>
            <a:off x="152400" y="3321355"/>
            <a:ext cx="3638550" cy="919401"/>
          </a:xfrm>
          <a:prstGeom prst="roundRect">
            <a:avLst/>
          </a:prstGeom>
          <a:noFill/>
          <a:ln w="38100">
            <a:noFill/>
          </a:ln>
        </p:spPr>
        <p:txBody>
          <a:bodyPr wrap="square" rtlCol="0">
            <a:spAutoFit/>
          </a:bodyPr>
          <a:lstStyle/>
          <a:p>
            <a:r>
              <a:rPr lang="en-AU" sz="2400" b="1" dirty="0"/>
              <a:t>O RhD positive RBC</a:t>
            </a:r>
          </a:p>
          <a:p>
            <a:r>
              <a:rPr lang="en-AU" sz="2400" dirty="0"/>
              <a:t>(blue tag/sticker)</a:t>
            </a:r>
          </a:p>
        </p:txBody>
      </p:sp>
      <p:sp>
        <p:nvSpPr>
          <p:cNvPr id="7" name="TextBox 6">
            <a:extLst>
              <a:ext uri="{FF2B5EF4-FFF2-40B4-BE49-F238E27FC236}">
                <a16:creationId xmlns:a16="http://schemas.microsoft.com/office/drawing/2014/main" id="{E664504E-1BAA-2A32-B252-77B6F824EBFC}"/>
              </a:ext>
            </a:extLst>
          </p:cNvPr>
          <p:cNvSpPr txBox="1"/>
          <p:nvPr/>
        </p:nvSpPr>
        <p:spPr>
          <a:xfrm>
            <a:off x="4139407" y="3302310"/>
            <a:ext cx="5181600" cy="919401"/>
          </a:xfrm>
          <a:prstGeom prst="roundRect">
            <a:avLst/>
          </a:prstGeom>
          <a:noFill/>
          <a:ln w="38100">
            <a:noFill/>
          </a:ln>
        </p:spPr>
        <p:txBody>
          <a:bodyPr wrap="square" rtlCol="0">
            <a:spAutoFit/>
          </a:bodyPr>
          <a:lstStyle/>
          <a:p>
            <a:r>
              <a:rPr lang="en-AU" sz="2400" b="1" dirty="0"/>
              <a:t>≤ 4 units O RhD negative RBC</a:t>
            </a:r>
          </a:p>
          <a:p>
            <a:r>
              <a:rPr lang="en-AU" sz="2400" dirty="0"/>
              <a:t>(pink tag/sticker)</a:t>
            </a:r>
          </a:p>
        </p:txBody>
      </p:sp>
    </p:spTree>
    <p:extLst>
      <p:ext uri="{BB962C8B-B14F-4D97-AF65-F5344CB8AC3E}">
        <p14:creationId xmlns:p14="http://schemas.microsoft.com/office/powerpoint/2010/main" val="741895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A6226-8035-8156-59AE-343DA1AD712F}"/>
              </a:ext>
            </a:extLst>
          </p:cNvPr>
          <p:cNvSpPr>
            <a:spLocks noGrp="1"/>
          </p:cNvSpPr>
          <p:nvPr>
            <p:ph type="title"/>
          </p:nvPr>
        </p:nvSpPr>
        <p:spPr>
          <a:xfrm>
            <a:off x="539751" y="202406"/>
            <a:ext cx="7199313" cy="809625"/>
          </a:xfrm>
        </p:spPr>
        <p:txBody>
          <a:bodyPr wrap="square" anchor="ctr">
            <a:normAutofit/>
          </a:bodyPr>
          <a:lstStyle/>
          <a:p>
            <a:r>
              <a:rPr lang="en-AU" dirty="0"/>
              <a:t>Identification of emergency use group O RBC</a:t>
            </a:r>
          </a:p>
        </p:txBody>
      </p:sp>
      <p:pic>
        <p:nvPicPr>
          <p:cNvPr id="6" name="Picture 5">
            <a:extLst>
              <a:ext uri="{FF2B5EF4-FFF2-40B4-BE49-F238E27FC236}">
                <a16:creationId xmlns:a16="http://schemas.microsoft.com/office/drawing/2014/main" id="{8F2E13AC-7244-A2BD-CA11-F32DD824374A}"/>
              </a:ext>
            </a:extLst>
          </p:cNvPr>
          <p:cNvPicPr>
            <a:picLocks noChangeAspect="1"/>
          </p:cNvPicPr>
          <p:nvPr/>
        </p:nvPicPr>
        <p:blipFill>
          <a:blip r:embed="rId3"/>
          <a:stretch>
            <a:fillRect/>
          </a:stretch>
        </p:blipFill>
        <p:spPr>
          <a:xfrm>
            <a:off x="462369" y="1104249"/>
            <a:ext cx="3448001" cy="3284743"/>
          </a:xfrm>
          <a:prstGeom prst="rect">
            <a:avLst/>
          </a:prstGeom>
        </p:spPr>
      </p:pic>
      <p:pic>
        <p:nvPicPr>
          <p:cNvPr id="10" name="Picture 9">
            <a:extLst>
              <a:ext uri="{FF2B5EF4-FFF2-40B4-BE49-F238E27FC236}">
                <a16:creationId xmlns:a16="http://schemas.microsoft.com/office/drawing/2014/main" id="{974617EF-1EE2-2E27-7524-63D92C662538}"/>
              </a:ext>
            </a:extLst>
          </p:cNvPr>
          <p:cNvPicPr>
            <a:picLocks noChangeAspect="1"/>
          </p:cNvPicPr>
          <p:nvPr/>
        </p:nvPicPr>
        <p:blipFill>
          <a:blip r:embed="rId4"/>
          <a:stretch>
            <a:fillRect/>
          </a:stretch>
        </p:blipFill>
        <p:spPr>
          <a:xfrm>
            <a:off x="4975024" y="1104249"/>
            <a:ext cx="3244491" cy="3174098"/>
          </a:xfrm>
          <a:prstGeom prst="rect">
            <a:avLst/>
          </a:prstGeom>
        </p:spPr>
      </p:pic>
    </p:spTree>
    <p:extLst>
      <p:ext uri="{BB962C8B-B14F-4D97-AF65-F5344CB8AC3E}">
        <p14:creationId xmlns:p14="http://schemas.microsoft.com/office/powerpoint/2010/main" val="3088939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30BB7-6DF7-C35C-C6A2-C665ABFB8795}"/>
              </a:ext>
            </a:extLst>
          </p:cNvPr>
          <p:cNvSpPr>
            <a:spLocks noGrp="1"/>
          </p:cNvSpPr>
          <p:nvPr>
            <p:ph type="title"/>
          </p:nvPr>
        </p:nvSpPr>
        <p:spPr/>
        <p:txBody>
          <a:bodyPr/>
          <a:lstStyle/>
          <a:p>
            <a:r>
              <a:rPr lang="en-AU" dirty="0"/>
              <a:t>Actions required by health services</a:t>
            </a:r>
          </a:p>
        </p:txBody>
      </p:sp>
      <p:sp>
        <p:nvSpPr>
          <p:cNvPr id="3" name="Content Placeholder 2">
            <a:extLst>
              <a:ext uri="{FF2B5EF4-FFF2-40B4-BE49-F238E27FC236}">
                <a16:creationId xmlns:a16="http://schemas.microsoft.com/office/drawing/2014/main" id="{257D1534-6533-3734-39CB-10F95E5810AC}"/>
              </a:ext>
            </a:extLst>
          </p:cNvPr>
          <p:cNvSpPr>
            <a:spLocks noGrp="1"/>
          </p:cNvSpPr>
          <p:nvPr>
            <p:ph idx="1"/>
          </p:nvPr>
        </p:nvSpPr>
        <p:spPr/>
        <p:txBody>
          <a:bodyPr/>
          <a:lstStyle/>
          <a:p>
            <a:pPr>
              <a:spcAft>
                <a:spcPts val="0"/>
              </a:spcAft>
            </a:pPr>
            <a:r>
              <a:rPr lang="en-AU" dirty="0"/>
              <a:t>Review emergency transfusion protocols and supporting procedures to implement recommendations</a:t>
            </a:r>
          </a:p>
          <a:p>
            <a:pPr>
              <a:spcAft>
                <a:spcPts val="0"/>
              </a:spcAft>
            </a:pPr>
            <a:r>
              <a:rPr lang="en-AU" dirty="0"/>
              <a:t>Audit use of emergency group O RBC to ensure compliance with policy</a:t>
            </a:r>
          </a:p>
          <a:p>
            <a:pPr marL="342900" indent="-342900">
              <a:spcAft>
                <a:spcPts val="0"/>
              </a:spcAft>
              <a:buFont typeface="Arial" panose="020B0604020202020204" pitchFamily="34" charset="0"/>
              <a:buChar char="•"/>
            </a:pPr>
            <a:r>
              <a:rPr lang="en-AU" sz="2000" b="0" dirty="0">
                <a:solidFill>
                  <a:schemeClr val="tx1"/>
                </a:solidFill>
              </a:rPr>
              <a:t>Investigate policy non-compliance, take actions to resolve compliance issues</a:t>
            </a:r>
          </a:p>
          <a:p>
            <a:r>
              <a:rPr lang="en-AU" dirty="0"/>
              <a:t>Report near miss or adverse events to appropriate haemovigilance reporting system</a:t>
            </a:r>
          </a:p>
        </p:txBody>
      </p:sp>
    </p:spTree>
    <p:extLst>
      <p:ext uri="{BB962C8B-B14F-4D97-AF65-F5344CB8AC3E}">
        <p14:creationId xmlns:p14="http://schemas.microsoft.com/office/powerpoint/2010/main" val="2677800640"/>
      </p:ext>
    </p:extLst>
  </p:cSld>
  <p:clrMapOvr>
    <a:masterClrMapping/>
  </p:clrMapOvr>
</p:sld>
</file>

<file path=ppt/theme/theme1.xml><?xml version="1.0" encoding="utf-8"?>
<a:theme xmlns:a="http://schemas.openxmlformats.org/drawingml/2006/main" name="Bod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lood Matters DH red 16x9 presentation" id="{88B4303A-CB51-4EB9-802C-9795FAF9D928}" vid="{2AE171AC-D851-466B-8E7B-55655706F0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dd9262fe-586d-4d19-94d3-2a13903414dc}" enabled="1" method="Privileged" siteId="{957b3627-a629-4769-908d-ff92d7d3323d}" contentBits="0" removed="0"/>
</clbl:labelList>
</file>

<file path=docProps/app.xml><?xml version="1.0" encoding="utf-8"?>
<Properties xmlns="http://schemas.openxmlformats.org/officeDocument/2006/extended-properties" xmlns:vt="http://schemas.openxmlformats.org/officeDocument/2006/docPropsVTypes">
  <Template>Blood Matters DH red 16x9 presentation</Template>
  <TotalTime>231</TotalTime>
  <Words>1803</Words>
  <Application>Microsoft Office PowerPoint</Application>
  <PresentationFormat>On-screen Show (16:9)</PresentationFormat>
  <Paragraphs>139</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Arial Black</vt:lpstr>
      <vt:lpstr>Calibri</vt:lpstr>
      <vt:lpstr>Body</vt:lpstr>
      <vt:lpstr>Emergency use group O RBC</vt:lpstr>
      <vt:lpstr>PowerPoint Presentation</vt:lpstr>
      <vt:lpstr>Background</vt:lpstr>
      <vt:lpstr>O RhD negative RBC – supply versus demand</vt:lpstr>
      <vt:lpstr>Appropriate and clinically indicated use of O RhD negative RBC</vt:lpstr>
      <vt:lpstr>Safety of emergency use O RhD positive RBC</vt:lpstr>
      <vt:lpstr>Emergency transfusion</vt:lpstr>
      <vt:lpstr>Identification of emergency use group O RBC</vt:lpstr>
      <vt:lpstr>Actions required by health services</vt:lpstr>
      <vt:lpstr>Key messages - emergency use group O RBC</vt:lpstr>
      <vt:lpstr>Key messages - emergency use group O RBC</vt:lpstr>
      <vt:lpstr>Key messages - emergency use group O RBC</vt:lpstr>
      <vt:lpstr>Further information and contacts</vt:lpstr>
      <vt:lpstr>Acknowledgement/s</vt:lpstr>
      <vt:lpstr>Accessibility statement and publisher information</vt:lpstr>
    </vt:vector>
  </TitlesOfParts>
  <Manager/>
  <Company>State Government Victoria, Department of Health, Blood Matters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Linley Bielby</dc:creator>
  <cp:keywords/>
  <dc:description/>
  <cp:lastModifiedBy>Rae French</cp:lastModifiedBy>
  <cp:revision>17</cp:revision>
  <dcterms:created xsi:type="dcterms:W3CDTF">2021-10-11T03:22:09Z</dcterms:created>
  <dcterms:modified xsi:type="dcterms:W3CDTF">2023-02-23T05:15:45Z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version">
    <vt:lpwstr>v5 160322021</vt:lpwstr>
  </property>
  <property fmtid="{D5CDD505-2E9C-101B-9397-08002B2CF9AE}" pid="4" name="MSIP_Label_43e64453-338c-4f93-8a4d-0039a0a41f2a_Enabled">
    <vt:lpwstr>true</vt:lpwstr>
  </property>
  <property fmtid="{D5CDD505-2E9C-101B-9397-08002B2CF9AE}" pid="5" name="MSIP_Label_43e64453-338c-4f93-8a4d-0039a0a41f2a_SetDate">
    <vt:lpwstr>2021-03-16T03:59:04Z</vt:lpwstr>
  </property>
  <property fmtid="{D5CDD505-2E9C-101B-9397-08002B2CF9AE}" pid="6" name="MSIP_Label_43e64453-338c-4f93-8a4d-0039a0a41f2a_Method">
    <vt:lpwstr>Privileged</vt:lpwstr>
  </property>
  <property fmtid="{D5CDD505-2E9C-101B-9397-08002B2CF9AE}" pid="7" name="MSIP_Label_43e64453-338c-4f93-8a4d-0039a0a41f2a_Name">
    <vt:lpwstr>43e64453-338c-4f93-8a4d-0039a0a41f2a</vt:lpwstr>
  </property>
  <property fmtid="{D5CDD505-2E9C-101B-9397-08002B2CF9AE}" pid="8" name="MSIP_Label_43e64453-338c-4f93-8a4d-0039a0a41f2a_SiteId">
    <vt:lpwstr>c0e0601f-0fac-449c-9c88-a104c4eb9f28</vt:lpwstr>
  </property>
  <property fmtid="{D5CDD505-2E9C-101B-9397-08002B2CF9AE}" pid="9" name="MSIP_Label_43e64453-338c-4f93-8a4d-0039a0a41f2a_ActionId">
    <vt:lpwstr>b5b8dfe1-4ff9-4735-999e-53666cf68136</vt:lpwstr>
  </property>
  <property fmtid="{D5CDD505-2E9C-101B-9397-08002B2CF9AE}" pid="10" name="MSIP_Label_43e64453-338c-4f93-8a4d-0039a0a41f2a_ContentBits">
    <vt:lpwstr>2</vt:lpwstr>
  </property>
</Properties>
</file>