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9" r:id="rId2"/>
    <p:sldId id="282" r:id="rId3"/>
    <p:sldId id="289" r:id="rId4"/>
    <p:sldId id="286" r:id="rId5"/>
    <p:sldId id="272" r:id="rId6"/>
    <p:sldId id="273" r:id="rId7"/>
    <p:sldId id="274" r:id="rId8"/>
    <p:sldId id="275" r:id="rId9"/>
    <p:sldId id="276" r:id="rId10"/>
    <p:sldId id="287" r:id="rId11"/>
    <p:sldId id="277" r:id="rId12"/>
    <p:sldId id="285" r:id="rId13"/>
    <p:sldId id="288" r:id="rId14"/>
    <p:sldId id="304" r:id="rId15"/>
  </p:sldIdLst>
  <p:sldSz cx="9144000" cy="6858000" type="screen4x3"/>
  <p:notesSz cx="6807200" cy="9939338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ie A Kearney (DHHS)" initials="JAK(" lastIdx="2" clrIdx="0">
    <p:extLst>
      <p:ext uri="{19B8F6BF-5375-455C-9EA6-DF929625EA0E}">
        <p15:presenceInfo xmlns:p15="http://schemas.microsoft.com/office/powerpoint/2012/main" userId="S-1-5-21-3009471437-2678356326-1117381816-1544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89D"/>
    <a:srgbClr val="D50032"/>
    <a:srgbClr val="DA372E"/>
    <a:srgbClr val="201547"/>
    <a:srgbClr val="000000"/>
    <a:srgbClr val="007B4B"/>
    <a:srgbClr val="808080"/>
    <a:srgbClr val="5A8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529" autoAdjust="0"/>
  </p:normalViewPr>
  <p:slideViewPr>
    <p:cSldViewPr snapToGrid="0" snapToObjects="1" showGuides="1">
      <p:cViewPr varScale="1">
        <p:scale>
          <a:sx n="79" d="100"/>
          <a:sy n="79" d="100"/>
        </p:scale>
        <p:origin x="25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7E977-877B-472A-BAA3-EE8C13F789D6}" type="datetimeFigureOut">
              <a:rPr lang="en-AU" smtClean="0"/>
              <a:t>18/02/2019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144D3-62B8-47E2-8918-2016680BC1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78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437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83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A1C5-8A92-4ACF-A7CE-CF48286C49C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667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65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346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4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47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/>
          </a:p>
          <a:p>
            <a:endParaRPr lang="en-AU" sz="1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24A39-4CB2-4F03-BAA0-85307C802FD2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339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400" b="0" baseline="0" dirty="0">
              <a:solidFill>
                <a:schemeClr val="tx1"/>
              </a:solidFill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400" b="0" dirty="0">
              <a:solidFill>
                <a:schemeClr val="tx1"/>
              </a:solidFill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76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30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59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424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A1C5-8A92-4ACF-A7CE-CF48286C49C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233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144D3-62B8-47E2-8918-2016680BC1D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23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8093"/>
            <a:ext cx="6866640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291907"/>
            <a:ext cx="741528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875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9750" y="1620000"/>
            <a:ext cx="8243888" cy="486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180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7C1BFB-F00D-4083-A55F-D53DC21A1190}" type="datetimeFigureOut">
              <a:rPr lang="en-AU" smtClean="0"/>
              <a:t>18/02/2019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C41B2A-59F8-41DE-BEDB-B9647DA808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37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69875"/>
            <a:ext cx="82438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619250"/>
            <a:ext cx="824388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9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87189D"/>
          </a:solidFill>
          <a:latin typeface="+mn-lt"/>
          <a:ea typeface="ＭＳ Ｐゴシック" charset="0"/>
          <a:cs typeface="ＭＳ Ｐゴシック" charset="0"/>
        </a:defRPr>
      </a:lvl1pPr>
      <a:lvl2pPr marL="250825" indent="-250825" algn="l" defTabSz="457200" rtl="0" eaLnBrk="0" fontAlgn="base" hangingPunct="0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03238" indent="-250825" algn="l" defTabSz="457200" rtl="0" eaLnBrk="0" fontAlgn="base" hangingPunct="0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650" indent="-250825" algn="l" defTabSz="457200" rtl="0" eaLnBrk="0" fontAlgn="base" hangingPunct="0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06475" indent="-250825" algn="l" defTabSz="457200" rtl="0" eaLnBrk="0" fontAlgn="base" hangingPunct="0">
        <a:lnSpc>
          <a:spcPct val="110000"/>
        </a:lnSpc>
        <a:spcBef>
          <a:spcPct val="0"/>
        </a:spcBef>
        <a:spcAft>
          <a:spcPts val="80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health.vic.gov.au/hospitals-and-health-services/patient-care/end-of-life-care/voluntary-assisted-dy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Voluntary Assisted Dying Act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Introduction and overview</a:t>
            </a:r>
          </a:p>
        </p:txBody>
      </p:sp>
    </p:spTree>
    <p:extLst>
      <p:ext uri="{BB962C8B-B14F-4D97-AF65-F5344CB8AC3E}">
        <p14:creationId xmlns:p14="http://schemas.microsoft.com/office/powerpoint/2010/main" val="425186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Which medical practitioners can participate?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19250"/>
            <a:ext cx="8243888" cy="51514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tx1"/>
                </a:solidFill>
              </a:rPr>
              <a:t>Only specialist medical practitioners (includes GPs) can conduct the assessment process and prescribe the medication.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tx1"/>
                </a:solidFill>
              </a:rPr>
              <a:t>Between them, the co-ordinating and consulting medical practitioners must have: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dirty="0"/>
              <a:t>at least five years post-fellowship experience; and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tx1"/>
                </a:solidFill>
              </a:rPr>
              <a:t>expertise and experience in the person’s disease, illness or medical condition.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tx1"/>
                </a:solidFill>
              </a:rPr>
              <a:t>Both medical practitioners must complete compulsory voluntary assisted dying training before conducting an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tx1"/>
                </a:solidFill>
              </a:rPr>
              <a:t>Only co-ordinating and consulting medical practitioners are required to complete this training.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2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Medications </a:t>
            </a:r>
            <a:br>
              <a:rPr lang="en-AU" sz="3200" b="1" dirty="0"/>
            </a:br>
            <a:r>
              <a:rPr lang="en-AU" sz="3200" b="1" dirty="0"/>
              <a:t>and </a:t>
            </a:r>
            <a:r>
              <a:rPr lang="en-AU" sz="3200" b="1" dirty="0" err="1"/>
              <a:t>statewide</a:t>
            </a:r>
            <a:r>
              <a:rPr lang="en-AU" sz="3200" b="1" dirty="0"/>
              <a:t> pharmacy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864"/>
            <a:ext cx="8229600" cy="49357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A range of suitable medications are secured for use in Victoria.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Medication protocols have been developed and will be made available to medical practitioners who have completed the voluntary assisted dying training.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Permit applications and prescription will be required to occur in accordance with the medication protocols.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The government has established a single </a:t>
            </a:r>
            <a:r>
              <a:rPr lang="en-AU" sz="2000" b="0" dirty="0" err="1">
                <a:solidFill>
                  <a:schemeClr val="tx1"/>
                </a:solidFill>
                <a:cs typeface="+mn-cs"/>
              </a:rPr>
              <a:t>statewide</a:t>
            </a:r>
            <a:r>
              <a:rPr lang="en-AU" sz="2000" b="0" dirty="0">
                <a:solidFill>
                  <a:schemeClr val="tx1"/>
                </a:solidFill>
                <a:cs typeface="+mn-cs"/>
              </a:rPr>
              <a:t> pharmacy service to dispense medications for voluntary assisted dying across Victoria.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The </a:t>
            </a:r>
            <a:r>
              <a:rPr lang="en-AU" sz="2000" b="0" dirty="0" err="1">
                <a:solidFill>
                  <a:schemeClr val="tx1"/>
                </a:solidFill>
                <a:cs typeface="+mn-cs"/>
              </a:rPr>
              <a:t>statewide</a:t>
            </a:r>
            <a:r>
              <a:rPr lang="en-AU" sz="2000" b="0" dirty="0">
                <a:solidFill>
                  <a:schemeClr val="tx1"/>
                </a:solidFill>
                <a:cs typeface="+mn-cs"/>
              </a:rPr>
              <a:t> pharmacy service will assist co-ordinating medical practitioners in prescribing the voluntary assisted dying medications. It will also provide information and support to patients and contact persons about the use and return of medications. </a:t>
            </a:r>
          </a:p>
        </p:txBody>
      </p:sp>
    </p:spTree>
    <p:extLst>
      <p:ext uri="{BB962C8B-B14F-4D97-AF65-F5344CB8AC3E}">
        <p14:creationId xmlns:p14="http://schemas.microsoft.com/office/powerpoint/2010/main" val="825669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Reporting requirements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Mandatory reporting to the Review Board following the: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endParaRPr lang="en-AU" sz="1800" b="0" dirty="0">
              <a:solidFill>
                <a:schemeClr val="tx1"/>
              </a:solidFill>
            </a:endParaRP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first assessment (co-ordinating medical practitioner);  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consulting assessment (consulting medical practitioner); 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final review, following third request (co-ordinating medical practitioner);  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dispensing of the medication (pharmacist); 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disposal of the medication (pharmacist); and 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administration of the medication by a co-ordinating medical practitioner.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800" b="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Reporting forms are detailed in the Schedule to the Act.</a:t>
            </a:r>
          </a:p>
        </p:txBody>
      </p:sp>
    </p:spTree>
    <p:extLst>
      <p:ext uri="{BB962C8B-B14F-4D97-AF65-F5344CB8AC3E}">
        <p14:creationId xmlns:p14="http://schemas.microsoft.com/office/powerpoint/2010/main" val="3581285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Role of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Health services must decide their level of participation in voluntary assisted dying.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Regardless of whether a health service provides voluntary assisted dying it must be prepared for the commencement of the 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Things to consider include: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how will staff respond to questions and requests for information?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how will staff be supported in managing these requests?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if voluntary assisted dying will not be provided, will patients be referred?</a:t>
            </a:r>
          </a:p>
          <a:p>
            <a:pPr marL="593725" lvl="1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</a:rPr>
              <a:t>how will staff be educated and supported if voluntary assisted dying will be provided at a health service?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5" y="269875"/>
            <a:ext cx="8492693" cy="1079500"/>
          </a:xfrm>
        </p:spPr>
        <p:txBody>
          <a:bodyPr/>
          <a:lstStyle/>
          <a:p>
            <a:r>
              <a:rPr lang="en-AU" sz="3200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5" y="1780032"/>
            <a:ext cx="8492692" cy="436473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Model of care pathways and other health service resources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Guidance for health practitioners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Community and consumer information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Voluntary assisted dying training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Statewide pharmacy service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Medication protocol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Care navigator support service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Taskforce monthly newsletter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000" b="0" dirty="0">
                <a:solidFill>
                  <a:schemeClr val="tx1"/>
                </a:solidFill>
                <a:hlinkClick r:id="rId3"/>
              </a:rPr>
              <a:t>https://www2.health.vic.gov.au/hospitals-and-health-services/patient-care/end-of-life-care/voluntary-assisted-dying</a:t>
            </a:r>
            <a:r>
              <a:rPr lang="en-AU" sz="2000" b="0" dirty="0">
                <a:solidFill>
                  <a:schemeClr val="tx1"/>
                </a:solidFill>
              </a:rPr>
              <a:t> </a:t>
            </a:r>
            <a:endParaRPr lang="en-AU" sz="2000" b="0" dirty="0"/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134311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The Voluntary Assisted Dying Act 2017 was passed by the Victorian Parliament on 29 November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The Act will commence operation on 19 June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The Act followed two years of consultation and development, and reflects a balance between giving people choices at the end of their life and ensuring community safety.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</a:rPr>
              <a:t>The policy in the Act is now settled and the focus has shifted to implementation of the Act. </a:t>
            </a:r>
          </a:p>
        </p:txBody>
      </p:sp>
    </p:spTree>
    <p:extLst>
      <p:ext uri="{BB962C8B-B14F-4D97-AF65-F5344CB8AC3E}">
        <p14:creationId xmlns:p14="http://schemas.microsoft.com/office/powerpoint/2010/main" val="228239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1619250"/>
            <a:ext cx="8668011" cy="4854797"/>
          </a:xfrm>
        </p:spPr>
        <p:txBody>
          <a:bodyPr/>
          <a:lstStyle/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Every human life has equal value.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A person’s autonomy should be respected. 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Informed decision making.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Quality care that minimises suffering and maximises quality of life. 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Therapeutic relationships be supported and maintained.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Open discussions about death and dying.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Conversations about treatment and care preferences.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Genuine choice balanced with safeguards.</a:t>
            </a:r>
          </a:p>
          <a:p>
            <a:pPr lvl="2">
              <a:buFont typeface="Arial" charset="0"/>
              <a:buChar char="•"/>
            </a:pPr>
            <a:r>
              <a:rPr lang="en-AU" dirty="0">
                <a:cs typeface="ＭＳ Ｐゴシック" charset="0"/>
              </a:rPr>
              <a:t>All people have the right to be shown respect for their culture, beliefs, values and personal characteristics.	</a:t>
            </a:r>
            <a:r>
              <a:rPr lang="en-AU" sz="2200" b="0" dirty="0">
                <a:solidFill>
                  <a:schemeClr val="tx1"/>
                </a:solidFill>
              </a:rPr>
              <a:t>	</a:t>
            </a:r>
            <a:r>
              <a:rPr lang="en-AU" b="0" dirty="0">
                <a:solidFill>
                  <a:schemeClr val="tx1"/>
                </a:solidFill>
              </a:rPr>
              <a:t>									</a:t>
            </a:r>
            <a:br>
              <a:rPr lang="en-AU" b="0" dirty="0">
                <a:solidFill>
                  <a:schemeClr val="tx1"/>
                </a:solidFill>
              </a:rPr>
            </a:br>
            <a:r>
              <a:rPr lang="en-AU" b="0" dirty="0">
                <a:solidFill>
                  <a:schemeClr val="tx1"/>
                </a:solidFill>
              </a:rPr>
              <a:t>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16008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Voluntary Assisted Dying Act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0" dirty="0">
                <a:solidFill>
                  <a:schemeClr val="tx1"/>
                </a:solidFill>
                <a:cs typeface="+mn-cs"/>
              </a:rPr>
              <a:t>The Act sets out the legal requirements of voluntary assisted dying. Like any other clinical intervention, there are other considerations that will need to be addressed in practice. </a:t>
            </a:r>
          </a:p>
          <a:p>
            <a:r>
              <a:rPr lang="en-AU" sz="1600" b="0" dirty="0">
                <a:solidFill>
                  <a:schemeClr val="tx1"/>
                </a:solidFill>
                <a:cs typeface="+mn-cs"/>
              </a:rPr>
              <a:t>The Act provides for and regulates access to voluntary assisted dying in Victoria. It: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0" dirty="0">
                <a:solidFill>
                  <a:schemeClr val="tx1"/>
                </a:solidFill>
                <a:cs typeface="+mn-cs"/>
              </a:rPr>
              <a:t>establishes clear eligibility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0" dirty="0">
                <a:solidFill>
                  <a:schemeClr val="tx1"/>
                </a:solidFill>
                <a:cs typeface="+mn-cs"/>
              </a:rPr>
              <a:t>steps through a detailed request and assessment process, including requirements for medical practitioners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0" dirty="0">
                <a:solidFill>
                  <a:schemeClr val="tx1"/>
                </a:solidFill>
                <a:cs typeface="+mn-cs"/>
              </a:rPr>
              <a:t>sets up a voluntary assisted dying permit process which authorises the prescribing and dispensing of voluntary assisted dying medication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0" dirty="0">
                <a:solidFill>
                  <a:schemeClr val="tx1"/>
                </a:solidFill>
                <a:cs typeface="+mn-cs"/>
              </a:rPr>
              <a:t>establishes the Voluntary Assisted Dying Review Board (Review Board)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0" dirty="0">
                <a:solidFill>
                  <a:schemeClr val="tx1"/>
                </a:solidFill>
                <a:cs typeface="+mn-cs"/>
              </a:rPr>
              <a:t>provides for a range of additional safeguards including medication monitoring, practitioner protections, offences, and a five year review. </a:t>
            </a:r>
          </a:p>
        </p:txBody>
      </p:sp>
    </p:spTree>
    <p:extLst>
      <p:ext uri="{BB962C8B-B14F-4D97-AF65-F5344CB8AC3E}">
        <p14:creationId xmlns:p14="http://schemas.microsoft.com/office/powerpoint/2010/main" val="354195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16" y="1651498"/>
            <a:ext cx="8407153" cy="5112568"/>
          </a:xfrm>
        </p:spPr>
        <p:txBody>
          <a:bodyPr/>
          <a:lstStyle/>
          <a:p>
            <a:r>
              <a:rPr lang="en-AU" sz="1900" b="0" dirty="0">
                <a:solidFill>
                  <a:schemeClr val="tx1"/>
                </a:solidFill>
              </a:rPr>
              <a:t>To access voluntary assisted dying, a person must meet </a:t>
            </a:r>
            <a:r>
              <a:rPr lang="en-AU" sz="1900" b="1" dirty="0">
                <a:solidFill>
                  <a:schemeClr val="tx1"/>
                </a:solidFill>
              </a:rPr>
              <a:t>all</a:t>
            </a:r>
            <a:r>
              <a:rPr lang="en-AU" sz="1900" b="0" dirty="0">
                <a:solidFill>
                  <a:schemeClr val="tx1"/>
                </a:solidFill>
              </a:rPr>
              <a:t> of the following eligibility criteria:</a:t>
            </a:r>
          </a:p>
          <a:p>
            <a:pPr lvl="1"/>
            <a:r>
              <a:rPr lang="en-AU" sz="1900" dirty="0"/>
              <a:t>be aged 18 years or more; and</a:t>
            </a:r>
          </a:p>
          <a:p>
            <a:pPr lvl="1"/>
            <a:r>
              <a:rPr lang="en-AU" sz="1900" dirty="0"/>
              <a:t>be an Australian citizen or permanent resident; and be ordinarily resident in Victoria for at least 12 months; and</a:t>
            </a:r>
          </a:p>
          <a:p>
            <a:pPr lvl="1"/>
            <a:r>
              <a:rPr lang="en-AU" sz="1900" dirty="0"/>
              <a:t>have decision-making capacity in relation to voluntary assisted dying; and</a:t>
            </a:r>
          </a:p>
          <a:p>
            <a:pPr lvl="1"/>
            <a:r>
              <a:rPr lang="en-AU" sz="1900" dirty="0"/>
              <a:t>be diagnosed with a disease, illness or medical condition that:</a:t>
            </a:r>
          </a:p>
          <a:p>
            <a:pPr lvl="2"/>
            <a:r>
              <a:rPr lang="en-AU" sz="1900" dirty="0"/>
              <a:t>is incurable; and</a:t>
            </a:r>
          </a:p>
          <a:p>
            <a:pPr lvl="2"/>
            <a:r>
              <a:rPr lang="en-AU" sz="1900" dirty="0"/>
              <a:t>is advanced, progressive and will cause death; and</a:t>
            </a:r>
          </a:p>
          <a:p>
            <a:pPr lvl="2"/>
            <a:r>
              <a:rPr lang="en-AU" sz="1900" dirty="0"/>
              <a:t>is expected to cause death within weeks or months, not exceeding 6 months (12 months for people with a neurodegenerative condition); and</a:t>
            </a:r>
          </a:p>
          <a:p>
            <a:pPr lvl="2"/>
            <a:r>
              <a:rPr lang="en-AU" sz="1900" dirty="0"/>
              <a:t>is causing suffering that cannot be relieved in a manner the person considers tolerable.</a:t>
            </a:r>
          </a:p>
          <a:p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175046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Request and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466"/>
            <a:ext cx="8229600" cy="5328592"/>
          </a:xfrm>
        </p:spPr>
        <p:txBody>
          <a:bodyPr>
            <a:normAutofit/>
          </a:bodyPr>
          <a:lstStyle/>
          <a:p>
            <a:r>
              <a:rPr lang="en-AU" sz="2000" b="0" dirty="0">
                <a:solidFill>
                  <a:schemeClr val="tx1"/>
                </a:solidFill>
              </a:rPr>
              <a:t>A person must make </a:t>
            </a:r>
            <a:r>
              <a:rPr lang="en-AU" sz="2000" dirty="0">
                <a:solidFill>
                  <a:schemeClr val="tx1"/>
                </a:solidFill>
              </a:rPr>
              <a:t>three</a:t>
            </a:r>
            <a:r>
              <a:rPr lang="en-AU" sz="2000" b="0" dirty="0">
                <a:solidFill>
                  <a:schemeClr val="tx1"/>
                </a:solidFill>
              </a:rPr>
              <a:t> separate requests.</a:t>
            </a:r>
          </a:p>
          <a:p>
            <a:r>
              <a:rPr lang="en-AU" sz="2000" b="0" dirty="0">
                <a:solidFill>
                  <a:schemeClr val="tx1"/>
                </a:solidFill>
              </a:rPr>
              <a:t>The formal process for requesting voluntary assisted dying is as follows:</a:t>
            </a:r>
          </a:p>
          <a:p>
            <a:pPr lvl="1"/>
            <a:r>
              <a:rPr lang="en-AU" sz="1800" b="0" dirty="0">
                <a:solidFill>
                  <a:schemeClr val="tx1"/>
                </a:solidFill>
              </a:rPr>
              <a:t>The person makes their </a:t>
            </a:r>
            <a:r>
              <a:rPr lang="en-AU" sz="1800" b="1" dirty="0">
                <a:solidFill>
                  <a:schemeClr val="tx1"/>
                </a:solidFill>
              </a:rPr>
              <a:t>first request </a:t>
            </a:r>
            <a:r>
              <a:rPr lang="en-AU" sz="1800" b="0" dirty="0">
                <a:solidFill>
                  <a:schemeClr val="tx1"/>
                </a:solidFill>
              </a:rPr>
              <a:t>to a medical practitioner (who becomes the co-ordinating medical practitioner if they accept).</a:t>
            </a:r>
          </a:p>
          <a:p>
            <a:pPr lvl="2"/>
            <a:r>
              <a:rPr lang="en-AU" sz="1800" b="0" dirty="0">
                <a:solidFill>
                  <a:schemeClr val="tx1"/>
                </a:solidFill>
              </a:rPr>
              <a:t>The person undergoes a first assessment by the co-ordinating medical practitioner.</a:t>
            </a:r>
          </a:p>
          <a:p>
            <a:pPr lvl="2"/>
            <a:r>
              <a:rPr lang="en-AU" sz="1800" b="0" dirty="0">
                <a:solidFill>
                  <a:schemeClr val="tx1"/>
                </a:solidFill>
              </a:rPr>
              <a:t>The person undergoes a consulting assessment by a consulting medical practitioner.</a:t>
            </a:r>
          </a:p>
          <a:p>
            <a:pPr lvl="1"/>
            <a:r>
              <a:rPr lang="en-AU" sz="1800" b="0" dirty="0">
                <a:solidFill>
                  <a:schemeClr val="tx1"/>
                </a:solidFill>
              </a:rPr>
              <a:t>The person makes a </a:t>
            </a:r>
            <a:r>
              <a:rPr lang="en-AU" sz="1800" b="1" dirty="0">
                <a:solidFill>
                  <a:schemeClr val="tx1"/>
                </a:solidFill>
              </a:rPr>
              <a:t>written request</a:t>
            </a:r>
            <a:r>
              <a:rPr lang="en-AU" sz="1800" dirty="0"/>
              <a:t>, which is </a:t>
            </a:r>
            <a:r>
              <a:rPr lang="en-AU" sz="1800" b="0" dirty="0">
                <a:solidFill>
                  <a:schemeClr val="tx1"/>
                </a:solidFill>
              </a:rPr>
              <a:t>signed by two independ</a:t>
            </a:r>
            <a:r>
              <a:rPr lang="en-AU" sz="1800" dirty="0"/>
              <a:t>ent witnesses.</a:t>
            </a:r>
            <a:endParaRPr lang="en-AU" sz="1800" b="0" dirty="0">
              <a:solidFill>
                <a:schemeClr val="tx1"/>
              </a:solidFill>
            </a:endParaRPr>
          </a:p>
          <a:p>
            <a:pPr lvl="1"/>
            <a:r>
              <a:rPr lang="en-AU" sz="1800" dirty="0"/>
              <a:t>The person makes a </a:t>
            </a:r>
            <a:r>
              <a:rPr lang="en-AU" sz="1800" b="1" dirty="0"/>
              <a:t>final request </a:t>
            </a:r>
            <a:r>
              <a:rPr lang="en-AU" sz="1800" dirty="0"/>
              <a:t>to the co-ordinating medical practitioner.</a:t>
            </a:r>
          </a:p>
          <a:p>
            <a:pPr lvl="1"/>
            <a:r>
              <a:rPr lang="en-AU" sz="1800" dirty="0"/>
              <a:t>The person’s final request must be made at least 9 days after the day on which they made their first request (exception if they are likely to die within that time). 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7003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If the person is eligible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The co-ordinating medical practitioner applies for a </a:t>
            </a:r>
            <a:r>
              <a:rPr lang="en-AU" sz="2000" dirty="0">
                <a:solidFill>
                  <a:schemeClr val="tx1"/>
                </a:solidFill>
                <a:cs typeface="+mn-cs"/>
              </a:rPr>
              <a:t>voluntary assisted dying permit</a:t>
            </a:r>
            <a:r>
              <a:rPr lang="en-AU" sz="2000" b="0" dirty="0">
                <a:solidFill>
                  <a:schemeClr val="tx1"/>
                </a:solidFill>
                <a:cs typeface="+mn-cs"/>
              </a:rPr>
              <a:t> from DHHS to prescribe the voluntary assisted dying medication. This is an opportunity to ensure compliance with the request and assessment process.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If the person is physically able to self-administer and digest the medication, the practitioner must apply for a </a:t>
            </a:r>
            <a:r>
              <a:rPr lang="en-AU" sz="2000" dirty="0">
                <a:solidFill>
                  <a:schemeClr val="tx1"/>
                </a:solidFill>
                <a:cs typeface="+mn-cs"/>
              </a:rPr>
              <a:t>self-administration permit</a:t>
            </a:r>
            <a:r>
              <a:rPr lang="en-AU" sz="2000" b="0" dirty="0">
                <a:solidFill>
                  <a:schemeClr val="tx1"/>
                </a:solidFill>
                <a:cs typeface="+mn-cs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If the person is not physically able to self-administer or digest the medication, the practitioner must apply for a </a:t>
            </a:r>
            <a:r>
              <a:rPr lang="en-AU" sz="2000" dirty="0">
                <a:solidFill>
                  <a:schemeClr val="tx1"/>
                </a:solidFill>
                <a:cs typeface="+mn-cs"/>
              </a:rPr>
              <a:t>practitioner administration permit</a:t>
            </a:r>
            <a:r>
              <a:rPr lang="en-AU" sz="2000" b="0" dirty="0">
                <a:solidFill>
                  <a:schemeClr val="tx1"/>
                </a:solidFill>
                <a:cs typeface="+mn-cs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Administration by a medical practitioner will only occur in very limited circumstances and will ensure those who are physically unable to self-administer are not discriminated against. </a:t>
            </a:r>
          </a:p>
        </p:txBody>
      </p:sp>
    </p:spTree>
    <p:extLst>
      <p:ext uri="{BB962C8B-B14F-4D97-AF65-F5344CB8AC3E}">
        <p14:creationId xmlns:p14="http://schemas.microsoft.com/office/powerpoint/2010/main" val="311983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/>
              <a:t>Information for health practitioners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A health practitioner is not required to participate.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A health practitioner must not initiate the discussion about voluntary assisted dying with a patient while providing a health service.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There are protections for health practitioners and paramedics who act in good faith and in accordance with the Act.</a:t>
            </a:r>
          </a:p>
          <a:p>
            <a:pPr lvl="3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Courier New" panose="02070309020205020404" pitchFamily="49" charset="0"/>
              <a:buChar char="-"/>
            </a:pPr>
            <a:r>
              <a:rPr lang="en-AU" sz="1800" dirty="0"/>
              <a:t>This includes not providing life-sustaining treatment that has not been requested if they believe the person has accessed voluntary assisted dying.</a:t>
            </a:r>
          </a:p>
          <a:p>
            <a:pPr marL="342900" indent="-342900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dirty="0">
                <a:solidFill>
                  <a:schemeClr val="tx1"/>
                </a:solidFill>
                <a:cs typeface="+mn-cs"/>
              </a:rPr>
              <a:t>There are a range of offences, including offences to induce a request or self-administration, falsify records or make a false statement, and to provide or administer voluntary assisted dying medication without a permit.</a:t>
            </a:r>
          </a:p>
        </p:txBody>
      </p:sp>
    </p:spTree>
    <p:extLst>
      <p:ext uri="{BB962C8B-B14F-4D97-AF65-F5344CB8AC3E}">
        <p14:creationId xmlns:p14="http://schemas.microsoft.com/office/powerpoint/2010/main" val="110184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Roles of medical practitioners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100"/>
            <a:ext cx="8229600" cy="5400600"/>
          </a:xfrm>
        </p:spPr>
        <p:txBody>
          <a:bodyPr>
            <a:noAutofit/>
          </a:bodyPr>
          <a:lstStyle/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cs typeface="+mn-cs"/>
              </a:rPr>
              <a:t>The roles of the two assessing medical practitioners are clearly defined as the co-ordinating medical practitioner and the consulting medical practitioner.</a:t>
            </a: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cs typeface="+mn-cs"/>
              </a:rPr>
              <a:t>The </a:t>
            </a:r>
            <a:r>
              <a:rPr lang="en-AU" sz="1800" dirty="0">
                <a:solidFill>
                  <a:schemeClr val="tx1"/>
                </a:solidFill>
                <a:cs typeface="+mn-cs"/>
              </a:rPr>
              <a:t>co-ordinating medical practitioner</a:t>
            </a:r>
            <a:r>
              <a:rPr lang="en-AU" sz="1800" b="0" dirty="0">
                <a:solidFill>
                  <a:schemeClr val="tx1"/>
                </a:solidFill>
                <a:cs typeface="+mn-cs"/>
              </a:rPr>
              <a:t> supports the person, undertakes the first assessment, receives the requests, and is responsible for reporting.</a:t>
            </a: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cs typeface="+mn-cs"/>
              </a:rPr>
              <a:t>The </a:t>
            </a:r>
            <a:r>
              <a:rPr lang="en-AU" sz="1800" dirty="0">
                <a:solidFill>
                  <a:schemeClr val="tx1"/>
                </a:solidFill>
                <a:cs typeface="+mn-cs"/>
              </a:rPr>
              <a:t>consulting medical practitioner</a:t>
            </a:r>
            <a:r>
              <a:rPr lang="en-AU" sz="1800" b="0" dirty="0">
                <a:solidFill>
                  <a:schemeClr val="tx1"/>
                </a:solidFill>
                <a:cs typeface="+mn-cs"/>
              </a:rPr>
              <a:t> provides a consulting assessment. </a:t>
            </a: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cs typeface="+mn-cs"/>
              </a:rPr>
              <a:t>Both practitioners must ensure the person is properly informed of all treatment and care options and likely outcomes. 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cs typeface="+mn-cs"/>
              </a:rPr>
              <a:t>Both practitioners must undertake independent assessments to form a view as to whether: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the person meets the eligibility criteria;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the person understands the information provided;</a:t>
            </a:r>
          </a:p>
          <a:p>
            <a:pPr marL="788988" lvl="2" indent="-285750">
              <a:spcBef>
                <a:spcPts val="200"/>
              </a:spcBef>
              <a:spcAft>
                <a:spcPts val="200"/>
              </a:spcAft>
            </a:pPr>
            <a:r>
              <a:rPr lang="en-AU" sz="1800" dirty="0"/>
              <a:t>the person is acting voluntarily and without coercion; and</a:t>
            </a:r>
          </a:p>
          <a:p>
            <a:pPr marL="788988" lvl="2" indent="-285750">
              <a:spcBef>
                <a:spcPts val="200"/>
              </a:spcBef>
              <a:spcAft>
                <a:spcPts val="600"/>
              </a:spcAft>
            </a:pPr>
            <a:r>
              <a:rPr lang="en-AU" sz="1800" dirty="0"/>
              <a:t>the person’s request is enduring.</a:t>
            </a:r>
          </a:p>
        </p:txBody>
      </p:sp>
    </p:spTree>
    <p:extLst>
      <p:ext uri="{BB962C8B-B14F-4D97-AF65-F5344CB8AC3E}">
        <p14:creationId xmlns:p14="http://schemas.microsoft.com/office/powerpoint/2010/main" val="3508892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HS Presentation 01 Navy 2765 for Office 2003.pot [Compatibility Mode]" id="{44E6BCD3-91F0-4B5B-AB86-4B8CF5F05E8A}" vid="{DF195A85-F9DD-42A8-96BC-71890C3066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1312</Words>
  <Application>Microsoft Office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Courier New</vt:lpstr>
      <vt:lpstr>Default Design</vt:lpstr>
      <vt:lpstr>Voluntary Assisted Dying Act 2017</vt:lpstr>
      <vt:lpstr>Introduction </vt:lpstr>
      <vt:lpstr>Guiding Principles</vt:lpstr>
      <vt:lpstr>Voluntary Assisted Dying Act 2017</vt:lpstr>
      <vt:lpstr>Eligibility Criteria</vt:lpstr>
      <vt:lpstr>Request and assessment </vt:lpstr>
      <vt:lpstr>If the person is eligible</vt:lpstr>
      <vt:lpstr>Information for health practitioners</vt:lpstr>
      <vt:lpstr>Roles of medical practitioners </vt:lpstr>
      <vt:lpstr>Which medical practitioners can participate?</vt:lpstr>
      <vt:lpstr>Medications  and statewide pharmacy service</vt:lpstr>
      <vt:lpstr>Reporting requirements </vt:lpstr>
      <vt:lpstr>Role of health services</vt:lpstr>
      <vt:lpstr>Resources</vt:lpstr>
    </vt:vector>
  </TitlesOfParts>
  <Company>Department of Health &amp;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</dc:title>
  <dc:creator>..</dc:creator>
  <cp:lastModifiedBy>Claire Leyden-Duval (DHHS)</cp:lastModifiedBy>
  <cp:revision>233</cp:revision>
  <cp:lastPrinted>2019-02-13T22:42:09Z</cp:lastPrinted>
  <dcterms:created xsi:type="dcterms:W3CDTF">2015-02-11T23:01:21Z</dcterms:created>
  <dcterms:modified xsi:type="dcterms:W3CDTF">2019-02-17T22:48:18Z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