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447" r:id="rId5"/>
    <p:sldId id="448" r:id="rId6"/>
    <p:sldId id="438" r:id="rId7"/>
    <p:sldId id="439" r:id="rId8"/>
    <p:sldId id="440" r:id="rId9"/>
    <p:sldId id="441" r:id="rId10"/>
    <p:sldId id="442" r:id="rId11"/>
    <p:sldId id="443" r:id="rId12"/>
    <p:sldId id="444" r:id="rId13"/>
    <p:sldId id="445" r:id="rId14"/>
    <p:sldId id="44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612" userDrawn="1">
          <p15:clr>
            <a:srgbClr val="A4A3A4"/>
          </p15:clr>
        </p15:guide>
        <p15:guide id="4" pos="574" userDrawn="1">
          <p15:clr>
            <a:srgbClr val="A4A3A4"/>
          </p15:clr>
        </p15:guide>
        <p15:guide id="5" orient="horz" pos="2001" userDrawn="1">
          <p15:clr>
            <a:srgbClr val="A4A3A4"/>
          </p15:clr>
        </p15:guide>
        <p15:guide id="6" pos="7219" userDrawn="1">
          <p15:clr>
            <a:srgbClr val="A4A3A4"/>
          </p15:clr>
        </p15:guide>
        <p15:guide id="7" pos="733" userDrawn="1">
          <p15:clr>
            <a:srgbClr val="A4A3A4"/>
          </p15:clr>
        </p15:guide>
        <p15:guide id="8" pos="7469" userDrawn="1">
          <p15:clr>
            <a:srgbClr val="A4A3A4"/>
          </p15:clr>
        </p15:guide>
        <p15:guide id="9" orient="horz" pos="3929" userDrawn="1">
          <p15:clr>
            <a:srgbClr val="A4A3A4"/>
          </p15:clr>
        </p15:guide>
        <p15:guide id="10" orient="horz" pos="1548" userDrawn="1">
          <p15:clr>
            <a:srgbClr val="A4A3A4"/>
          </p15:clr>
        </p15:guide>
        <p15:guide id="11" orient="horz" pos="1729" userDrawn="1">
          <p15:clr>
            <a:srgbClr val="A4A3A4"/>
          </p15:clr>
        </p15:guide>
        <p15:guide id="12" pos="189" userDrawn="1">
          <p15:clr>
            <a:srgbClr val="A4A3A4"/>
          </p15:clr>
        </p15:guide>
        <p15:guide id="13" orient="horz" pos="1321" userDrawn="1">
          <p15:clr>
            <a:srgbClr val="A4A3A4"/>
          </p15:clr>
        </p15:guide>
        <p15:guide id="14" orient="horz" pos="777" userDrawn="1">
          <p15:clr>
            <a:srgbClr val="A4A3A4"/>
          </p15:clr>
        </p15:guide>
        <p15:guide id="15" orient="horz" pos="1389" userDrawn="1">
          <p15:clr>
            <a:srgbClr val="A4A3A4"/>
          </p15:clr>
        </p15:guide>
        <p15:guide id="16" pos="3749" userDrawn="1">
          <p15:clr>
            <a:srgbClr val="A4A3A4"/>
          </p15:clr>
        </p15:guide>
        <p15:guide id="17" pos="735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OVER Bronte" initials="GB" lastIdx="1" clrIdx="0">
    <p:extLst>
      <p:ext uri="{19B8F6BF-5375-455C-9EA6-DF929625EA0E}">
        <p15:presenceInfo xmlns:p15="http://schemas.microsoft.com/office/powerpoint/2012/main" userId="GLOVER Bron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50032"/>
    <a:srgbClr val="D59EA3"/>
    <a:srgbClr val="FA023D"/>
    <a:srgbClr val="87189D"/>
    <a:srgbClr val="AD4398"/>
    <a:srgbClr val="004EA8"/>
    <a:srgbClr val="2D4CE8"/>
    <a:srgbClr val="F16247"/>
    <a:srgbClr val="39B54A"/>
    <a:srgbClr val="4CC4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83" autoAdjust="0"/>
    <p:restoredTop sz="86219"/>
  </p:normalViewPr>
  <p:slideViewPr>
    <p:cSldViewPr snapToGrid="0" showGuides="1">
      <p:cViewPr varScale="1">
        <p:scale>
          <a:sx n="57" d="100"/>
          <a:sy n="57" d="100"/>
        </p:scale>
        <p:origin x="1288" y="40"/>
      </p:cViewPr>
      <p:guideLst>
        <p:guide orient="horz" pos="2160"/>
        <p:guide pos="3840"/>
        <p:guide orient="horz" pos="3612"/>
        <p:guide pos="574"/>
        <p:guide orient="horz" pos="2001"/>
        <p:guide pos="7219"/>
        <p:guide pos="733"/>
        <p:guide pos="7469"/>
        <p:guide orient="horz" pos="3929"/>
        <p:guide orient="horz" pos="1548"/>
        <p:guide orient="horz" pos="1729"/>
        <p:guide pos="189"/>
        <p:guide orient="horz" pos="1321"/>
        <p:guide orient="horz" pos="777"/>
        <p:guide orient="horz" pos="1389"/>
        <p:guide pos="3749"/>
        <p:guide pos="7355"/>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17" d="100"/>
          <a:sy n="117" d="100"/>
        </p:scale>
        <p:origin x="40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EC22E0-7947-45DA-9A32-B2014E2C74CF}" type="datetimeFigureOut">
              <a:rPr lang="en-AU" smtClean="0"/>
              <a:t>27/07/2022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7DA975-C5C4-4FAE-A0A6-8FC084596D3D}" type="slidenum">
              <a:rPr lang="en-AU" smtClean="0"/>
              <a:t>‹#›</a:t>
            </a:fld>
            <a:endParaRPr lang="en-AU" dirty="0"/>
          </a:p>
        </p:txBody>
      </p:sp>
    </p:spTree>
    <p:extLst>
      <p:ext uri="{BB962C8B-B14F-4D97-AF65-F5344CB8AC3E}">
        <p14:creationId xmlns:p14="http://schemas.microsoft.com/office/powerpoint/2010/main" val="1408403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7DA975-C5C4-4FAE-A0A6-8FC084596D3D}" type="slidenum">
              <a:rPr lang="en-AU" smtClean="0"/>
              <a:t>1</a:t>
            </a:fld>
            <a:endParaRPr lang="en-AU" dirty="0"/>
          </a:p>
        </p:txBody>
      </p:sp>
    </p:spTree>
    <p:extLst>
      <p:ext uri="{BB962C8B-B14F-4D97-AF65-F5344CB8AC3E}">
        <p14:creationId xmlns:p14="http://schemas.microsoft.com/office/powerpoint/2010/main" val="1097686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How to use this template</a:t>
            </a:r>
          </a:p>
          <a:p>
            <a:endParaRPr lang="en-AU" dirty="0"/>
          </a:p>
          <a:p>
            <a:r>
              <a:rPr lang="en-AU" sz="1050" dirty="0"/>
              <a:t>This PowerPoint presents the purpose, objectives and approach to your hospital travel plan. It includes a summary of your framework assessment, background analysis and staff survey results, which together inform the type of travel plan you are delivering (Passive, Active, Comprehensive) and the priority actions you will deliver. </a:t>
            </a:r>
          </a:p>
          <a:p>
            <a:endParaRPr lang="en-AU" sz="1050" dirty="0"/>
          </a:p>
          <a:p>
            <a:r>
              <a:rPr lang="en-AU" sz="1050" dirty="0"/>
              <a:t>This strategic document is supported by a detailed action plan that you will create using the Travel Plan Actions Template (excel document in toolkit)</a:t>
            </a:r>
          </a:p>
          <a:p>
            <a:endParaRPr lang="en-AU" sz="1050" dirty="0"/>
          </a:p>
          <a:p>
            <a:r>
              <a:rPr lang="en-AU" sz="1050" dirty="0">
                <a:solidFill>
                  <a:srgbClr val="FF0000"/>
                </a:solidFill>
              </a:rPr>
              <a:t>[All text in red and square brackets explains what to include in each section. Red text needs to be replaced with the information described, or deleted where relevant.]</a:t>
            </a:r>
          </a:p>
          <a:p>
            <a:endParaRPr lang="en-AU" sz="1050" dirty="0"/>
          </a:p>
          <a:p>
            <a:r>
              <a:rPr lang="en-AU" sz="1050" dirty="0">
                <a:solidFill>
                  <a:srgbClr val="2D4CE8"/>
                </a:solidFill>
              </a:rPr>
              <a:t>Blue text provides </a:t>
            </a:r>
            <a:r>
              <a:rPr lang="en-AU" sz="1050" b="1" dirty="0">
                <a:solidFill>
                  <a:srgbClr val="2D4CE8"/>
                </a:solidFill>
              </a:rPr>
              <a:t>examples</a:t>
            </a:r>
            <a:r>
              <a:rPr lang="en-AU" sz="1050" dirty="0">
                <a:solidFill>
                  <a:srgbClr val="2D4CE8"/>
                </a:solidFill>
              </a:rPr>
              <a:t> of what you may include. If it applies to your site you may want to leave it, otherwise adapt the blue text to make it relevant to your plan. When final, change to black text.</a:t>
            </a:r>
          </a:p>
          <a:p>
            <a:endParaRPr lang="en-AU" sz="1050" dirty="0"/>
          </a:p>
          <a:p>
            <a:r>
              <a:rPr lang="en-AU" sz="1050" b="1" dirty="0"/>
              <a:t>Once you have created a draft travel plan, delete these instructions and replace them with a photo of your site</a:t>
            </a:r>
          </a:p>
          <a:p>
            <a:endParaRPr lang="en-AU" sz="1050" dirty="0"/>
          </a:p>
          <a:p>
            <a:r>
              <a:rPr lang="en-AU" sz="1050" dirty="0"/>
              <a:t>Insert your health service logo on the bottom right of each slide.</a:t>
            </a:r>
          </a:p>
        </p:txBody>
      </p:sp>
      <p:sp>
        <p:nvSpPr>
          <p:cNvPr id="4" name="Slide Number Placeholder 3"/>
          <p:cNvSpPr>
            <a:spLocks noGrp="1"/>
          </p:cNvSpPr>
          <p:nvPr>
            <p:ph type="sldNum" sz="quarter" idx="5"/>
          </p:nvPr>
        </p:nvSpPr>
        <p:spPr/>
        <p:txBody>
          <a:bodyPr/>
          <a:lstStyle/>
          <a:p>
            <a:fld id="{1B7DA975-C5C4-4FAE-A0A6-8FC084596D3D}" type="slidenum">
              <a:rPr lang="en-AU" smtClean="0"/>
              <a:t>4</a:t>
            </a:fld>
            <a:endParaRPr lang="en-AU" dirty="0"/>
          </a:p>
        </p:txBody>
      </p:sp>
    </p:spTree>
    <p:extLst>
      <p:ext uri="{BB962C8B-B14F-4D97-AF65-F5344CB8AC3E}">
        <p14:creationId xmlns:p14="http://schemas.microsoft.com/office/powerpoint/2010/main" val="169315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rgbClr val="FF0000"/>
                </a:solidFill>
              </a:rPr>
              <a:t>do not delete this slide, it explains your travel plan methodology</a:t>
            </a:r>
            <a:endParaRPr lang="en-US" dirty="0"/>
          </a:p>
        </p:txBody>
      </p:sp>
      <p:sp>
        <p:nvSpPr>
          <p:cNvPr id="4" name="Slide Number Placeholder 3"/>
          <p:cNvSpPr>
            <a:spLocks noGrp="1"/>
          </p:cNvSpPr>
          <p:nvPr>
            <p:ph type="sldNum" sz="quarter" idx="5"/>
          </p:nvPr>
        </p:nvSpPr>
        <p:spPr/>
        <p:txBody>
          <a:bodyPr/>
          <a:lstStyle/>
          <a:p>
            <a:fld id="{1B7DA975-C5C4-4FAE-A0A6-8FC084596D3D}" type="slidenum">
              <a:rPr lang="en-AU" smtClean="0"/>
              <a:t>5</a:t>
            </a:fld>
            <a:endParaRPr lang="en-AU" dirty="0"/>
          </a:p>
        </p:txBody>
      </p:sp>
    </p:spTree>
    <p:extLst>
      <p:ext uri="{BB962C8B-B14F-4D97-AF65-F5344CB8AC3E}">
        <p14:creationId xmlns:p14="http://schemas.microsoft.com/office/powerpoint/2010/main" val="1292506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rgbClr val="FF0000"/>
                </a:solidFill>
              </a:rPr>
              <a:t>This page summarises the outcomes of your background analysis and explains the level of travel plan you will focus on. Include an explanation, in the box after the graphs (content placeholder 3), of your assessment/insights and reason for the level travel plan. Move the white arrow on each graph to the relevant location to match your assessment. Also rotate the arrowhead to show the direction that you consider it is moving towards</a:t>
            </a:r>
            <a:endParaRPr lang="en-US" dirty="0"/>
          </a:p>
        </p:txBody>
      </p:sp>
      <p:sp>
        <p:nvSpPr>
          <p:cNvPr id="4" name="Slide Number Placeholder 3"/>
          <p:cNvSpPr>
            <a:spLocks noGrp="1"/>
          </p:cNvSpPr>
          <p:nvPr>
            <p:ph type="sldNum" sz="quarter" idx="5"/>
          </p:nvPr>
        </p:nvSpPr>
        <p:spPr/>
        <p:txBody>
          <a:bodyPr/>
          <a:lstStyle/>
          <a:p>
            <a:fld id="{1B7DA975-C5C4-4FAE-A0A6-8FC084596D3D}" type="slidenum">
              <a:rPr lang="en-AU" smtClean="0"/>
              <a:t>6</a:t>
            </a:fld>
            <a:endParaRPr lang="en-AU" dirty="0"/>
          </a:p>
        </p:txBody>
      </p:sp>
    </p:spTree>
    <p:extLst>
      <p:ext uri="{BB962C8B-B14F-4D97-AF65-F5344CB8AC3E}">
        <p14:creationId xmlns:p14="http://schemas.microsoft.com/office/powerpoint/2010/main" val="714192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FF0000"/>
                </a:solidFill>
              </a:rPr>
              <a:t>Describe the main results and insights from your staff travel survey/feedback.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FF0000"/>
                </a:solidFill>
              </a:rPr>
              <a:t>This page focuses on the travel options people regularly and sometimes use, arrival and departure times and feedback on travel options. The slide shows some examples.</a:t>
            </a:r>
            <a:endParaRPr lang="en-AU" sz="1200" dirty="0"/>
          </a:p>
          <a:p>
            <a:r>
              <a:rPr lang="en-US" dirty="0"/>
              <a:t>How to change the graph:</a:t>
            </a:r>
          </a:p>
          <a:p>
            <a:r>
              <a:rPr lang="en-US" dirty="0"/>
              <a:t>Save a picture of the chart you want to add and note where you save it</a:t>
            </a:r>
          </a:p>
          <a:p>
            <a:r>
              <a:rPr lang="en-US" dirty="0"/>
              <a:t>Select the placeholder image and open the context menu (right-click)</a:t>
            </a:r>
          </a:p>
          <a:p>
            <a:r>
              <a:rPr lang="en-US" dirty="0"/>
              <a:t>Select ‘Change picture’ then ‘From file’</a:t>
            </a:r>
          </a:p>
          <a:p>
            <a:r>
              <a:rPr lang="en-US" dirty="0"/>
              <a:t>Find the chart picture you just saved and select</a:t>
            </a:r>
          </a:p>
          <a:p>
            <a:r>
              <a:rPr lang="en-US" dirty="0"/>
              <a:t>Edit alt text and include the data (such as ‘Car driver: 93.5%, Car passenger: 2%, Walk: 2%’ and so on)</a:t>
            </a:r>
          </a:p>
          <a:p>
            <a:endParaRPr lang="en-US" dirty="0"/>
          </a:p>
        </p:txBody>
      </p:sp>
      <p:sp>
        <p:nvSpPr>
          <p:cNvPr id="4" name="Slide Number Placeholder 3"/>
          <p:cNvSpPr>
            <a:spLocks noGrp="1"/>
          </p:cNvSpPr>
          <p:nvPr>
            <p:ph type="sldNum" sz="quarter" idx="5"/>
          </p:nvPr>
        </p:nvSpPr>
        <p:spPr/>
        <p:txBody>
          <a:bodyPr/>
          <a:lstStyle/>
          <a:p>
            <a:fld id="{1B7DA975-C5C4-4FAE-A0A6-8FC084596D3D}" type="slidenum">
              <a:rPr lang="en-AU" smtClean="0"/>
              <a:t>7</a:t>
            </a:fld>
            <a:endParaRPr lang="en-AU" dirty="0"/>
          </a:p>
        </p:txBody>
      </p:sp>
    </p:spTree>
    <p:extLst>
      <p:ext uri="{BB962C8B-B14F-4D97-AF65-F5344CB8AC3E}">
        <p14:creationId xmlns:p14="http://schemas.microsoft.com/office/powerpoint/2010/main" val="3812562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FF0000"/>
                </a:solidFill>
              </a:rPr>
              <a:t>Include more results and insights from your staff travel survey, feedback and background analysis.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FF0000"/>
                </a:solidFill>
              </a:rPr>
              <a:t>This slide focuses on the distances staff travel to work (estimated proportion of staff living close to work), their travel times, how satisfied they are with their current travel and remote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FF0000"/>
                </a:solidFill>
              </a:rPr>
              <a:t>Depending on your travel survey (simple or more detailed) you may not have information on all these areas. The slide shows some examples.</a:t>
            </a:r>
            <a:endParaRPr lang="en-AU" sz="1200" dirty="0"/>
          </a:p>
          <a:p>
            <a:endParaRPr lang="en-US" dirty="0"/>
          </a:p>
          <a:p>
            <a:r>
              <a:rPr lang="en-US" b="1" dirty="0"/>
              <a:t>How to change the image</a:t>
            </a:r>
            <a:r>
              <a:rPr lang="en-US" dirty="0"/>
              <a:t>:</a:t>
            </a:r>
          </a:p>
          <a:p>
            <a:r>
              <a:rPr lang="en-US" dirty="0"/>
              <a:t>Select the placeholder image and open the context menu (right-click)</a:t>
            </a:r>
          </a:p>
          <a:p>
            <a:r>
              <a:rPr lang="en-US" dirty="0"/>
              <a:t>Select ‘Change picture’ then ‘From file’</a:t>
            </a:r>
          </a:p>
          <a:p>
            <a:r>
              <a:rPr lang="en-US" dirty="0"/>
              <a:t>Find the picture you want and select</a:t>
            </a:r>
          </a:p>
          <a:p>
            <a:r>
              <a:rPr lang="en-US" dirty="0"/>
              <a:t>Edit alt text and describe the information in the image</a:t>
            </a:r>
          </a:p>
        </p:txBody>
      </p:sp>
      <p:sp>
        <p:nvSpPr>
          <p:cNvPr id="4" name="Slide Number Placeholder 3"/>
          <p:cNvSpPr>
            <a:spLocks noGrp="1"/>
          </p:cNvSpPr>
          <p:nvPr>
            <p:ph type="sldNum" sz="quarter" idx="5"/>
          </p:nvPr>
        </p:nvSpPr>
        <p:spPr/>
        <p:txBody>
          <a:bodyPr/>
          <a:lstStyle/>
          <a:p>
            <a:fld id="{1B7DA975-C5C4-4FAE-A0A6-8FC084596D3D}" type="slidenum">
              <a:rPr lang="en-AU" smtClean="0"/>
              <a:t>8</a:t>
            </a:fld>
            <a:endParaRPr lang="en-AU" dirty="0"/>
          </a:p>
        </p:txBody>
      </p:sp>
    </p:spTree>
    <p:extLst>
      <p:ext uri="{BB962C8B-B14F-4D97-AF65-F5344CB8AC3E}">
        <p14:creationId xmlns:p14="http://schemas.microsoft.com/office/powerpoint/2010/main" val="3953213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rgbClr val="FF0000"/>
                </a:solidFill>
              </a:rPr>
              <a:t>Describe the main opportunities that you have identified for increasing non-car travel to work and the main action areas that you will focus on, based on your background analysis and survey results.</a:t>
            </a:r>
          </a:p>
          <a:p>
            <a:r>
              <a:rPr lang="en-AU" sz="1200" dirty="0">
                <a:solidFill>
                  <a:srgbClr val="FF0000"/>
                </a:solidFill>
              </a:rPr>
              <a:t>This slide shows some examples.</a:t>
            </a:r>
          </a:p>
          <a:p>
            <a:r>
              <a:rPr lang="en-AU" sz="1200" dirty="0">
                <a:solidFill>
                  <a:srgbClr val="FF0000"/>
                </a:solidFill>
              </a:rPr>
              <a:t>Insert a photo from the site audit that shows something you want to change or improve as part of this plan, </a:t>
            </a:r>
            <a:r>
              <a:rPr lang="en-AU" sz="1200" dirty="0" err="1">
                <a:solidFill>
                  <a:srgbClr val="FF0000"/>
                </a:solidFill>
              </a:rPr>
              <a:t>eg</a:t>
            </a:r>
            <a:r>
              <a:rPr lang="en-AU" sz="1200" dirty="0">
                <a:solidFill>
                  <a:srgbClr val="FF0000"/>
                </a:solidFill>
              </a:rPr>
              <a:t> a missing footpath link on-site or to a local public transport stop</a:t>
            </a:r>
          </a:p>
          <a:p>
            <a:r>
              <a:rPr lang="en-AU" sz="1200" dirty="0">
                <a:solidFill>
                  <a:srgbClr val="FF0000"/>
                </a:solidFill>
              </a:rPr>
              <a:t>Are there any significant challenges you identify to your travel plan – based on your analysis or staff feedback or other organisational factors? If so, make a summary statement under the Challenges heading</a:t>
            </a:r>
          </a:p>
          <a:p>
            <a:endParaRPr lang="en-AU" sz="1200" dirty="0">
              <a:solidFill>
                <a:srgbClr val="FF0000"/>
              </a:solidFill>
            </a:endParaRPr>
          </a:p>
          <a:p>
            <a:r>
              <a:rPr lang="en-US" b="1" dirty="0"/>
              <a:t>How to change the image</a:t>
            </a:r>
            <a:r>
              <a:rPr lang="en-US" dirty="0"/>
              <a:t>:</a:t>
            </a:r>
          </a:p>
          <a:p>
            <a:r>
              <a:rPr lang="en-US" dirty="0"/>
              <a:t>Select the placeholder image and open the context menu (right-click)</a:t>
            </a:r>
          </a:p>
          <a:p>
            <a:r>
              <a:rPr lang="en-US" dirty="0"/>
              <a:t>Select ‘Change picture’ then ‘From file’</a:t>
            </a:r>
          </a:p>
          <a:p>
            <a:r>
              <a:rPr lang="en-US" dirty="0"/>
              <a:t>Find the picture you want and select</a:t>
            </a:r>
          </a:p>
          <a:p>
            <a:r>
              <a:rPr lang="en-US" dirty="0"/>
              <a:t>Edit alt text and describe the information in the image</a:t>
            </a:r>
          </a:p>
          <a:p>
            <a:endParaRPr lang="en-US" dirty="0"/>
          </a:p>
        </p:txBody>
      </p:sp>
      <p:sp>
        <p:nvSpPr>
          <p:cNvPr id="4" name="Slide Number Placeholder 3"/>
          <p:cNvSpPr>
            <a:spLocks noGrp="1"/>
          </p:cNvSpPr>
          <p:nvPr>
            <p:ph type="sldNum" sz="quarter" idx="5"/>
          </p:nvPr>
        </p:nvSpPr>
        <p:spPr/>
        <p:txBody>
          <a:bodyPr/>
          <a:lstStyle/>
          <a:p>
            <a:fld id="{1B7DA975-C5C4-4FAE-A0A6-8FC084596D3D}" type="slidenum">
              <a:rPr lang="en-AU" smtClean="0"/>
              <a:t>9</a:t>
            </a:fld>
            <a:endParaRPr lang="en-AU" dirty="0"/>
          </a:p>
        </p:txBody>
      </p:sp>
    </p:spTree>
    <p:extLst>
      <p:ext uri="{BB962C8B-B14F-4D97-AF65-F5344CB8AC3E}">
        <p14:creationId xmlns:p14="http://schemas.microsoft.com/office/powerpoint/2010/main" val="1747637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rgbClr val="FF0000"/>
                </a:solidFill>
              </a:rPr>
              <a:t>Change these example targets to match the ones you have selected or adapted from the </a:t>
            </a:r>
            <a:r>
              <a:rPr lang="en-AU" sz="1200" i="1" dirty="0">
                <a:solidFill>
                  <a:srgbClr val="FF0000"/>
                </a:solidFill>
              </a:rPr>
              <a:t>Travel plan actions template</a:t>
            </a:r>
            <a:r>
              <a:rPr lang="en-AU" sz="1200" dirty="0">
                <a:solidFill>
                  <a:srgbClr val="FF0000"/>
                </a:solidFill>
              </a:rPr>
              <a:t>.</a:t>
            </a:r>
            <a:endParaRPr lang="en-US" dirty="0"/>
          </a:p>
        </p:txBody>
      </p:sp>
      <p:sp>
        <p:nvSpPr>
          <p:cNvPr id="4" name="Slide Number Placeholder 3"/>
          <p:cNvSpPr>
            <a:spLocks noGrp="1"/>
          </p:cNvSpPr>
          <p:nvPr>
            <p:ph type="sldNum" sz="quarter" idx="5"/>
          </p:nvPr>
        </p:nvSpPr>
        <p:spPr/>
        <p:txBody>
          <a:bodyPr/>
          <a:lstStyle/>
          <a:p>
            <a:fld id="{1B7DA975-C5C4-4FAE-A0A6-8FC084596D3D}" type="slidenum">
              <a:rPr lang="en-AU" smtClean="0"/>
              <a:t>10</a:t>
            </a:fld>
            <a:endParaRPr lang="en-AU" dirty="0"/>
          </a:p>
        </p:txBody>
      </p:sp>
    </p:spTree>
    <p:extLst>
      <p:ext uri="{BB962C8B-B14F-4D97-AF65-F5344CB8AC3E}">
        <p14:creationId xmlns:p14="http://schemas.microsoft.com/office/powerpoint/2010/main" val="2439109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rgbClr val="FF0000"/>
                </a:solidFill>
              </a:rPr>
              <a:t>Insert the actions that you have selected from your travel plan actions template, which are the most important and that you will do in the first phase of your plan</a:t>
            </a:r>
            <a:endParaRPr lang="en-US" dirty="0"/>
          </a:p>
        </p:txBody>
      </p:sp>
      <p:sp>
        <p:nvSpPr>
          <p:cNvPr id="4" name="Slide Number Placeholder 3"/>
          <p:cNvSpPr>
            <a:spLocks noGrp="1"/>
          </p:cNvSpPr>
          <p:nvPr>
            <p:ph type="sldNum" sz="quarter" idx="5"/>
          </p:nvPr>
        </p:nvSpPr>
        <p:spPr/>
        <p:txBody>
          <a:bodyPr/>
          <a:lstStyle/>
          <a:p>
            <a:fld id="{1B7DA975-C5C4-4FAE-A0A6-8FC084596D3D}" type="slidenum">
              <a:rPr lang="en-AU" smtClean="0"/>
              <a:t>11</a:t>
            </a:fld>
            <a:endParaRPr lang="en-AU" dirty="0"/>
          </a:p>
        </p:txBody>
      </p:sp>
    </p:spTree>
    <p:extLst>
      <p:ext uri="{BB962C8B-B14F-4D97-AF65-F5344CB8AC3E}">
        <p14:creationId xmlns:p14="http://schemas.microsoft.com/office/powerpoint/2010/main" val="2643101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A177AA-51EA-B844-9665-8919935B309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483"/>
            <a:ext cx="12192000" cy="6835033"/>
          </a:xfrm>
          <a:prstGeom prst="rect">
            <a:avLst/>
          </a:prstGeom>
        </p:spPr>
      </p:pic>
      <p:sp>
        <p:nvSpPr>
          <p:cNvPr id="2" name="Title 1">
            <a:extLst>
              <a:ext uri="{FF2B5EF4-FFF2-40B4-BE49-F238E27FC236}">
                <a16:creationId xmlns:a16="http://schemas.microsoft.com/office/drawing/2014/main" id="{A28A5C13-984C-4078-B169-1F2A1F6C2447}"/>
              </a:ext>
            </a:extLst>
          </p:cNvPr>
          <p:cNvSpPr>
            <a:spLocks noGrp="1"/>
          </p:cNvSpPr>
          <p:nvPr>
            <p:ph type="ctrTitle"/>
          </p:nvPr>
        </p:nvSpPr>
        <p:spPr>
          <a:xfrm>
            <a:off x="1524000" y="1122363"/>
            <a:ext cx="9144000" cy="2387600"/>
          </a:xfrm>
          <a:solidFill>
            <a:schemeClr val="bg1"/>
          </a:solidFill>
        </p:spPr>
        <p:txBody>
          <a:bodyPr anchor="b"/>
          <a:lstStyle>
            <a:lvl1pPr algn="ctr">
              <a:defRPr sz="6000" baseline="0">
                <a:solidFill>
                  <a:srgbClr val="004EA8"/>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3F2923CB-B151-460B-A824-FAE526024F80}"/>
              </a:ext>
            </a:extLst>
          </p:cNvPr>
          <p:cNvSpPr>
            <a:spLocks noGrp="1"/>
          </p:cNvSpPr>
          <p:nvPr>
            <p:ph type="subTitle" idx="1"/>
          </p:nvPr>
        </p:nvSpPr>
        <p:spPr>
          <a:xfrm>
            <a:off x="1524000" y="3602038"/>
            <a:ext cx="9144000" cy="1655762"/>
          </a:xfrm>
          <a:solidFill>
            <a:schemeClr val="bg1"/>
          </a:solidFill>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3511170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98AF0F-A0DF-47F8-B26A-76E8DB2CDFF6}"/>
              </a:ext>
            </a:extLst>
          </p:cNvPr>
          <p:cNvSpPr>
            <a:spLocks noGrp="1"/>
          </p:cNvSpPr>
          <p:nvPr>
            <p:ph idx="1"/>
          </p:nvPr>
        </p:nvSpPr>
        <p:spPr>
          <a:xfrm>
            <a:off x="179387" y="1354975"/>
            <a:ext cx="11831638" cy="5322050"/>
          </a:xfrm>
        </p:spPr>
        <p:txBody>
          <a:bodyPr>
            <a:no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itle 1">
            <a:extLst>
              <a:ext uri="{FF2B5EF4-FFF2-40B4-BE49-F238E27FC236}">
                <a16:creationId xmlns:a16="http://schemas.microsoft.com/office/drawing/2014/main" id="{5C7CA95F-1238-E444-AA37-AC6C946FF915}"/>
              </a:ext>
            </a:extLst>
          </p:cNvPr>
          <p:cNvSpPr>
            <a:spLocks noGrp="1"/>
          </p:cNvSpPr>
          <p:nvPr>
            <p:ph type="title"/>
          </p:nvPr>
        </p:nvSpPr>
        <p:spPr>
          <a:xfrm>
            <a:off x="179387" y="365125"/>
            <a:ext cx="11831638" cy="781775"/>
          </a:xfrm>
        </p:spPr>
        <p:txBody>
          <a:bodyPr/>
          <a:lstStyle>
            <a:lvl1pPr>
              <a:defRPr baseline="0">
                <a:solidFill>
                  <a:srgbClr val="004EA8"/>
                </a:solidFill>
              </a:defRPr>
            </a:lvl1pPr>
          </a:lstStyle>
          <a:p>
            <a:r>
              <a:rPr lang="en-US" dirty="0"/>
              <a:t>Click to edit Master title style</a:t>
            </a:r>
            <a:endParaRPr lang="en-AU" dirty="0"/>
          </a:p>
        </p:txBody>
      </p:sp>
    </p:spTree>
    <p:extLst>
      <p:ext uri="{BB962C8B-B14F-4D97-AF65-F5344CB8AC3E}">
        <p14:creationId xmlns:p14="http://schemas.microsoft.com/office/powerpoint/2010/main" val="3041840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445D4-5550-4044-8EF7-3F5DED1F332D}"/>
              </a:ext>
            </a:extLst>
          </p:cNvPr>
          <p:cNvSpPr>
            <a:spLocks noGrp="1"/>
          </p:cNvSpPr>
          <p:nvPr>
            <p:ph type="title"/>
          </p:nvPr>
        </p:nvSpPr>
        <p:spPr/>
        <p:txBody>
          <a:bodyPr/>
          <a:lstStyle>
            <a:lvl1pPr>
              <a:defRPr baseline="0">
                <a:solidFill>
                  <a:srgbClr val="004EA8"/>
                </a:solidFill>
              </a:defRPr>
            </a:lvl1pPr>
          </a:lstStyle>
          <a:p>
            <a:r>
              <a:rPr lang="en-US" dirty="0"/>
              <a:t>Click to edit Master title style</a:t>
            </a:r>
            <a:endParaRPr lang="en-AU" dirty="0"/>
          </a:p>
        </p:txBody>
      </p:sp>
      <p:sp>
        <p:nvSpPr>
          <p:cNvPr id="8" name="Text Placeholder 7">
            <a:extLst>
              <a:ext uri="{FF2B5EF4-FFF2-40B4-BE49-F238E27FC236}">
                <a16:creationId xmlns:a16="http://schemas.microsoft.com/office/drawing/2014/main" id="{5D388D8B-6A28-400B-8352-D71710A8D9AE}"/>
              </a:ext>
            </a:extLst>
          </p:cNvPr>
          <p:cNvSpPr>
            <a:spLocks noGrp="1"/>
          </p:cNvSpPr>
          <p:nvPr>
            <p:ph type="body" sz="quarter" idx="10"/>
          </p:nvPr>
        </p:nvSpPr>
        <p:spPr>
          <a:xfrm>
            <a:off x="179388" y="1376127"/>
            <a:ext cx="11831637" cy="5300898"/>
          </a:xfrm>
        </p:spPr>
        <p:txBody>
          <a:bodyPr/>
          <a:lstStyle>
            <a:lvl1pPr>
              <a:lnSpc>
                <a:spcPct val="95000"/>
              </a:lnSpc>
              <a:spcBef>
                <a:spcPts val="600"/>
              </a:spcBef>
              <a:defRPr sz="2800"/>
            </a:lvl1pPr>
            <a:lvl2pPr>
              <a:lnSpc>
                <a:spcPct val="95000"/>
              </a:lnSpc>
              <a:spcBef>
                <a:spcPts val="300"/>
              </a:spcBef>
              <a:defRPr sz="2400"/>
            </a:lvl2pPr>
            <a:lvl3pPr>
              <a:lnSpc>
                <a:spcPct val="95000"/>
              </a:lnSpc>
              <a:spcBef>
                <a:spcPts val="200"/>
              </a:spcBef>
              <a:defRPr sz="2000"/>
            </a:lvl3pPr>
            <a:lvl4pPr>
              <a:lnSpc>
                <a:spcPct val="95000"/>
              </a:lnSpc>
              <a:defRPr sz="1800"/>
            </a:lvl4pPr>
            <a:lvl5pPr>
              <a:lnSpc>
                <a:spcPct val="95000"/>
              </a:lnSpc>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81359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8D363-808D-465C-96BB-6731970337E4}"/>
              </a:ext>
            </a:extLst>
          </p:cNvPr>
          <p:cNvSpPr>
            <a:spLocks noGrp="1"/>
          </p:cNvSpPr>
          <p:nvPr>
            <p:ph type="title"/>
          </p:nvPr>
        </p:nvSpPr>
        <p:spPr>
          <a:xfrm>
            <a:off x="831850" y="1709738"/>
            <a:ext cx="10515600" cy="2852737"/>
          </a:xfrm>
        </p:spPr>
        <p:txBody>
          <a:bodyPr anchor="b"/>
          <a:lstStyle>
            <a:lvl1pPr>
              <a:defRPr sz="6000" baseline="0">
                <a:solidFill>
                  <a:srgbClr val="004EA8"/>
                </a:solidFill>
              </a:defRPr>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E14B7020-77DE-42A4-86AB-1D4BBDF777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5517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48A0F31-BF74-4B74-AACE-C6031CD6A122}"/>
              </a:ext>
            </a:extLst>
          </p:cNvPr>
          <p:cNvSpPr>
            <a:spLocks noGrp="1"/>
          </p:cNvSpPr>
          <p:nvPr>
            <p:ph type="title"/>
          </p:nvPr>
        </p:nvSpPr>
        <p:spPr/>
        <p:txBody>
          <a:bodyPr/>
          <a:lstStyle>
            <a:lvl1pPr>
              <a:defRPr baseline="0">
                <a:solidFill>
                  <a:srgbClr val="004EA8"/>
                </a:solidFill>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8B96B1FA-8BB9-463E-BD26-0C2B13ABD285}"/>
              </a:ext>
            </a:extLst>
          </p:cNvPr>
          <p:cNvSpPr>
            <a:spLocks noGrp="1"/>
          </p:cNvSpPr>
          <p:nvPr>
            <p:ph sz="half" idx="1"/>
          </p:nvPr>
        </p:nvSpPr>
        <p:spPr>
          <a:xfrm>
            <a:off x="179387" y="1825625"/>
            <a:ext cx="5840413" cy="4851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a:extLst>
              <a:ext uri="{FF2B5EF4-FFF2-40B4-BE49-F238E27FC236}">
                <a16:creationId xmlns:a16="http://schemas.microsoft.com/office/drawing/2014/main" id="{84F441B0-EB90-43D4-B4F3-BEB7C7DFF890}"/>
              </a:ext>
            </a:extLst>
          </p:cNvPr>
          <p:cNvSpPr>
            <a:spLocks noGrp="1"/>
          </p:cNvSpPr>
          <p:nvPr>
            <p:ph sz="half" idx="2"/>
          </p:nvPr>
        </p:nvSpPr>
        <p:spPr>
          <a:xfrm>
            <a:off x="6172199" y="1825625"/>
            <a:ext cx="5838825" cy="4851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955626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26E30-609A-41EA-9A5D-AC253FBF2751}"/>
              </a:ext>
            </a:extLst>
          </p:cNvPr>
          <p:cNvSpPr>
            <a:spLocks noGrp="1"/>
          </p:cNvSpPr>
          <p:nvPr>
            <p:ph type="title"/>
          </p:nvPr>
        </p:nvSpPr>
        <p:spPr/>
        <p:txBody>
          <a:bodyPr/>
          <a:lstStyle>
            <a:lvl1pPr>
              <a:defRPr>
                <a:solidFill>
                  <a:srgbClr val="004EA8"/>
                </a:solidFill>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8B96B1FA-8BB9-463E-BD26-0C2B13ABD285}"/>
              </a:ext>
            </a:extLst>
          </p:cNvPr>
          <p:cNvSpPr>
            <a:spLocks noGrp="1"/>
          </p:cNvSpPr>
          <p:nvPr>
            <p:ph sz="half" idx="1"/>
          </p:nvPr>
        </p:nvSpPr>
        <p:spPr>
          <a:xfrm>
            <a:off x="179387" y="1825625"/>
            <a:ext cx="5840413" cy="4851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a:extLst>
              <a:ext uri="{FF2B5EF4-FFF2-40B4-BE49-F238E27FC236}">
                <a16:creationId xmlns:a16="http://schemas.microsoft.com/office/drawing/2014/main" id="{84F441B0-EB90-43D4-B4F3-BEB7C7DFF890}"/>
              </a:ext>
            </a:extLst>
          </p:cNvPr>
          <p:cNvSpPr>
            <a:spLocks noGrp="1"/>
          </p:cNvSpPr>
          <p:nvPr>
            <p:ph sz="half" idx="2"/>
          </p:nvPr>
        </p:nvSpPr>
        <p:spPr>
          <a:xfrm>
            <a:off x="6172199" y="1825625"/>
            <a:ext cx="5838825" cy="4851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310109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8847F-D3D1-46F0-91EE-AD0426882A48}"/>
              </a:ext>
            </a:extLst>
          </p:cNvPr>
          <p:cNvSpPr>
            <a:spLocks noGrp="1"/>
          </p:cNvSpPr>
          <p:nvPr>
            <p:ph type="title"/>
          </p:nvPr>
        </p:nvSpPr>
        <p:spPr/>
        <p:txBody>
          <a:bodyPr/>
          <a:lstStyle>
            <a:lvl1pPr>
              <a:defRPr>
                <a:solidFill>
                  <a:srgbClr val="004EA8"/>
                </a:solidFill>
              </a:defRPr>
            </a:lvl1pPr>
          </a:lstStyle>
          <a:p>
            <a:r>
              <a:rPr lang="en-US" dirty="0"/>
              <a:t>Click to edit Master title style</a:t>
            </a:r>
            <a:endParaRPr lang="en-AU" dirty="0"/>
          </a:p>
        </p:txBody>
      </p:sp>
    </p:spTree>
    <p:extLst>
      <p:ext uri="{BB962C8B-B14F-4D97-AF65-F5344CB8AC3E}">
        <p14:creationId xmlns:p14="http://schemas.microsoft.com/office/powerpoint/2010/main" val="3453611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340491-975D-4841-9612-50102977CE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483"/>
            <a:ext cx="12192000" cy="6835033"/>
          </a:xfrm>
          <a:prstGeom prst="rect">
            <a:avLst/>
          </a:prstGeom>
        </p:spPr>
      </p:pic>
    </p:spTree>
    <p:extLst>
      <p:ext uri="{BB962C8B-B14F-4D97-AF65-F5344CB8AC3E}">
        <p14:creationId xmlns:p14="http://schemas.microsoft.com/office/powerpoint/2010/main" val="631589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9C02F3-B872-4EEE-A9D8-0913E92BEBFD}"/>
              </a:ext>
            </a:extLst>
          </p:cNvPr>
          <p:cNvSpPr>
            <a:spLocks noGrp="1"/>
          </p:cNvSpPr>
          <p:nvPr>
            <p:ph type="title"/>
          </p:nvPr>
        </p:nvSpPr>
        <p:spPr>
          <a:xfrm>
            <a:off x="179387" y="365125"/>
            <a:ext cx="11831638" cy="781775"/>
          </a:xfrm>
          <a:prstGeom prst="rect">
            <a:avLst/>
          </a:prstGeom>
        </p:spPr>
        <p:txBody>
          <a:bodyPr vert="horz" lIns="91440" tIns="45720" rIns="91440" bIns="45720" rtlCol="0" anchor="b">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9E6426C6-722C-448E-B9F3-CA15A569FD17}"/>
              </a:ext>
            </a:extLst>
          </p:cNvPr>
          <p:cNvSpPr>
            <a:spLocks noGrp="1"/>
          </p:cNvSpPr>
          <p:nvPr>
            <p:ph type="body" idx="1"/>
          </p:nvPr>
        </p:nvSpPr>
        <p:spPr>
          <a:xfrm>
            <a:off x="179387" y="1825625"/>
            <a:ext cx="11831638" cy="48514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Box 5">
            <a:extLst>
              <a:ext uri="{FF2B5EF4-FFF2-40B4-BE49-F238E27FC236}">
                <a16:creationId xmlns:a16="http://schemas.microsoft.com/office/drawing/2014/main" id="{40C75D23-9516-6B40-B773-11AF807DAD62}"/>
              </a:ext>
            </a:extLst>
          </p:cNvPr>
          <p:cNvSpPr txBox="1"/>
          <p:nvPr userDrawn="1"/>
        </p:nvSpPr>
        <p:spPr>
          <a:xfrm>
            <a:off x="11586118" y="6411951"/>
            <a:ext cx="424908" cy="276999"/>
          </a:xfrm>
          <a:prstGeom prst="rect">
            <a:avLst/>
          </a:prstGeom>
          <a:noFill/>
        </p:spPr>
        <p:txBody>
          <a:bodyPr wrap="square" rtlCol="0">
            <a:spAutoFit/>
          </a:bodyPr>
          <a:lstStyle/>
          <a:p>
            <a:fld id="{8C25FDAE-2B96-B449-BF5F-4DE3A2A02FDA}" type="slidenum">
              <a:rPr lang="en-US" sz="1200" b="1" baseline="0" smtClean="0"/>
              <a:t>‹#›</a:t>
            </a:fld>
            <a:endParaRPr lang="en-US" sz="1200" b="1" baseline="0" dirty="0"/>
          </a:p>
        </p:txBody>
      </p:sp>
      <p:pic>
        <p:nvPicPr>
          <p:cNvPr id="10" name="Picture 9" descr="Placeholder for logo (Question mark on green pastel background)">
            <a:extLst>
              <a:ext uri="{FF2B5EF4-FFF2-40B4-BE49-F238E27FC236}">
                <a16:creationId xmlns:a16="http://schemas.microsoft.com/office/drawing/2014/main" id="{9B96B80B-4437-F64D-83A6-4B399F2E7D8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26029" y="0"/>
            <a:ext cx="1865971" cy="1399478"/>
          </a:xfrm>
          <a:prstGeom prst="rect">
            <a:avLst/>
          </a:prstGeom>
        </p:spPr>
      </p:pic>
    </p:spTree>
    <p:extLst>
      <p:ext uri="{BB962C8B-B14F-4D97-AF65-F5344CB8AC3E}">
        <p14:creationId xmlns:p14="http://schemas.microsoft.com/office/powerpoint/2010/main" val="2107491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2" r:id="rId5"/>
    <p:sldLayoutId id="2147483656" r:id="rId6"/>
    <p:sldLayoutId id="2147483654" r:id="rId7"/>
    <p:sldLayoutId id="2147483655" r:id="rId8"/>
  </p:sldLayoutIdLst>
  <p:txStyles>
    <p:titleStyle>
      <a:lvl1pPr algn="l" defTabSz="914400" rtl="0" eaLnBrk="1" latinLnBrk="0" hangingPunct="1">
        <a:lnSpc>
          <a:spcPct val="95000"/>
        </a:lnSpc>
        <a:spcBef>
          <a:spcPct val="0"/>
        </a:spcBef>
        <a:buNone/>
        <a:defRPr sz="3200" kern="1200">
          <a:solidFill>
            <a:srgbClr val="004EA8"/>
          </a:solidFill>
          <a:latin typeface="+mj-lt"/>
          <a:ea typeface="+mj-ea"/>
          <a:cs typeface="+mj-cs"/>
        </a:defRPr>
      </a:lvl1pPr>
    </p:titleStyle>
    <p:bodyStyle>
      <a:lvl1pPr marL="228600" indent="-228600" algn="l" defTabSz="914400" rtl="0" eaLnBrk="1" latinLnBrk="0" hangingPunct="1">
        <a:lnSpc>
          <a:spcPct val="95000"/>
        </a:lnSpc>
        <a:spcBef>
          <a:spcPts val="1000"/>
        </a:spcBef>
        <a:buSzPct val="75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5000"/>
        </a:lnSpc>
        <a:spcBef>
          <a:spcPts val="500"/>
        </a:spcBef>
        <a:buSzPct val="75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5000"/>
        </a:lnSpc>
        <a:spcBef>
          <a:spcPts val="500"/>
        </a:spcBef>
        <a:buSzPct val="75000"/>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5000"/>
        </a:lnSpc>
        <a:spcBef>
          <a:spcPts val="500"/>
        </a:spcBef>
        <a:buFont typeface="Wingdings" pitchFamily="2" charset="2"/>
        <a:buChar char="q"/>
        <a:defRPr sz="1800" kern="1200">
          <a:solidFill>
            <a:schemeClr val="tx1"/>
          </a:solidFill>
          <a:latin typeface="+mn-lt"/>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1F20B6-226A-BE47-A83B-26F2CD956D92}"/>
              </a:ext>
            </a:extLst>
          </p:cNvPr>
          <p:cNvSpPr>
            <a:spLocks noGrp="1"/>
          </p:cNvSpPr>
          <p:nvPr>
            <p:ph type="title"/>
          </p:nvPr>
        </p:nvSpPr>
        <p:spPr/>
        <p:txBody>
          <a:bodyPr/>
          <a:lstStyle/>
          <a:p>
            <a:r>
              <a:rPr lang="en-US" dirty="0"/>
              <a:t>Introduction</a:t>
            </a:r>
          </a:p>
        </p:txBody>
      </p:sp>
      <p:sp>
        <p:nvSpPr>
          <p:cNvPr id="2" name="Content Placeholder 1">
            <a:extLst>
              <a:ext uri="{FF2B5EF4-FFF2-40B4-BE49-F238E27FC236}">
                <a16:creationId xmlns:a16="http://schemas.microsoft.com/office/drawing/2014/main" id="{4A8EE6EA-3714-704B-9080-4BF55EB86CAB}"/>
              </a:ext>
            </a:extLst>
          </p:cNvPr>
          <p:cNvSpPr>
            <a:spLocks noGrp="1"/>
          </p:cNvSpPr>
          <p:nvPr>
            <p:ph idx="1"/>
          </p:nvPr>
        </p:nvSpPr>
        <p:spPr/>
        <p:txBody>
          <a:bodyPr/>
          <a:lstStyle/>
          <a:p>
            <a:pPr marL="0" lvl="0" indent="0">
              <a:lnSpc>
                <a:spcPct val="100000"/>
              </a:lnSpc>
              <a:spcBef>
                <a:spcPts val="0"/>
              </a:spcBef>
              <a:buSzTx/>
              <a:buNone/>
            </a:pPr>
            <a:r>
              <a:rPr lang="en-AU" sz="1400" b="1" dirty="0">
                <a:solidFill>
                  <a:prstClr val="black"/>
                </a:solidFill>
              </a:rPr>
              <a:t>How to use this template</a:t>
            </a:r>
          </a:p>
          <a:p>
            <a:pPr marL="0" lvl="0" indent="0">
              <a:lnSpc>
                <a:spcPct val="100000"/>
              </a:lnSpc>
              <a:spcBef>
                <a:spcPts val="0"/>
              </a:spcBef>
              <a:buSzTx/>
              <a:buNone/>
            </a:pPr>
            <a:endParaRPr lang="en-AU" sz="1400" dirty="0">
              <a:solidFill>
                <a:prstClr val="black"/>
              </a:solidFill>
            </a:endParaRPr>
          </a:p>
          <a:p>
            <a:pPr marL="0" lvl="0" indent="0">
              <a:lnSpc>
                <a:spcPct val="100000"/>
              </a:lnSpc>
              <a:spcBef>
                <a:spcPts val="0"/>
              </a:spcBef>
              <a:buSzTx/>
              <a:buNone/>
            </a:pPr>
            <a:r>
              <a:rPr lang="en-AU" sz="1400" dirty="0">
                <a:solidFill>
                  <a:prstClr val="black"/>
                </a:solidFill>
              </a:rPr>
              <a:t>This PowerPoint presents the purpose, objectives and approach to your hospital travel plan. It includes a summary of your framework assessment, background analysis and staff survey results, which together inform the type of travel plan you are delivering (passive, active, comprehensive) and the priority actions you will deliver. </a:t>
            </a:r>
          </a:p>
          <a:p>
            <a:pPr marL="0" lvl="0" indent="0">
              <a:lnSpc>
                <a:spcPct val="100000"/>
              </a:lnSpc>
              <a:spcBef>
                <a:spcPts val="0"/>
              </a:spcBef>
              <a:buSzTx/>
              <a:buNone/>
            </a:pPr>
            <a:endParaRPr lang="en-AU" sz="1400" dirty="0">
              <a:solidFill>
                <a:prstClr val="black"/>
              </a:solidFill>
            </a:endParaRPr>
          </a:p>
          <a:p>
            <a:pPr marL="0" lvl="0" indent="0">
              <a:lnSpc>
                <a:spcPct val="100000"/>
              </a:lnSpc>
              <a:spcBef>
                <a:spcPts val="0"/>
              </a:spcBef>
              <a:buSzTx/>
              <a:buNone/>
            </a:pPr>
            <a:r>
              <a:rPr lang="en-AU" sz="1400" dirty="0">
                <a:solidFill>
                  <a:prstClr val="black"/>
                </a:solidFill>
              </a:rPr>
              <a:t>This strategic document is supported by a detailed action plan that you will create using the Travel Plan Actions Template (excel document in toolkit).</a:t>
            </a:r>
          </a:p>
          <a:p>
            <a:pPr marL="0" lvl="0" indent="0">
              <a:lnSpc>
                <a:spcPct val="100000"/>
              </a:lnSpc>
              <a:spcBef>
                <a:spcPts val="0"/>
              </a:spcBef>
              <a:buSzTx/>
              <a:buNone/>
            </a:pPr>
            <a:endParaRPr lang="en-AU" sz="1400" dirty="0">
              <a:solidFill>
                <a:prstClr val="black"/>
              </a:solidFill>
            </a:endParaRPr>
          </a:p>
          <a:p>
            <a:pPr marL="0" lvl="0" indent="0">
              <a:lnSpc>
                <a:spcPct val="100000"/>
              </a:lnSpc>
              <a:spcBef>
                <a:spcPts val="0"/>
              </a:spcBef>
              <a:buSzTx/>
              <a:buNone/>
            </a:pPr>
            <a:r>
              <a:rPr lang="en-AU" sz="1400" dirty="0">
                <a:solidFill>
                  <a:prstClr val="black"/>
                </a:solidFill>
              </a:rPr>
              <a:t>Instructions and more advice has been included in the notes section of slides. </a:t>
            </a:r>
          </a:p>
          <a:p>
            <a:pPr marL="0" lvl="0" indent="0">
              <a:lnSpc>
                <a:spcPct val="100000"/>
              </a:lnSpc>
              <a:spcBef>
                <a:spcPts val="0"/>
              </a:spcBef>
              <a:buSzTx/>
              <a:buNone/>
            </a:pPr>
            <a:endParaRPr lang="en-AU" sz="1400" dirty="0">
              <a:solidFill>
                <a:prstClr val="black"/>
              </a:solidFill>
            </a:endParaRPr>
          </a:p>
          <a:p>
            <a:pPr marL="0" lvl="0" indent="0">
              <a:lnSpc>
                <a:spcPct val="100000"/>
              </a:lnSpc>
              <a:spcBef>
                <a:spcPts val="0"/>
              </a:spcBef>
              <a:buSzTx/>
              <a:buNone/>
            </a:pPr>
            <a:r>
              <a:rPr lang="en-AU" sz="1400" dirty="0">
                <a:solidFill>
                  <a:srgbClr val="D50032"/>
                </a:solidFill>
              </a:rPr>
              <a:t>[All text in red and square brackets explains what to include in each section. Red text needs to be replaced with the information described, or deleted where relevant.]</a:t>
            </a:r>
          </a:p>
          <a:p>
            <a:pPr marL="0" lvl="0" indent="0">
              <a:lnSpc>
                <a:spcPct val="100000"/>
              </a:lnSpc>
              <a:spcBef>
                <a:spcPts val="0"/>
              </a:spcBef>
              <a:buSzTx/>
              <a:buNone/>
            </a:pPr>
            <a:endParaRPr lang="en-AU" sz="1400" dirty="0">
              <a:solidFill>
                <a:schemeClr val="tx1">
                  <a:lumMod val="95000"/>
                  <a:lumOff val="5000"/>
                </a:schemeClr>
              </a:solidFill>
            </a:endParaRPr>
          </a:p>
          <a:p>
            <a:pPr marL="0" lvl="0" indent="0">
              <a:lnSpc>
                <a:spcPct val="100000"/>
              </a:lnSpc>
              <a:spcBef>
                <a:spcPts val="0"/>
              </a:spcBef>
              <a:buSzTx/>
              <a:buNone/>
            </a:pPr>
            <a:r>
              <a:rPr lang="en-AU" sz="1400" dirty="0">
                <a:solidFill>
                  <a:schemeClr val="tx1">
                    <a:lumMod val="95000"/>
                    <a:lumOff val="5000"/>
                  </a:schemeClr>
                </a:solidFill>
              </a:rPr>
              <a:t>The rest of the text provides </a:t>
            </a:r>
            <a:r>
              <a:rPr lang="en-AU" sz="1400" b="1" dirty="0">
                <a:solidFill>
                  <a:schemeClr val="tx1">
                    <a:lumMod val="95000"/>
                    <a:lumOff val="5000"/>
                  </a:schemeClr>
                </a:solidFill>
              </a:rPr>
              <a:t>examples</a:t>
            </a:r>
            <a:r>
              <a:rPr lang="en-AU" sz="1400" dirty="0">
                <a:solidFill>
                  <a:schemeClr val="tx1">
                    <a:lumMod val="95000"/>
                    <a:lumOff val="5000"/>
                  </a:schemeClr>
                </a:solidFill>
              </a:rPr>
              <a:t> of what you may include. If it applies to your site you may want to leave it, otherwise adapt the text to make it relevant to your plan.</a:t>
            </a:r>
          </a:p>
          <a:p>
            <a:pPr marL="0" lvl="0" indent="0">
              <a:lnSpc>
                <a:spcPct val="100000"/>
              </a:lnSpc>
              <a:spcBef>
                <a:spcPts val="0"/>
              </a:spcBef>
              <a:buSzTx/>
              <a:buNone/>
            </a:pPr>
            <a:endParaRPr lang="en-AU" sz="1400" dirty="0">
              <a:solidFill>
                <a:prstClr val="black"/>
              </a:solidFill>
            </a:endParaRPr>
          </a:p>
          <a:p>
            <a:pPr marL="0" lvl="0" indent="0">
              <a:lnSpc>
                <a:spcPct val="100000"/>
              </a:lnSpc>
              <a:spcBef>
                <a:spcPts val="0"/>
              </a:spcBef>
              <a:buSzTx/>
              <a:buNone/>
            </a:pPr>
            <a:r>
              <a:rPr lang="en-AU" sz="1400" dirty="0">
                <a:solidFill>
                  <a:prstClr val="black"/>
                </a:solidFill>
              </a:rPr>
              <a:t>Insert your health service logo on the top right of each slide. Select the View tab from the ribbon bar and select ‘Slide Master’. Select the first slide. Select the image in the top-right corner (placeholder for logo). Open the context menu (right-click) and select ‘Change from file…’ Select your logo and close Slide Master view.</a:t>
            </a:r>
          </a:p>
          <a:p>
            <a:pPr marL="0" lvl="0" indent="0">
              <a:lnSpc>
                <a:spcPct val="100000"/>
              </a:lnSpc>
              <a:spcBef>
                <a:spcPts val="0"/>
              </a:spcBef>
              <a:buSzTx/>
              <a:buNone/>
            </a:pPr>
            <a:endParaRPr lang="en-AU" sz="1400" dirty="0">
              <a:solidFill>
                <a:prstClr val="black"/>
              </a:solidFill>
            </a:endParaRPr>
          </a:p>
          <a:p>
            <a:pPr marL="0" lvl="0" indent="0">
              <a:lnSpc>
                <a:spcPct val="100000"/>
              </a:lnSpc>
              <a:spcBef>
                <a:spcPts val="0"/>
              </a:spcBef>
              <a:buSzTx/>
              <a:buNone/>
            </a:pPr>
            <a:r>
              <a:rPr lang="en-AU" sz="1400" dirty="0">
                <a:solidFill>
                  <a:prstClr val="black"/>
                </a:solidFill>
              </a:rPr>
              <a:t>Remember to edit the alt text to ensure the presentation is accessible if you need to distribute the slide pack.</a:t>
            </a:r>
          </a:p>
          <a:p>
            <a:pPr marL="0" lvl="0" indent="0">
              <a:lnSpc>
                <a:spcPct val="100000"/>
              </a:lnSpc>
              <a:spcBef>
                <a:spcPts val="0"/>
              </a:spcBef>
              <a:buSzTx/>
              <a:buNone/>
            </a:pPr>
            <a:endParaRPr lang="en-AU" sz="1400" dirty="0">
              <a:solidFill>
                <a:prstClr val="black"/>
              </a:solidFill>
            </a:endParaRPr>
          </a:p>
        </p:txBody>
      </p:sp>
    </p:spTree>
    <p:extLst>
      <p:ext uri="{BB962C8B-B14F-4D97-AF65-F5344CB8AC3E}">
        <p14:creationId xmlns:p14="http://schemas.microsoft.com/office/powerpoint/2010/main" val="3401881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95532-0005-D84C-B378-3C5D13AE5FC9}"/>
              </a:ext>
            </a:extLst>
          </p:cNvPr>
          <p:cNvSpPr>
            <a:spLocks noGrp="1"/>
          </p:cNvSpPr>
          <p:nvPr>
            <p:ph type="title"/>
          </p:nvPr>
        </p:nvSpPr>
        <p:spPr/>
        <p:txBody>
          <a:bodyPr/>
          <a:lstStyle/>
          <a:p>
            <a:r>
              <a:rPr lang="en-US" dirty="0"/>
              <a:t>Our objectives, targets and actions</a:t>
            </a:r>
          </a:p>
        </p:txBody>
      </p:sp>
      <p:sp>
        <p:nvSpPr>
          <p:cNvPr id="3" name="Content Placeholder 3">
            <a:extLst>
              <a:ext uri="{FF2B5EF4-FFF2-40B4-BE49-F238E27FC236}">
                <a16:creationId xmlns:a16="http://schemas.microsoft.com/office/drawing/2014/main" id="{2A64B27F-0871-7A44-8A2C-51293EEC133A}"/>
              </a:ext>
            </a:extLst>
          </p:cNvPr>
          <p:cNvSpPr txBox="1">
            <a:spLocks/>
          </p:cNvSpPr>
          <p:nvPr/>
        </p:nvSpPr>
        <p:spPr>
          <a:xfrm>
            <a:off x="325413" y="1487780"/>
            <a:ext cx="2978453" cy="4851400"/>
          </a:xfrm>
          <a:prstGeom prst="rect">
            <a:avLst/>
          </a:prstGeom>
          <a:noFill/>
          <a:ln w="57150">
            <a:solidFill>
              <a:srgbClr val="39B54A"/>
            </a:solidFill>
          </a:ln>
        </p:spPr>
        <p:txBody>
          <a:bodyPr/>
          <a:lstStyle>
            <a:lvl1pPr marL="228600" indent="-228600" algn="l" defTabSz="914400" rtl="0" eaLnBrk="1" latinLnBrk="0" hangingPunct="1">
              <a:lnSpc>
                <a:spcPct val="95000"/>
              </a:lnSpc>
              <a:spcBef>
                <a:spcPts val="1000"/>
              </a:spcBef>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5000"/>
              </a:lnSpc>
              <a:spcBef>
                <a:spcPts val="500"/>
              </a:spcBef>
              <a:buSzPct val="75000"/>
              <a:buFont typeface="Wingdings" panose="05000000000000000000" pitchFamily="2" charset="2"/>
              <a:buChar char="q"/>
              <a:defRPr sz="1800" kern="1200">
                <a:solidFill>
                  <a:schemeClr val="tx1"/>
                </a:solidFill>
                <a:latin typeface="+mn-lt"/>
                <a:ea typeface="+mn-ea"/>
                <a:cs typeface="+mn-cs"/>
              </a:defRPr>
            </a:lvl2pPr>
            <a:lvl3pPr marL="1143000" indent="-228600" algn="l" defTabSz="914400" rtl="0" eaLnBrk="1" latinLnBrk="0" hangingPunct="1">
              <a:lnSpc>
                <a:spcPct val="95000"/>
              </a:lnSpc>
              <a:spcBef>
                <a:spcPts val="500"/>
              </a:spcBef>
              <a:buSzPct val="75000"/>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95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600" b="1" dirty="0"/>
              <a:t>Targets</a:t>
            </a:r>
            <a:endParaRPr lang="en-AU" sz="1400" b="1" dirty="0"/>
          </a:p>
          <a:p>
            <a:pPr lvl="0"/>
            <a:r>
              <a:rPr lang="en-AU" sz="1400" dirty="0">
                <a:solidFill>
                  <a:schemeClr val="tx1">
                    <a:lumMod val="95000"/>
                    <a:lumOff val="5000"/>
                  </a:schemeClr>
                </a:solidFill>
              </a:rPr>
              <a:t>Increase the percentage of employees using active travel to work one or more day a week</a:t>
            </a:r>
          </a:p>
          <a:p>
            <a:pPr lvl="0"/>
            <a:r>
              <a:rPr lang="en-AU" sz="1400" dirty="0">
                <a:solidFill>
                  <a:schemeClr val="tx1">
                    <a:lumMod val="95000"/>
                    <a:lumOff val="5000"/>
                  </a:schemeClr>
                </a:solidFill>
              </a:rPr>
              <a:t>Increase availability of parking for priority groups, including shift workers finishing out of business hours</a:t>
            </a:r>
          </a:p>
          <a:p>
            <a:pPr lvl="0"/>
            <a:r>
              <a:rPr lang="en-AU" sz="1400" dirty="0">
                <a:solidFill>
                  <a:schemeClr val="tx1">
                    <a:lumMod val="95000"/>
                    <a:lumOff val="5000"/>
                  </a:schemeClr>
                </a:solidFill>
              </a:rPr>
              <a:t>Increase participation in active travel events and promotions</a:t>
            </a:r>
          </a:p>
          <a:p>
            <a:pPr lvl="0"/>
            <a:r>
              <a:rPr lang="en-AU" sz="1400" dirty="0">
                <a:solidFill>
                  <a:schemeClr val="tx1">
                    <a:lumMod val="95000"/>
                    <a:lumOff val="5000"/>
                  </a:schemeClr>
                </a:solidFill>
              </a:rPr>
              <a:t>Program actions are embedded in other programs/work areas</a:t>
            </a:r>
          </a:p>
          <a:p>
            <a:pPr marL="0" indent="0">
              <a:buNone/>
            </a:pPr>
            <a:endParaRPr lang="en-AU" sz="1400" dirty="0"/>
          </a:p>
        </p:txBody>
      </p:sp>
      <p:sp>
        <p:nvSpPr>
          <p:cNvPr id="4" name="Right Arrow 3" descr="Right arrow (pointing from 'targets' to 'objectives')">
            <a:extLst>
              <a:ext uri="{FF2B5EF4-FFF2-40B4-BE49-F238E27FC236}">
                <a16:creationId xmlns:a16="http://schemas.microsoft.com/office/drawing/2014/main" id="{B7E696EB-14B6-3146-A206-050E9A811CD1}"/>
              </a:ext>
            </a:extLst>
          </p:cNvPr>
          <p:cNvSpPr/>
          <p:nvPr/>
        </p:nvSpPr>
        <p:spPr>
          <a:xfrm>
            <a:off x="3323115" y="2948315"/>
            <a:ext cx="649507" cy="1333500"/>
          </a:xfrm>
          <a:prstGeom prst="rightArrow">
            <a:avLst/>
          </a:prstGeom>
          <a:solidFill>
            <a:srgbClr val="4CC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E8626DD1-3836-254A-BA0B-1F38F1F11DB1}"/>
              </a:ext>
            </a:extLst>
          </p:cNvPr>
          <p:cNvSpPr/>
          <p:nvPr/>
        </p:nvSpPr>
        <p:spPr>
          <a:xfrm>
            <a:off x="4005575" y="1487780"/>
            <a:ext cx="2972807" cy="4851400"/>
          </a:xfrm>
          <a:prstGeom prst="rect">
            <a:avLst/>
          </a:prstGeom>
          <a:noFill/>
          <a:ln w="57150">
            <a:solidFill>
              <a:srgbClr val="F16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AU" sz="1600" b="1" dirty="0">
                <a:solidFill>
                  <a:schemeClr val="tx1"/>
                </a:solidFill>
              </a:rPr>
              <a:t>Objectives</a:t>
            </a:r>
          </a:p>
          <a:p>
            <a:pPr marL="228600" lvl="0" indent="-228600">
              <a:lnSpc>
                <a:spcPct val="95000"/>
              </a:lnSpc>
              <a:spcBef>
                <a:spcPts val="1000"/>
              </a:spcBef>
              <a:buSzPct val="75000"/>
              <a:buFont typeface="Arial" panose="020B0604020202020204" pitchFamily="34" charset="0"/>
              <a:buChar char="►"/>
            </a:pPr>
            <a:r>
              <a:rPr lang="en-AU" sz="1400" dirty="0">
                <a:solidFill>
                  <a:schemeClr val="tx1">
                    <a:lumMod val="95000"/>
                    <a:lumOff val="5000"/>
                  </a:schemeClr>
                </a:solidFill>
              </a:rPr>
              <a:t>Make it easier to use other travel options by removing barriers</a:t>
            </a:r>
          </a:p>
          <a:p>
            <a:pPr marL="228600" lvl="0" indent="-228600">
              <a:lnSpc>
                <a:spcPct val="95000"/>
              </a:lnSpc>
              <a:spcBef>
                <a:spcPts val="1000"/>
              </a:spcBef>
              <a:buSzPct val="75000"/>
              <a:buFont typeface="Arial" panose="020B0604020202020204" pitchFamily="34" charset="0"/>
              <a:buChar char="►"/>
            </a:pPr>
            <a:r>
              <a:rPr lang="en-AU" sz="1400" dirty="0">
                <a:solidFill>
                  <a:schemeClr val="tx1">
                    <a:lumMod val="95000"/>
                    <a:lumOff val="5000"/>
                  </a:schemeClr>
                </a:solidFill>
              </a:rPr>
              <a:t>Fairly manage our limited parking resources by prioritising access to car parking based on need </a:t>
            </a:r>
          </a:p>
          <a:p>
            <a:pPr marL="228600" lvl="0" indent="-228600">
              <a:lnSpc>
                <a:spcPct val="95000"/>
              </a:lnSpc>
              <a:spcBef>
                <a:spcPts val="1000"/>
              </a:spcBef>
              <a:buSzPct val="75000"/>
              <a:buFont typeface="Arial" panose="020B0604020202020204" pitchFamily="34" charset="0"/>
              <a:buChar char="►"/>
            </a:pPr>
            <a:r>
              <a:rPr lang="en-AU" sz="1400" dirty="0">
                <a:solidFill>
                  <a:schemeClr val="tx1">
                    <a:lumMod val="95000"/>
                    <a:lumOff val="5000"/>
                  </a:schemeClr>
                </a:solidFill>
              </a:rPr>
              <a:t>Support the mental and physical health and wellbeing of our staff</a:t>
            </a:r>
          </a:p>
          <a:p>
            <a:pPr marL="228600" lvl="0" indent="-228600">
              <a:lnSpc>
                <a:spcPct val="95000"/>
              </a:lnSpc>
              <a:spcBef>
                <a:spcPts val="1000"/>
              </a:spcBef>
              <a:buSzPct val="75000"/>
              <a:buFont typeface="Arial" panose="020B0604020202020204" pitchFamily="34" charset="0"/>
              <a:buChar char="►"/>
            </a:pPr>
            <a:r>
              <a:rPr lang="en-AU" sz="1400" dirty="0">
                <a:solidFill>
                  <a:schemeClr val="tx1">
                    <a:lumMod val="95000"/>
                    <a:lumOff val="5000"/>
                  </a:schemeClr>
                </a:solidFill>
              </a:rPr>
              <a:t>Contribute to reducing our carbon footprint by reducing the proportion of private car travel to work by our staff</a:t>
            </a:r>
          </a:p>
          <a:p>
            <a:pPr marL="228600" lvl="0" indent="-228600">
              <a:lnSpc>
                <a:spcPct val="95000"/>
              </a:lnSpc>
              <a:spcBef>
                <a:spcPts val="1000"/>
              </a:spcBef>
              <a:buSzPct val="75000"/>
              <a:buFont typeface="Arial" panose="020B0604020202020204" pitchFamily="34" charset="0"/>
              <a:buChar char="►"/>
            </a:pPr>
            <a:r>
              <a:rPr lang="en-AU" sz="1400" dirty="0">
                <a:solidFill>
                  <a:schemeClr val="tx1">
                    <a:lumMod val="95000"/>
                    <a:lumOff val="5000"/>
                  </a:schemeClr>
                </a:solidFill>
              </a:rPr>
              <a:t>Deliver a program that is scalable and efficient and provides users with safe options</a:t>
            </a:r>
          </a:p>
          <a:p>
            <a:pPr algn="ctr"/>
            <a:endParaRPr lang="en-AU" b="1" dirty="0">
              <a:solidFill>
                <a:schemeClr val="tx1"/>
              </a:solidFill>
            </a:endParaRPr>
          </a:p>
        </p:txBody>
      </p:sp>
      <p:sp>
        <p:nvSpPr>
          <p:cNvPr id="12" name="Right Arrow 11" descr="Right arrow (pointing from ''objectives' to 'actions')">
            <a:extLst>
              <a:ext uri="{FF2B5EF4-FFF2-40B4-BE49-F238E27FC236}">
                <a16:creationId xmlns:a16="http://schemas.microsoft.com/office/drawing/2014/main" id="{9614A409-F82F-E94B-AB09-4844B650D7F4}"/>
              </a:ext>
            </a:extLst>
          </p:cNvPr>
          <p:cNvSpPr/>
          <p:nvPr/>
        </p:nvSpPr>
        <p:spPr>
          <a:xfrm>
            <a:off x="7007982" y="2937090"/>
            <a:ext cx="649507" cy="1333500"/>
          </a:xfrm>
          <a:prstGeom prst="rightArrow">
            <a:avLst/>
          </a:prstGeom>
          <a:solidFill>
            <a:srgbClr val="4CC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Content Placeholder 3">
            <a:extLst>
              <a:ext uri="{FF2B5EF4-FFF2-40B4-BE49-F238E27FC236}">
                <a16:creationId xmlns:a16="http://schemas.microsoft.com/office/drawing/2014/main" id="{9E9F1BA3-D8F2-3047-A953-73E16B92ABED}"/>
              </a:ext>
            </a:extLst>
          </p:cNvPr>
          <p:cNvSpPr txBox="1">
            <a:spLocks/>
          </p:cNvSpPr>
          <p:nvPr/>
        </p:nvSpPr>
        <p:spPr>
          <a:xfrm>
            <a:off x="7691072" y="1487780"/>
            <a:ext cx="4016360" cy="4851400"/>
          </a:xfrm>
          <a:prstGeom prst="rect">
            <a:avLst/>
          </a:prstGeom>
          <a:noFill/>
          <a:ln w="57150">
            <a:solidFill>
              <a:srgbClr val="AD4398"/>
            </a:solidFill>
          </a:ln>
        </p:spPr>
        <p:txBody>
          <a:bodyPr/>
          <a:lstStyle>
            <a:lvl1pPr marL="228600" indent="-228600" algn="l" defTabSz="914400" rtl="0" eaLnBrk="1" latinLnBrk="0" hangingPunct="1">
              <a:lnSpc>
                <a:spcPct val="95000"/>
              </a:lnSpc>
              <a:spcBef>
                <a:spcPts val="1000"/>
              </a:spcBef>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5000"/>
              </a:lnSpc>
              <a:spcBef>
                <a:spcPts val="500"/>
              </a:spcBef>
              <a:buSzPct val="75000"/>
              <a:buFont typeface="Wingdings" panose="05000000000000000000" pitchFamily="2" charset="2"/>
              <a:buChar char="q"/>
              <a:defRPr sz="1800" kern="1200">
                <a:solidFill>
                  <a:schemeClr val="tx1"/>
                </a:solidFill>
                <a:latin typeface="+mn-lt"/>
                <a:ea typeface="+mn-ea"/>
                <a:cs typeface="+mn-cs"/>
              </a:defRPr>
            </a:lvl2pPr>
            <a:lvl3pPr marL="1143000" indent="-228600" algn="l" defTabSz="914400" rtl="0" eaLnBrk="1" latinLnBrk="0" hangingPunct="1">
              <a:lnSpc>
                <a:spcPct val="95000"/>
              </a:lnSpc>
              <a:spcBef>
                <a:spcPts val="500"/>
              </a:spcBef>
              <a:buSzPct val="75000"/>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95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600" b="1" dirty="0"/>
              <a:t>Actions</a:t>
            </a:r>
          </a:p>
          <a:p>
            <a:r>
              <a:rPr lang="en-AU" sz="1400" dirty="0">
                <a:solidFill>
                  <a:schemeClr val="tx1">
                    <a:lumMod val="95000"/>
                    <a:lumOff val="5000"/>
                  </a:schemeClr>
                </a:solidFill>
              </a:rPr>
              <a:t>This plan has a 3-year horizon. Our priority actions are described next. A full list of our plan’s actions are listed in the table accompanying this plan, which has three priority phases:</a:t>
            </a:r>
          </a:p>
          <a:p>
            <a:pPr lvl="1"/>
            <a:r>
              <a:rPr lang="en-AU" sz="1400" dirty="0">
                <a:solidFill>
                  <a:schemeClr val="tx1">
                    <a:lumMod val="95000"/>
                    <a:lumOff val="5000"/>
                  </a:schemeClr>
                </a:solidFill>
              </a:rPr>
              <a:t>Phase 1 – 6 months to 1 year</a:t>
            </a:r>
          </a:p>
          <a:p>
            <a:pPr lvl="1"/>
            <a:r>
              <a:rPr lang="en-AU" sz="1400" dirty="0">
                <a:solidFill>
                  <a:schemeClr val="tx1">
                    <a:lumMod val="95000"/>
                    <a:lumOff val="5000"/>
                  </a:schemeClr>
                </a:solidFill>
              </a:rPr>
              <a:t>Phase 2 – 1 to 2 years</a:t>
            </a:r>
          </a:p>
          <a:p>
            <a:pPr lvl="1"/>
            <a:r>
              <a:rPr lang="en-AU" sz="1400" dirty="0">
                <a:solidFill>
                  <a:schemeClr val="tx1">
                    <a:lumMod val="95000"/>
                    <a:lumOff val="5000"/>
                  </a:schemeClr>
                </a:solidFill>
              </a:rPr>
              <a:t>Phase 3 – 2 to 3 years </a:t>
            </a:r>
          </a:p>
          <a:p>
            <a:r>
              <a:rPr lang="en-AU" sz="1400" dirty="0">
                <a:solidFill>
                  <a:schemeClr val="tx1">
                    <a:lumMod val="95000"/>
                    <a:lumOff val="5000"/>
                  </a:schemeClr>
                </a:solidFill>
              </a:rPr>
              <a:t>We aim to strengthen our organisational capacity to deliver on our objectives, through:</a:t>
            </a:r>
          </a:p>
          <a:p>
            <a:pPr lvl="1"/>
            <a:r>
              <a:rPr lang="en-AU" sz="1400" dirty="0">
                <a:solidFill>
                  <a:schemeClr val="tx1">
                    <a:lumMod val="95000"/>
                    <a:lumOff val="5000"/>
                  </a:schemeClr>
                </a:solidFill>
              </a:rPr>
              <a:t>Expanding our focus on parking management to ‘travel and access’ and coordinating actions across existing roles within [Health Service].</a:t>
            </a:r>
          </a:p>
          <a:p>
            <a:pPr lvl="1"/>
            <a:r>
              <a:rPr lang="en-AU" sz="1400" dirty="0">
                <a:solidFill>
                  <a:schemeClr val="tx1">
                    <a:lumMod val="95000"/>
                    <a:lumOff val="5000"/>
                  </a:schemeClr>
                </a:solidFill>
              </a:rPr>
              <a:t>Increasing allocated resources to travel plan actions</a:t>
            </a:r>
          </a:p>
        </p:txBody>
      </p:sp>
    </p:spTree>
    <p:extLst>
      <p:ext uri="{BB962C8B-B14F-4D97-AF65-F5344CB8AC3E}">
        <p14:creationId xmlns:p14="http://schemas.microsoft.com/office/powerpoint/2010/main" val="1520603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097B3-F39E-7A4E-A62E-FC97111F2BFD}"/>
              </a:ext>
            </a:extLst>
          </p:cNvPr>
          <p:cNvSpPr>
            <a:spLocks noGrp="1"/>
          </p:cNvSpPr>
          <p:nvPr>
            <p:ph type="title"/>
          </p:nvPr>
        </p:nvSpPr>
        <p:spPr/>
        <p:txBody>
          <a:bodyPr/>
          <a:lstStyle/>
          <a:p>
            <a:r>
              <a:rPr lang="en-US" dirty="0"/>
              <a:t>Our travel plan actions – main themes</a:t>
            </a:r>
          </a:p>
        </p:txBody>
      </p:sp>
      <p:sp>
        <p:nvSpPr>
          <p:cNvPr id="13" name="Content Placeholder 1">
            <a:extLst>
              <a:ext uri="{FF2B5EF4-FFF2-40B4-BE49-F238E27FC236}">
                <a16:creationId xmlns:a16="http://schemas.microsoft.com/office/drawing/2014/main" id="{10134615-8C7F-8042-95FA-033C11341D09}"/>
              </a:ext>
            </a:extLst>
          </p:cNvPr>
          <p:cNvSpPr txBox="1">
            <a:spLocks/>
          </p:cNvSpPr>
          <p:nvPr/>
        </p:nvSpPr>
        <p:spPr>
          <a:xfrm>
            <a:off x="179387" y="1287600"/>
            <a:ext cx="11831638" cy="473825"/>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000"/>
              </a:spcBef>
              <a:buSzPct val="75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5000"/>
              </a:lnSpc>
              <a:spcBef>
                <a:spcPts val="500"/>
              </a:spcBef>
              <a:buSzPct val="75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5000"/>
              </a:lnSpc>
              <a:spcBef>
                <a:spcPts val="500"/>
              </a:spcBef>
              <a:buSzPct val="75000"/>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5000"/>
              </a:lnSpc>
              <a:spcBef>
                <a:spcPts val="500"/>
              </a:spcBef>
              <a:buFont typeface="Wingdings" pitchFamily="2" charset="2"/>
              <a:buChar char="q"/>
              <a:defRPr sz="1800" kern="1200">
                <a:solidFill>
                  <a:schemeClr val="tx1"/>
                </a:solidFill>
                <a:latin typeface="+mn-lt"/>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A full list of our plan’s actions are listed in the table accompanying this plan</a:t>
            </a:r>
          </a:p>
        </p:txBody>
      </p:sp>
      <p:pic>
        <p:nvPicPr>
          <p:cNvPr id="11" name="Content Placeholder 10" descr="Phase 1 priorities double-headed arrow">
            <a:extLst>
              <a:ext uri="{FF2B5EF4-FFF2-40B4-BE49-F238E27FC236}">
                <a16:creationId xmlns:a16="http://schemas.microsoft.com/office/drawing/2014/main" id="{C3070C07-D776-804C-9417-9EB16F85E43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01713" y="1544844"/>
            <a:ext cx="698500" cy="5080000"/>
          </a:xfrm>
        </p:spPr>
      </p:pic>
      <p:graphicFrame>
        <p:nvGraphicFramePr>
          <p:cNvPr id="6" name="Table 6">
            <a:extLst>
              <a:ext uri="{FF2B5EF4-FFF2-40B4-BE49-F238E27FC236}">
                <a16:creationId xmlns:a16="http://schemas.microsoft.com/office/drawing/2014/main" id="{7D17E5CD-5C20-5845-963E-E40C303EC5EE}"/>
              </a:ext>
            </a:extLst>
          </p:cNvPr>
          <p:cNvGraphicFramePr>
            <a:graphicFrameLocks noGrp="1"/>
          </p:cNvGraphicFramePr>
          <p:nvPr>
            <p:ph sz="half" idx="2"/>
            <p:extLst>
              <p:ext uri="{D42A27DB-BD31-4B8C-83A1-F6EECF244321}">
                <p14:modId xmlns:p14="http://schemas.microsoft.com/office/powerpoint/2010/main" val="1008184534"/>
              </p:ext>
            </p:extLst>
          </p:nvPr>
        </p:nvGraphicFramePr>
        <p:xfrm>
          <a:off x="1963553" y="1888019"/>
          <a:ext cx="8056346" cy="4370262"/>
        </p:xfrm>
        <a:graphic>
          <a:graphicData uri="http://schemas.openxmlformats.org/drawingml/2006/table">
            <a:tbl>
              <a:tblPr firstRow="1" bandRow="1">
                <a:tableStyleId>{5C22544A-7EE6-4342-B048-85BDC9FD1C3A}</a:tableStyleId>
              </a:tblPr>
              <a:tblGrid>
                <a:gridCol w="2348564">
                  <a:extLst>
                    <a:ext uri="{9D8B030D-6E8A-4147-A177-3AD203B41FA5}">
                      <a16:colId xmlns:a16="http://schemas.microsoft.com/office/drawing/2014/main" val="802199017"/>
                    </a:ext>
                  </a:extLst>
                </a:gridCol>
                <a:gridCol w="5707782">
                  <a:extLst>
                    <a:ext uri="{9D8B030D-6E8A-4147-A177-3AD203B41FA5}">
                      <a16:colId xmlns:a16="http://schemas.microsoft.com/office/drawing/2014/main" val="4238290175"/>
                    </a:ext>
                  </a:extLst>
                </a:gridCol>
              </a:tblGrid>
              <a:tr h="0">
                <a:tc>
                  <a:txBody>
                    <a:bodyPr/>
                    <a:lstStyle/>
                    <a:p>
                      <a:r>
                        <a:rPr lang="en-AU" sz="1600" dirty="0"/>
                        <a:t>Action area</a:t>
                      </a:r>
                    </a:p>
                  </a:txBody>
                  <a:tcPr/>
                </a:tc>
                <a:tc>
                  <a:txBody>
                    <a:bodyPr/>
                    <a:lstStyle/>
                    <a:p>
                      <a:r>
                        <a:rPr lang="en-AU" sz="1600" dirty="0"/>
                        <a:t>Priority actions for our travel plan</a:t>
                      </a:r>
                    </a:p>
                  </a:txBody>
                  <a:tcPr/>
                </a:tc>
                <a:extLst>
                  <a:ext uri="{0D108BD9-81ED-4DB2-BD59-A6C34878D82A}">
                    <a16:rowId xmlns:a16="http://schemas.microsoft.com/office/drawing/2014/main" val="303430202"/>
                  </a:ext>
                </a:extLst>
              </a:tr>
              <a:tr h="390758">
                <a:tc>
                  <a:txBody>
                    <a:bodyPr/>
                    <a:lstStyle/>
                    <a:p>
                      <a:r>
                        <a:rPr lang="en-AU" sz="1400" b="1" dirty="0"/>
                        <a:t>Analysis</a:t>
                      </a:r>
                    </a:p>
                  </a:txBody>
                  <a:tcPr/>
                </a:tc>
                <a:tc>
                  <a:txBody>
                    <a:bodyPr/>
                    <a:lstStyle/>
                    <a:p>
                      <a:r>
                        <a:rPr lang="en-AU" sz="1400" dirty="0"/>
                        <a:t>…</a:t>
                      </a:r>
                    </a:p>
                  </a:txBody>
                  <a:tcPr/>
                </a:tc>
                <a:extLst>
                  <a:ext uri="{0D108BD9-81ED-4DB2-BD59-A6C34878D82A}">
                    <a16:rowId xmlns:a16="http://schemas.microsoft.com/office/drawing/2014/main" val="3439401162"/>
                  </a:ext>
                </a:extLst>
              </a:tr>
              <a:tr h="414166">
                <a:tc>
                  <a:txBody>
                    <a:bodyPr/>
                    <a:lstStyle/>
                    <a:p>
                      <a:r>
                        <a:rPr lang="en-AU" sz="1400" b="1" dirty="0"/>
                        <a:t>Information</a:t>
                      </a:r>
                    </a:p>
                  </a:txBody>
                  <a:tcPr/>
                </a:tc>
                <a:tc>
                  <a:txBody>
                    <a:bodyPr/>
                    <a:lstStyle/>
                    <a:p>
                      <a:r>
                        <a:rPr lang="en-AU" sz="1400" dirty="0"/>
                        <a:t>Prepare a travel information page for the website</a:t>
                      </a:r>
                    </a:p>
                    <a:p>
                      <a:r>
                        <a:rPr lang="en-AU" sz="1400" dirty="0"/>
                        <a:t>Create and distribute a transport access guide</a:t>
                      </a:r>
                    </a:p>
                  </a:txBody>
                  <a:tcPr/>
                </a:tc>
                <a:extLst>
                  <a:ext uri="{0D108BD9-81ED-4DB2-BD59-A6C34878D82A}">
                    <a16:rowId xmlns:a16="http://schemas.microsoft.com/office/drawing/2014/main" val="3719695857"/>
                  </a:ext>
                </a:extLst>
              </a:tr>
              <a:tr h="390758">
                <a:tc>
                  <a:txBody>
                    <a:bodyPr/>
                    <a:lstStyle/>
                    <a:p>
                      <a:r>
                        <a:rPr lang="en-AU" sz="1400" b="1" dirty="0"/>
                        <a:t>Communication</a:t>
                      </a:r>
                    </a:p>
                  </a:txBody>
                  <a:tcPr/>
                </a:tc>
                <a:tc>
                  <a:txBody>
                    <a:bodyPr/>
                    <a:lstStyle/>
                    <a:p>
                      <a:r>
                        <a:rPr lang="en-AU" sz="1400" dirty="0"/>
                        <a:t>…</a:t>
                      </a:r>
                    </a:p>
                  </a:txBody>
                  <a:tcPr/>
                </a:tc>
                <a:extLst>
                  <a:ext uri="{0D108BD9-81ED-4DB2-BD59-A6C34878D82A}">
                    <a16:rowId xmlns:a16="http://schemas.microsoft.com/office/drawing/2014/main" val="1053196644"/>
                  </a:ext>
                </a:extLst>
              </a:tr>
              <a:tr h="390758">
                <a:tc>
                  <a:txBody>
                    <a:bodyPr/>
                    <a:lstStyle/>
                    <a:p>
                      <a:r>
                        <a:rPr lang="en-AU" sz="1400" b="1" dirty="0"/>
                        <a:t>Facilities</a:t>
                      </a:r>
                    </a:p>
                  </a:txBody>
                  <a:tcPr/>
                </a:tc>
                <a:tc>
                  <a:txBody>
                    <a:bodyPr/>
                    <a:lstStyle/>
                    <a:p>
                      <a:r>
                        <a:rPr lang="en-AU" sz="1400" dirty="0"/>
                        <a:t>…</a:t>
                      </a:r>
                    </a:p>
                  </a:txBody>
                  <a:tcPr/>
                </a:tc>
                <a:extLst>
                  <a:ext uri="{0D108BD9-81ED-4DB2-BD59-A6C34878D82A}">
                    <a16:rowId xmlns:a16="http://schemas.microsoft.com/office/drawing/2014/main" val="3460689957"/>
                  </a:ext>
                </a:extLst>
              </a:tr>
              <a:tr h="390758">
                <a:tc>
                  <a:txBody>
                    <a:bodyPr/>
                    <a:lstStyle/>
                    <a:p>
                      <a:r>
                        <a:rPr lang="en-AU" sz="1400" b="1" dirty="0"/>
                        <a:t>Programs &amp; events</a:t>
                      </a:r>
                    </a:p>
                  </a:txBody>
                  <a:tcPr/>
                </a:tc>
                <a:tc>
                  <a:txBody>
                    <a:bodyPr/>
                    <a:lstStyle/>
                    <a:p>
                      <a:r>
                        <a:rPr lang="en-AU" sz="1400" dirty="0"/>
                        <a:t>…</a:t>
                      </a:r>
                    </a:p>
                  </a:txBody>
                  <a:tcPr/>
                </a:tc>
                <a:extLst>
                  <a:ext uri="{0D108BD9-81ED-4DB2-BD59-A6C34878D82A}">
                    <a16:rowId xmlns:a16="http://schemas.microsoft.com/office/drawing/2014/main" val="2586784723"/>
                  </a:ext>
                </a:extLst>
              </a:tr>
              <a:tr h="390758">
                <a:tc>
                  <a:txBody>
                    <a:bodyPr/>
                    <a:lstStyle/>
                    <a:p>
                      <a:r>
                        <a:rPr lang="en-AU" sz="1400" b="1" dirty="0"/>
                        <a:t>Policy</a:t>
                      </a:r>
                    </a:p>
                  </a:txBody>
                  <a:tcPr/>
                </a:tc>
                <a:tc>
                  <a:txBody>
                    <a:bodyPr/>
                    <a:lstStyle/>
                    <a:p>
                      <a:r>
                        <a:rPr lang="en-AU" sz="1400" dirty="0"/>
                        <a:t>…</a:t>
                      </a:r>
                    </a:p>
                  </a:txBody>
                  <a:tcPr/>
                </a:tc>
                <a:extLst>
                  <a:ext uri="{0D108BD9-81ED-4DB2-BD59-A6C34878D82A}">
                    <a16:rowId xmlns:a16="http://schemas.microsoft.com/office/drawing/2014/main" val="4136164976"/>
                  </a:ext>
                </a:extLst>
              </a:tr>
              <a:tr h="390758">
                <a:tc>
                  <a:txBody>
                    <a:bodyPr/>
                    <a:lstStyle/>
                    <a:p>
                      <a:r>
                        <a:rPr lang="en-AU" sz="1400" b="1" dirty="0"/>
                        <a:t>Support</a:t>
                      </a:r>
                    </a:p>
                  </a:txBody>
                  <a:tcPr/>
                </a:tc>
                <a:tc>
                  <a:txBody>
                    <a:bodyPr/>
                    <a:lstStyle/>
                    <a:p>
                      <a:r>
                        <a:rPr lang="en-AU" sz="1400" dirty="0"/>
                        <a:t>…</a:t>
                      </a:r>
                    </a:p>
                  </a:txBody>
                  <a:tcPr/>
                </a:tc>
                <a:extLst>
                  <a:ext uri="{0D108BD9-81ED-4DB2-BD59-A6C34878D82A}">
                    <a16:rowId xmlns:a16="http://schemas.microsoft.com/office/drawing/2014/main" val="2940589837"/>
                  </a:ext>
                </a:extLst>
              </a:tr>
              <a:tr h="390758">
                <a:tc>
                  <a:txBody>
                    <a:bodyPr/>
                    <a:lstStyle/>
                    <a:p>
                      <a:r>
                        <a:rPr lang="en-AU" sz="1400" b="1" dirty="0"/>
                        <a:t>Advocacy</a:t>
                      </a:r>
                    </a:p>
                  </a:txBody>
                  <a:tcPr/>
                </a:tc>
                <a:tc>
                  <a:txBody>
                    <a:bodyPr/>
                    <a:lstStyle/>
                    <a:p>
                      <a:r>
                        <a:rPr lang="en-AU" sz="1400" dirty="0"/>
                        <a:t>…</a:t>
                      </a:r>
                    </a:p>
                  </a:txBody>
                  <a:tcPr/>
                </a:tc>
                <a:extLst>
                  <a:ext uri="{0D108BD9-81ED-4DB2-BD59-A6C34878D82A}">
                    <a16:rowId xmlns:a16="http://schemas.microsoft.com/office/drawing/2014/main" val="3748809007"/>
                  </a:ext>
                </a:extLst>
              </a:tr>
              <a:tr h="390758">
                <a:tc>
                  <a:txBody>
                    <a:bodyPr/>
                    <a:lstStyle/>
                    <a:p>
                      <a:r>
                        <a:rPr lang="en-AU" sz="1400" b="1" dirty="0"/>
                        <a:t>Evaluation</a:t>
                      </a:r>
                    </a:p>
                  </a:txBody>
                  <a:tcPr/>
                </a:tc>
                <a:tc>
                  <a:txBody>
                    <a:bodyPr/>
                    <a:lstStyle/>
                    <a:p>
                      <a:r>
                        <a:rPr lang="en-AU" sz="1400" dirty="0"/>
                        <a:t>…</a:t>
                      </a:r>
                    </a:p>
                  </a:txBody>
                  <a:tcPr/>
                </a:tc>
                <a:extLst>
                  <a:ext uri="{0D108BD9-81ED-4DB2-BD59-A6C34878D82A}">
                    <a16:rowId xmlns:a16="http://schemas.microsoft.com/office/drawing/2014/main" val="2837185216"/>
                  </a:ext>
                </a:extLst>
              </a:tr>
              <a:tr h="390758">
                <a:tc>
                  <a:txBody>
                    <a:bodyPr/>
                    <a:lstStyle/>
                    <a:p>
                      <a:r>
                        <a:rPr lang="en-AU" sz="1400" b="1" dirty="0"/>
                        <a:t>Reporting</a:t>
                      </a:r>
                    </a:p>
                  </a:txBody>
                  <a:tcPr/>
                </a:tc>
                <a:tc>
                  <a:txBody>
                    <a:bodyPr/>
                    <a:lstStyle/>
                    <a:p>
                      <a:r>
                        <a:rPr lang="en-AU" sz="1400" dirty="0"/>
                        <a:t>…</a:t>
                      </a:r>
                    </a:p>
                  </a:txBody>
                  <a:tcPr/>
                </a:tc>
                <a:extLst>
                  <a:ext uri="{0D108BD9-81ED-4DB2-BD59-A6C34878D82A}">
                    <a16:rowId xmlns:a16="http://schemas.microsoft.com/office/drawing/2014/main" val="362188702"/>
                  </a:ext>
                </a:extLst>
              </a:tr>
            </a:tbl>
          </a:graphicData>
        </a:graphic>
      </p:graphicFrame>
    </p:spTree>
    <p:extLst>
      <p:ext uri="{BB962C8B-B14F-4D97-AF65-F5344CB8AC3E}">
        <p14:creationId xmlns:p14="http://schemas.microsoft.com/office/powerpoint/2010/main" val="2260130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64027F-B54E-014B-B356-D95F480EEF08}"/>
              </a:ext>
            </a:extLst>
          </p:cNvPr>
          <p:cNvSpPr>
            <a:spLocks noGrp="1"/>
          </p:cNvSpPr>
          <p:nvPr>
            <p:ph type="title"/>
          </p:nvPr>
        </p:nvSpPr>
        <p:spPr/>
        <p:txBody>
          <a:bodyPr/>
          <a:lstStyle/>
          <a:p>
            <a:r>
              <a:rPr lang="en-US" dirty="0"/>
              <a:t>Accessibility</a:t>
            </a:r>
          </a:p>
        </p:txBody>
      </p:sp>
      <p:sp>
        <p:nvSpPr>
          <p:cNvPr id="2" name="Content Placeholder 1">
            <a:extLst>
              <a:ext uri="{FF2B5EF4-FFF2-40B4-BE49-F238E27FC236}">
                <a16:creationId xmlns:a16="http://schemas.microsoft.com/office/drawing/2014/main" id="{809D20CC-F863-E049-8454-A0F0974C0B88}"/>
              </a:ext>
            </a:extLst>
          </p:cNvPr>
          <p:cNvSpPr>
            <a:spLocks noGrp="1"/>
          </p:cNvSpPr>
          <p:nvPr>
            <p:ph idx="1"/>
          </p:nvPr>
        </p:nvSpPr>
        <p:spPr>
          <a:xfrm>
            <a:off x="179387" y="1484416"/>
            <a:ext cx="11831638" cy="5168858"/>
          </a:xfrm>
        </p:spPr>
        <p:txBody>
          <a:bodyPr/>
          <a:lstStyle/>
          <a:p>
            <a:pPr>
              <a:lnSpc>
                <a:spcPts val="1900"/>
              </a:lnSpc>
              <a:spcBef>
                <a:spcPts val="1200"/>
              </a:spcBef>
              <a:spcAft>
                <a:spcPts val="1000"/>
              </a:spcAft>
            </a:pPr>
            <a:r>
              <a:rPr lang="en-AU" sz="1800" dirty="0">
                <a:latin typeface="Arial" panose="020B0604020202020204" pitchFamily="34" charset="0"/>
                <a:ea typeface="Times" pitchFamily="2" charset="0"/>
                <a:cs typeface="Times New Roman" panose="02020603050405020304" pitchFamily="18" charset="0"/>
              </a:rPr>
              <a:t>To receive this document in another format, phone </a:t>
            </a:r>
            <a:r>
              <a:rPr lang="en-AU" sz="1800" dirty="0">
                <a:solidFill>
                  <a:srgbClr val="004C97"/>
                </a:solidFill>
                <a:latin typeface="Arial" panose="020B0604020202020204" pitchFamily="34" charset="0"/>
                <a:ea typeface="Times" pitchFamily="2" charset="0"/>
                <a:cs typeface="Times New Roman" panose="02020603050405020304" pitchFamily="18" charset="0"/>
              </a:rPr>
              <a:t>insert phone number</a:t>
            </a:r>
            <a:r>
              <a:rPr lang="en-AU" sz="1800" dirty="0">
                <a:latin typeface="Arial" panose="020B0604020202020204" pitchFamily="34" charset="0"/>
                <a:ea typeface="Times" pitchFamily="2" charset="0"/>
                <a:cs typeface="Times New Roman" panose="02020603050405020304" pitchFamily="18" charset="0"/>
              </a:rPr>
              <a:t>, using the National Relay Service 13 36 77 if required, or email </a:t>
            </a:r>
            <a:r>
              <a:rPr lang="en-AU" sz="1800" dirty="0">
                <a:solidFill>
                  <a:srgbClr val="004C97"/>
                </a:solidFill>
                <a:latin typeface="Arial" panose="020B0604020202020204" pitchFamily="34" charset="0"/>
                <a:ea typeface="Times" pitchFamily="2" charset="0"/>
                <a:cs typeface="Times New Roman" panose="02020603050405020304" pitchFamily="18" charset="0"/>
              </a:rPr>
              <a:t>insert contact or business name, then make the word ‘email’ and the contact or business name into a hyperlink of the email address </a:t>
            </a:r>
            <a:r>
              <a:rPr lang="en-AU" sz="1800" dirty="0">
                <a:latin typeface="Arial" panose="020B0604020202020204" pitchFamily="34" charset="0"/>
                <a:ea typeface="Times" pitchFamily="2" charset="0"/>
                <a:cs typeface="Times New Roman" panose="02020603050405020304" pitchFamily="18" charset="0"/>
              </a:rPr>
              <a:t>&lt;i</a:t>
            </a:r>
            <a:r>
              <a:rPr lang="en-AU" sz="1800" dirty="0">
                <a:solidFill>
                  <a:srgbClr val="004C97"/>
                </a:solidFill>
                <a:latin typeface="Arial" panose="020B0604020202020204" pitchFamily="34" charset="0"/>
                <a:ea typeface="Times" pitchFamily="2" charset="0"/>
                <a:cs typeface="Times New Roman" panose="02020603050405020304" pitchFamily="18" charset="0"/>
              </a:rPr>
              <a:t>nsert the email address here but do not make it a hyperlink, and do not remove the angled brackets</a:t>
            </a:r>
            <a:r>
              <a:rPr lang="en-AU" sz="1800" dirty="0">
                <a:latin typeface="Arial" panose="020B0604020202020204" pitchFamily="34" charset="0"/>
                <a:ea typeface="Times" pitchFamily="2" charset="0"/>
                <a:cs typeface="Times New Roman" panose="02020603050405020304" pitchFamily="18" charset="0"/>
              </a:rPr>
              <a:t>&gt;.</a:t>
            </a:r>
          </a:p>
          <a:p>
            <a:pPr>
              <a:lnSpc>
                <a:spcPts val="1350"/>
              </a:lnSpc>
              <a:spcAft>
                <a:spcPts val="300"/>
              </a:spcAft>
            </a:pPr>
            <a:r>
              <a:rPr lang="en-AU" sz="1200" dirty="0">
                <a:solidFill>
                  <a:srgbClr val="000000"/>
                </a:solidFill>
                <a:latin typeface="Arial" panose="020B0604020202020204" pitchFamily="34" charset="0"/>
                <a:ea typeface="Times" pitchFamily="2" charset="0"/>
                <a:cs typeface="Times New Roman" panose="02020603050405020304" pitchFamily="18" charset="0"/>
              </a:rPr>
              <a:t>Authorised and published by the Victorian Government, 1 Treasury Place, Melbourne.</a:t>
            </a:r>
          </a:p>
          <a:p>
            <a:pPr>
              <a:lnSpc>
                <a:spcPts val="1350"/>
              </a:lnSpc>
              <a:spcAft>
                <a:spcPts val="300"/>
              </a:spcAft>
            </a:pPr>
            <a:r>
              <a:rPr lang="en-AU" sz="1200" dirty="0">
                <a:solidFill>
                  <a:srgbClr val="000000"/>
                </a:solidFill>
                <a:latin typeface="Arial" panose="020B0604020202020204" pitchFamily="34" charset="0"/>
                <a:ea typeface="Times" pitchFamily="2" charset="0"/>
                <a:cs typeface="Times New Roman" panose="02020603050405020304" pitchFamily="18" charset="0"/>
              </a:rPr>
              <a:t>© State of Victoria, Australia, Department of Health, </a:t>
            </a:r>
            <a:r>
              <a:rPr lang="en-AU" sz="1200" dirty="0">
                <a:solidFill>
                  <a:srgbClr val="004C97"/>
                </a:solidFill>
                <a:latin typeface="Arial" panose="020B0604020202020204" pitchFamily="34" charset="0"/>
                <a:ea typeface="Times" pitchFamily="2" charset="0"/>
                <a:cs typeface="Times New Roman" panose="02020603050405020304" pitchFamily="18" charset="0"/>
              </a:rPr>
              <a:t>month year</a:t>
            </a:r>
            <a:r>
              <a:rPr lang="en-AU" sz="1200" dirty="0">
                <a:solidFill>
                  <a:srgbClr val="000000"/>
                </a:solidFill>
                <a:latin typeface="Arial" panose="020B0604020202020204" pitchFamily="34" charset="0"/>
                <a:ea typeface="Times" pitchFamily="2" charset="0"/>
                <a:cs typeface="Times New Roman" panose="02020603050405020304" pitchFamily="18" charset="0"/>
              </a:rPr>
              <a:t>.</a:t>
            </a:r>
          </a:p>
          <a:p>
            <a:pPr>
              <a:lnSpc>
                <a:spcPts val="1350"/>
              </a:lnSpc>
              <a:spcAft>
                <a:spcPts val="300"/>
              </a:spcAft>
            </a:pPr>
            <a:r>
              <a:rPr lang="en-AU" sz="1200" dirty="0">
                <a:solidFill>
                  <a:srgbClr val="000000"/>
                </a:solidFill>
                <a:latin typeface="Arial" panose="020B0604020202020204" pitchFamily="34" charset="0"/>
                <a:ea typeface="Times" pitchFamily="2" charset="0"/>
                <a:cs typeface="Times New Roman" panose="02020603050405020304" pitchFamily="18" charset="0"/>
              </a:rPr>
              <a:t>Available at </a:t>
            </a:r>
            <a:r>
              <a:rPr lang="en-AU" sz="1200" dirty="0">
                <a:solidFill>
                  <a:srgbClr val="004C97"/>
                </a:solidFill>
                <a:latin typeface="Arial" panose="020B0604020202020204" pitchFamily="34" charset="0"/>
                <a:ea typeface="Times" pitchFamily="2" charset="0"/>
                <a:cs typeface="Times New Roman" panose="02020603050405020304" pitchFamily="18" charset="0"/>
              </a:rPr>
              <a:t>insert web site or web page name and make this the hyperlink</a:t>
            </a:r>
            <a:r>
              <a:rPr lang="en-AU" sz="1200" dirty="0">
                <a:solidFill>
                  <a:srgbClr val="000000"/>
                </a:solidFill>
                <a:latin typeface="Arial" panose="020B0604020202020204" pitchFamily="34" charset="0"/>
                <a:ea typeface="Times" pitchFamily="2" charset="0"/>
                <a:cs typeface="Times New Roman" panose="02020603050405020304" pitchFamily="18" charset="0"/>
              </a:rPr>
              <a:t> &lt;</a:t>
            </a:r>
            <a:r>
              <a:rPr lang="en-AU" sz="1200" dirty="0">
                <a:solidFill>
                  <a:srgbClr val="004C97"/>
                </a:solidFill>
                <a:latin typeface="Arial" panose="020B0604020202020204" pitchFamily="34" charset="0"/>
                <a:ea typeface="Times" pitchFamily="2" charset="0"/>
                <a:cs typeface="Times New Roman" panose="02020603050405020304" pitchFamily="18" charset="0"/>
              </a:rPr>
              <a:t>insert full web address (URL) here but do not make it a hyperlink, and do not remove the angled brackets</a:t>
            </a:r>
            <a:r>
              <a:rPr lang="en-AU" sz="1200" dirty="0">
                <a:solidFill>
                  <a:srgbClr val="000000"/>
                </a:solidFill>
                <a:latin typeface="Arial" panose="020B0604020202020204" pitchFamily="34" charset="0"/>
                <a:ea typeface="Times" pitchFamily="2" charset="0"/>
                <a:cs typeface="Times New Roman" panose="02020603050405020304" pitchFamily="18" charset="0"/>
              </a:rPr>
              <a:t>&gt;</a:t>
            </a:r>
          </a:p>
          <a:p>
            <a:endParaRPr lang="en-US" sz="1200" dirty="0"/>
          </a:p>
        </p:txBody>
      </p:sp>
    </p:spTree>
    <p:extLst>
      <p:ext uri="{BB962C8B-B14F-4D97-AF65-F5344CB8AC3E}">
        <p14:creationId xmlns:p14="http://schemas.microsoft.com/office/powerpoint/2010/main" val="800922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C03A-A04E-2D4D-A748-68F01DB3AD61}"/>
              </a:ext>
            </a:extLst>
          </p:cNvPr>
          <p:cNvSpPr>
            <a:spLocks noGrp="1"/>
          </p:cNvSpPr>
          <p:nvPr>
            <p:ph type="ctrTitle"/>
          </p:nvPr>
        </p:nvSpPr>
        <p:spPr/>
        <p:txBody>
          <a:bodyPr/>
          <a:lstStyle/>
          <a:p>
            <a:r>
              <a:rPr lang="en-US" dirty="0"/>
              <a:t>[Service name] hospital travel plan</a:t>
            </a:r>
          </a:p>
        </p:txBody>
      </p:sp>
      <p:sp>
        <p:nvSpPr>
          <p:cNvPr id="3" name="Subtitle 2">
            <a:extLst>
              <a:ext uri="{FF2B5EF4-FFF2-40B4-BE49-F238E27FC236}">
                <a16:creationId xmlns:a16="http://schemas.microsoft.com/office/drawing/2014/main" id="{11CED9A1-7EB1-C744-B6CC-31370F3BA6C9}"/>
              </a:ext>
            </a:extLst>
          </p:cNvPr>
          <p:cNvSpPr>
            <a:spLocks noGrp="1"/>
          </p:cNvSpPr>
          <p:nvPr>
            <p:ph type="subTitle" idx="1"/>
          </p:nvPr>
        </p:nvSpPr>
        <p:spPr/>
        <p:txBody>
          <a:bodyPr/>
          <a:lstStyle/>
          <a:p>
            <a:r>
              <a:rPr lang="en-US" dirty="0"/>
              <a:t>[Date]</a:t>
            </a:r>
          </a:p>
        </p:txBody>
      </p:sp>
    </p:spTree>
    <p:extLst>
      <p:ext uri="{BB962C8B-B14F-4D97-AF65-F5344CB8AC3E}">
        <p14:creationId xmlns:p14="http://schemas.microsoft.com/office/powerpoint/2010/main" val="3435194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78A1FF-C2A5-7F43-8F54-4C552B8D099D}"/>
              </a:ext>
            </a:extLst>
          </p:cNvPr>
          <p:cNvSpPr>
            <a:spLocks noGrp="1"/>
          </p:cNvSpPr>
          <p:nvPr>
            <p:ph type="title"/>
          </p:nvPr>
        </p:nvSpPr>
        <p:spPr/>
        <p:txBody>
          <a:bodyPr/>
          <a:lstStyle/>
          <a:p>
            <a:r>
              <a:rPr lang="en-US" dirty="0"/>
              <a:t>[Hospital Name] Travel Plan</a:t>
            </a:r>
          </a:p>
        </p:txBody>
      </p:sp>
      <p:sp>
        <p:nvSpPr>
          <p:cNvPr id="2" name="Content Placeholder 1">
            <a:extLst>
              <a:ext uri="{FF2B5EF4-FFF2-40B4-BE49-F238E27FC236}">
                <a16:creationId xmlns:a16="http://schemas.microsoft.com/office/drawing/2014/main" id="{DDE2BEC4-1A81-3D47-9C25-B9CB36E4E674}"/>
              </a:ext>
            </a:extLst>
          </p:cNvPr>
          <p:cNvSpPr>
            <a:spLocks noGrp="1"/>
          </p:cNvSpPr>
          <p:nvPr>
            <p:ph idx="1"/>
          </p:nvPr>
        </p:nvSpPr>
        <p:spPr/>
        <p:txBody>
          <a:bodyPr/>
          <a:lstStyle/>
          <a:p>
            <a:r>
              <a:rPr lang="en-AU" sz="2000" b="1" dirty="0">
                <a:solidFill>
                  <a:srgbClr val="D50032"/>
                </a:solidFill>
              </a:rPr>
              <a:t>[Health Service name’s] [hospital name]</a:t>
            </a:r>
            <a:r>
              <a:rPr lang="en-AU" sz="2000" b="1" dirty="0">
                <a:solidFill>
                  <a:schemeClr val="tx1">
                    <a:lumMod val="95000"/>
                    <a:lumOff val="5000"/>
                  </a:schemeClr>
                </a:solidFill>
              </a:rPr>
              <a:t> travel plan aims to make it easier for more staff to walk, ride a bike, carpool and use public transport to get to work more often.</a:t>
            </a:r>
          </a:p>
          <a:p>
            <a:r>
              <a:rPr lang="en-AU" sz="1800" dirty="0">
                <a:solidFill>
                  <a:schemeClr val="tx1">
                    <a:lumMod val="95000"/>
                    <a:lumOff val="5000"/>
                  </a:schemeClr>
                </a:solidFill>
              </a:rPr>
              <a:t>[General introduction on hospital location and staff size]</a:t>
            </a:r>
          </a:p>
          <a:p>
            <a:r>
              <a:rPr lang="en-AU" sz="1800" dirty="0">
                <a:solidFill>
                  <a:schemeClr val="tx1">
                    <a:lumMod val="95000"/>
                    <a:lumOff val="5000"/>
                  </a:schemeClr>
                </a:solidFill>
              </a:rPr>
              <a:t>We recognise that our staff car travel to work contributes to our carbon footprint and has the potential to impact on the amenity of our local community.</a:t>
            </a:r>
          </a:p>
          <a:p>
            <a:r>
              <a:rPr lang="en-AU" sz="1800" dirty="0">
                <a:solidFill>
                  <a:schemeClr val="tx1">
                    <a:lumMod val="95000"/>
                    <a:lumOff val="5000"/>
                  </a:schemeClr>
                </a:solidFill>
              </a:rPr>
              <a:t>We also recognise that it is fair to raise the profile of, and remove barriers to non-car travel options so that people are not constrained to travel by car. </a:t>
            </a:r>
          </a:p>
          <a:p>
            <a:r>
              <a:rPr lang="en-AU" sz="1800" dirty="0">
                <a:solidFill>
                  <a:schemeClr val="tx1">
                    <a:lumMod val="95000"/>
                    <a:lumOff val="5000"/>
                  </a:schemeClr>
                </a:solidFill>
              </a:rPr>
              <a:t>We understand that physical activity built into a daily commute – whether that’s a walk from an off-site car park or a ride to work – can benefit the mental and physical health of staff members who have limited activity during their workday.</a:t>
            </a:r>
          </a:p>
          <a:p>
            <a:r>
              <a:rPr lang="en-AU" sz="1800" dirty="0">
                <a:solidFill>
                  <a:schemeClr val="tx1">
                    <a:lumMod val="95000"/>
                    <a:lumOff val="5000"/>
                  </a:schemeClr>
                </a:solidFill>
              </a:rPr>
              <a:t>This travel plan focuses on what </a:t>
            </a:r>
            <a:r>
              <a:rPr lang="en-AU" sz="1800" dirty="0">
                <a:solidFill>
                  <a:srgbClr val="D50032"/>
                </a:solidFill>
              </a:rPr>
              <a:t>[Health Service]</a:t>
            </a:r>
            <a:r>
              <a:rPr lang="en-AU" sz="1800" dirty="0">
                <a:solidFill>
                  <a:schemeClr val="tx1">
                    <a:lumMod val="95000"/>
                    <a:lumOff val="5000"/>
                  </a:schemeClr>
                </a:solidFill>
              </a:rPr>
              <a:t> itself can do to increase our staff’s non-car travel to work at </a:t>
            </a:r>
            <a:r>
              <a:rPr lang="en-AU" sz="1800" dirty="0">
                <a:solidFill>
                  <a:srgbClr val="D50032"/>
                </a:solidFill>
              </a:rPr>
              <a:t>[hospital name]</a:t>
            </a:r>
            <a:r>
              <a:rPr lang="en-AU" sz="1800" dirty="0">
                <a:solidFill>
                  <a:schemeClr val="tx1">
                    <a:lumMod val="95000"/>
                    <a:lumOff val="5000"/>
                  </a:schemeClr>
                </a:solidFill>
              </a:rPr>
              <a:t>. </a:t>
            </a:r>
          </a:p>
          <a:p>
            <a:r>
              <a:rPr lang="en-AU" sz="1800" dirty="0">
                <a:solidFill>
                  <a:schemeClr val="tx1">
                    <a:lumMod val="95000"/>
                    <a:lumOff val="5000"/>
                  </a:schemeClr>
                </a:solidFill>
              </a:rPr>
              <a:t>It also recognises our role, as a major destination in </a:t>
            </a:r>
            <a:r>
              <a:rPr lang="en-AU" sz="1800" dirty="0">
                <a:solidFill>
                  <a:srgbClr val="D50032"/>
                </a:solidFill>
              </a:rPr>
              <a:t>[region]</a:t>
            </a:r>
            <a:r>
              <a:rPr lang="en-AU" sz="1800" dirty="0">
                <a:solidFill>
                  <a:schemeClr val="tx1">
                    <a:lumMod val="95000"/>
                    <a:lumOff val="5000"/>
                  </a:schemeClr>
                </a:solidFill>
              </a:rPr>
              <a:t>, to advocate to local council and state transport agencies to improve public transport services and infrastructure, such as road crossings and footpaths, to give our staff better options to walk, ride a bike or catch public transport to work. </a:t>
            </a:r>
          </a:p>
        </p:txBody>
      </p:sp>
    </p:spTree>
    <p:extLst>
      <p:ext uri="{BB962C8B-B14F-4D97-AF65-F5344CB8AC3E}">
        <p14:creationId xmlns:p14="http://schemas.microsoft.com/office/powerpoint/2010/main" val="3498994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0ED-2FEB-CE4B-A0FB-F7E45B44F557}"/>
              </a:ext>
            </a:extLst>
          </p:cNvPr>
          <p:cNvSpPr>
            <a:spLocks noGrp="1"/>
          </p:cNvSpPr>
          <p:nvPr>
            <p:ph type="title"/>
          </p:nvPr>
        </p:nvSpPr>
        <p:spPr/>
        <p:txBody>
          <a:bodyPr/>
          <a:lstStyle/>
          <a:p>
            <a:r>
              <a:rPr lang="en-US" dirty="0"/>
              <a:t>Our travel plan approach</a:t>
            </a:r>
          </a:p>
        </p:txBody>
      </p:sp>
      <p:sp>
        <p:nvSpPr>
          <p:cNvPr id="3" name="Content Placeholder 2">
            <a:extLst>
              <a:ext uri="{FF2B5EF4-FFF2-40B4-BE49-F238E27FC236}">
                <a16:creationId xmlns:a16="http://schemas.microsoft.com/office/drawing/2014/main" id="{BDE7C528-5AB0-5940-ADD8-3368F897FD9B}"/>
              </a:ext>
            </a:extLst>
          </p:cNvPr>
          <p:cNvSpPr>
            <a:spLocks noGrp="1"/>
          </p:cNvSpPr>
          <p:nvPr>
            <p:ph sz="half" idx="1"/>
          </p:nvPr>
        </p:nvSpPr>
        <p:spPr>
          <a:xfrm>
            <a:off x="179387" y="1388533"/>
            <a:ext cx="5840413" cy="5288492"/>
          </a:xfrm>
        </p:spPr>
        <p:txBody>
          <a:bodyPr/>
          <a:lstStyle/>
          <a:p>
            <a:r>
              <a:rPr lang="en-AU" sz="1800" dirty="0"/>
              <a:t>Department of Health’s travel plan framework uses three levels of travel plan: passive, active and comprehensive. </a:t>
            </a:r>
          </a:p>
          <a:p>
            <a:r>
              <a:rPr lang="en-AU" sz="1800" dirty="0"/>
              <a:t>A combination of factors influence the level of travel plan a workplace may aim to implement. One or more of these factors may support or hinder a plan’s development and outcomes. These factors include: </a:t>
            </a:r>
          </a:p>
          <a:p>
            <a:pPr lvl="1"/>
            <a:r>
              <a:rPr lang="en-AU" sz="1600" dirty="0"/>
              <a:t>how pressing travel-related issues are for the workplace and staff (such as parking availability)</a:t>
            </a:r>
            <a:endParaRPr lang="en-AU" sz="2800" dirty="0"/>
          </a:p>
          <a:p>
            <a:pPr lvl="1"/>
            <a:r>
              <a:rPr lang="en-AU" sz="1600" dirty="0"/>
              <a:t>the organisation’s capacity and resources to respond to these issues</a:t>
            </a:r>
            <a:endParaRPr lang="en-AU" sz="2800" dirty="0"/>
          </a:p>
          <a:p>
            <a:pPr lvl="1"/>
            <a:r>
              <a:rPr lang="en-AU" sz="1600" dirty="0"/>
              <a:t>the opportunity for employees to change to non-car travel, which relates to the total number of employees at the workplace and the availability of public transport and walking and cycling access.</a:t>
            </a:r>
          </a:p>
          <a:p>
            <a:r>
              <a:rPr lang="en-AU" sz="1800" dirty="0">
                <a:solidFill>
                  <a:srgbClr val="D50032"/>
                </a:solidFill>
              </a:rPr>
              <a:t>[Health service name] </a:t>
            </a:r>
            <a:r>
              <a:rPr lang="en-AU" sz="1800" dirty="0"/>
              <a:t>has completed the Department’s framework assessment and background analysis to identify the level of travel plan level we will deliver at this time.</a:t>
            </a:r>
          </a:p>
        </p:txBody>
      </p:sp>
      <p:pic>
        <p:nvPicPr>
          <p:cNvPr id="6" name="Content Placeholder 5" descr="Diagram showing that 'organisational effort and resources' and 'outcomes (sustainability, health and wellbeing, financial...)' increase as plan level goes from 'Passive: promote choice of options' to 'Active: encourage other options' and 'Comprehensive: maximise use of other options'">
            <a:extLst>
              <a:ext uri="{FF2B5EF4-FFF2-40B4-BE49-F238E27FC236}">
                <a16:creationId xmlns:a16="http://schemas.microsoft.com/office/drawing/2014/main" id="{9210EC89-4194-BD47-83AB-4D13F98D4E7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80192" y="1389063"/>
            <a:ext cx="5622840" cy="5287962"/>
          </a:xfrm>
        </p:spPr>
      </p:pic>
    </p:spTree>
    <p:extLst>
      <p:ext uri="{BB962C8B-B14F-4D97-AF65-F5344CB8AC3E}">
        <p14:creationId xmlns:p14="http://schemas.microsoft.com/office/powerpoint/2010/main" val="2609559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7838B-84A0-7141-95C6-2124DC0E64E5}"/>
              </a:ext>
            </a:extLst>
          </p:cNvPr>
          <p:cNvSpPr>
            <a:spLocks noGrp="1"/>
          </p:cNvSpPr>
          <p:nvPr>
            <p:ph type="title"/>
          </p:nvPr>
        </p:nvSpPr>
        <p:spPr/>
        <p:txBody>
          <a:bodyPr/>
          <a:lstStyle/>
          <a:p>
            <a:r>
              <a:rPr lang="en-AU"/>
              <a:t>[Hospital Name] travel plan assessment </a:t>
            </a:r>
          </a:p>
        </p:txBody>
      </p:sp>
      <p:sp>
        <p:nvSpPr>
          <p:cNvPr id="3" name="Content Placeholder 2">
            <a:extLst>
              <a:ext uri="{FF2B5EF4-FFF2-40B4-BE49-F238E27FC236}">
                <a16:creationId xmlns:a16="http://schemas.microsoft.com/office/drawing/2014/main" id="{E54EA444-4820-8B42-B706-86E3754C54F7}"/>
              </a:ext>
            </a:extLst>
          </p:cNvPr>
          <p:cNvSpPr>
            <a:spLocks noGrp="1"/>
          </p:cNvSpPr>
          <p:nvPr>
            <p:ph sz="half" idx="1"/>
          </p:nvPr>
        </p:nvSpPr>
        <p:spPr>
          <a:xfrm>
            <a:off x="179387" y="1346200"/>
            <a:ext cx="5840413" cy="5330825"/>
          </a:xfrm>
        </p:spPr>
        <p:txBody>
          <a:bodyPr/>
          <a:lstStyle/>
          <a:p>
            <a:r>
              <a:rPr lang="en-AU" sz="1600" b="1" dirty="0"/>
              <a:t>Our assessment identifies that we should  deliver a </a:t>
            </a:r>
            <a:r>
              <a:rPr lang="en-AU" sz="1600" b="1" dirty="0">
                <a:solidFill>
                  <a:srgbClr val="D50032"/>
                </a:solidFill>
              </a:rPr>
              <a:t>[insert passive, active or comprehensive]</a:t>
            </a:r>
            <a:r>
              <a:rPr lang="en-AU" sz="1600" b="1" dirty="0"/>
              <a:t>-level travel plan for </a:t>
            </a:r>
            <a:r>
              <a:rPr lang="en-AU" sz="1600" b="1" dirty="0">
                <a:solidFill>
                  <a:srgbClr val="D50032"/>
                </a:solidFill>
              </a:rPr>
              <a:t>[hospital name]</a:t>
            </a:r>
            <a:r>
              <a:rPr lang="en-AU" sz="1600" b="1" dirty="0">
                <a:solidFill>
                  <a:srgbClr val="2D4CE8"/>
                </a:solidFill>
              </a:rPr>
              <a:t>.</a:t>
            </a:r>
            <a:endParaRPr lang="en-AU" sz="1600" dirty="0">
              <a:solidFill>
                <a:srgbClr val="2D4CE8"/>
              </a:solidFill>
            </a:endParaRPr>
          </a:p>
          <a:p>
            <a:pPr>
              <a:buFont typeface="Arial" panose="020B0604020202020204" pitchFamily="34" charset="0"/>
              <a:buChar char="►"/>
            </a:pPr>
            <a:r>
              <a:rPr lang="en-AU" sz="1400" dirty="0"/>
              <a:t>The white dots on the graphs illustrate </a:t>
            </a:r>
            <a:r>
              <a:rPr lang="en-AU" sz="1400" dirty="0">
                <a:solidFill>
                  <a:srgbClr val="D50032"/>
                </a:solidFill>
              </a:rPr>
              <a:t>[hospital name]</a:t>
            </a:r>
            <a:r>
              <a:rPr lang="en-AU" sz="1400" dirty="0">
                <a:solidFill>
                  <a:schemeClr val="tx1">
                    <a:lumMod val="95000"/>
                    <a:lumOff val="5000"/>
                  </a:schemeClr>
                </a:solidFill>
              </a:rPr>
              <a:t>’s current </a:t>
            </a:r>
            <a:r>
              <a:rPr lang="en-AU" sz="1400" dirty="0"/>
              <a:t>position against the various factors that influence the level of travel plan that is likely to be effective at this time</a:t>
            </a:r>
          </a:p>
          <a:p>
            <a:pPr>
              <a:buFont typeface="Arial" panose="020B0604020202020204" pitchFamily="34" charset="0"/>
              <a:buChar char="►"/>
            </a:pPr>
            <a:r>
              <a:rPr lang="en-AU" sz="1400" dirty="0"/>
              <a:t>Our assessment included:</a:t>
            </a:r>
          </a:p>
          <a:p>
            <a:pPr marL="742950" lvl="1" indent="-285750">
              <a:spcBef>
                <a:spcPts val="1000"/>
              </a:spcBef>
              <a:buFont typeface="Wingdings" pitchFamily="2" charset="2"/>
              <a:buChar char="q"/>
            </a:pPr>
            <a:r>
              <a:rPr lang="en-AU" sz="1400" dirty="0"/>
              <a:t>An audit of transport facilities and access on-site by all travel modes </a:t>
            </a:r>
          </a:p>
          <a:p>
            <a:pPr marL="742950" lvl="1" indent="-285750">
              <a:spcBef>
                <a:spcPts val="1000"/>
              </a:spcBef>
              <a:buFont typeface="Wingdings" pitchFamily="2" charset="2"/>
              <a:buChar char="q"/>
            </a:pPr>
            <a:r>
              <a:rPr lang="en-AU" sz="1400" dirty="0"/>
              <a:t>A desktop review and walk around the local area to assess ease of access by public transport, walking and bike riding</a:t>
            </a:r>
          </a:p>
          <a:p>
            <a:pPr marL="742950" lvl="1" indent="-285750">
              <a:spcBef>
                <a:spcPts val="1000"/>
              </a:spcBef>
              <a:buFont typeface="Wingdings" pitchFamily="2" charset="2"/>
              <a:buChar char="q"/>
            </a:pPr>
            <a:r>
              <a:rPr lang="en-AU" sz="1400" dirty="0"/>
              <a:t>Review of public transport availability</a:t>
            </a:r>
          </a:p>
          <a:p>
            <a:pPr marL="742950" lvl="1" indent="-285750">
              <a:spcBef>
                <a:spcPts val="1000"/>
              </a:spcBef>
              <a:buFont typeface="Wingdings" pitchFamily="2" charset="2"/>
              <a:buChar char="q"/>
            </a:pPr>
            <a:r>
              <a:rPr lang="en-AU" sz="1400" dirty="0"/>
              <a:t>A staff travel survey</a:t>
            </a:r>
          </a:p>
          <a:p>
            <a:pPr marL="742950" lvl="1" indent="-285750">
              <a:spcBef>
                <a:spcPts val="1000"/>
              </a:spcBef>
              <a:buFont typeface="Wingdings" pitchFamily="2" charset="2"/>
              <a:buChar char="q"/>
            </a:pPr>
            <a:r>
              <a:rPr lang="en-AU" sz="1400" dirty="0"/>
              <a:t>A staff focus group</a:t>
            </a:r>
          </a:p>
          <a:p>
            <a:pPr marL="742950" lvl="1" indent="-285750">
              <a:spcBef>
                <a:spcPts val="1000"/>
              </a:spcBef>
              <a:buFont typeface="Wingdings" pitchFamily="2" charset="2"/>
              <a:buChar char="q"/>
            </a:pPr>
            <a:r>
              <a:rPr lang="en-AU" sz="1400" dirty="0"/>
              <a:t>Internal stakeholder discussions and feedback to assess current processes and organisational success factors</a:t>
            </a:r>
          </a:p>
        </p:txBody>
      </p:sp>
      <p:pic>
        <p:nvPicPr>
          <p:cNvPr id="7" name="Content Placeholder 6" descr="Two graphs: the first for 'Organisational capacity and resources' versus 'Travel-related issues'; the second for 'Public transport and active travel network availability and level of service' versus 'Employee numbers'.&#10;As these values increase, the plan type goes from 'passive' to 'active' to 'comprehensive'.">
            <a:extLst>
              <a:ext uri="{FF2B5EF4-FFF2-40B4-BE49-F238E27FC236}">
                <a16:creationId xmlns:a16="http://schemas.microsoft.com/office/drawing/2014/main" id="{44CEBF8B-6962-3649-A9AE-CBF5FE2AE01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96651" y="1059211"/>
            <a:ext cx="6114374" cy="2983104"/>
          </a:xfrm>
        </p:spPr>
      </p:pic>
      <p:sp>
        <p:nvSpPr>
          <p:cNvPr id="8" name="Right Arrow Callout 7" descr="Organisational capacity callout arrow">
            <a:extLst>
              <a:ext uri="{FF2B5EF4-FFF2-40B4-BE49-F238E27FC236}">
                <a16:creationId xmlns:a16="http://schemas.microsoft.com/office/drawing/2014/main" id="{A9D7088C-5F54-C04B-9B9C-53BB07D238D7}"/>
              </a:ext>
            </a:extLst>
          </p:cNvPr>
          <p:cNvSpPr/>
          <p:nvPr/>
        </p:nvSpPr>
        <p:spPr>
          <a:xfrm rot="19121713">
            <a:off x="6802044" y="2402075"/>
            <a:ext cx="455748" cy="256018"/>
          </a:xfrm>
          <a:prstGeom prst="right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Callout 8" descr="Public transport availability and service callout arrow">
            <a:extLst>
              <a:ext uri="{FF2B5EF4-FFF2-40B4-BE49-F238E27FC236}">
                <a16:creationId xmlns:a16="http://schemas.microsoft.com/office/drawing/2014/main" id="{67459DB4-53D7-7F44-AA46-CDDF3A6DF972}"/>
              </a:ext>
            </a:extLst>
          </p:cNvPr>
          <p:cNvSpPr/>
          <p:nvPr/>
        </p:nvSpPr>
        <p:spPr>
          <a:xfrm rot="19121713">
            <a:off x="9701362" y="2113866"/>
            <a:ext cx="455748" cy="256018"/>
          </a:xfrm>
          <a:prstGeom prst="right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3">
            <a:extLst>
              <a:ext uri="{FF2B5EF4-FFF2-40B4-BE49-F238E27FC236}">
                <a16:creationId xmlns:a16="http://schemas.microsoft.com/office/drawing/2014/main" id="{5995D084-7D93-8049-87D2-D6D9B0931939}"/>
              </a:ext>
            </a:extLst>
          </p:cNvPr>
          <p:cNvSpPr txBox="1">
            <a:spLocks/>
          </p:cNvSpPr>
          <p:nvPr/>
        </p:nvSpPr>
        <p:spPr>
          <a:xfrm>
            <a:off x="6095206" y="4098069"/>
            <a:ext cx="5838825" cy="2438400"/>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000"/>
              </a:spcBef>
              <a:buSzPct val="75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5000"/>
              </a:lnSpc>
              <a:spcBef>
                <a:spcPts val="500"/>
              </a:spcBef>
              <a:buSzPct val="75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5000"/>
              </a:lnSpc>
              <a:spcBef>
                <a:spcPts val="500"/>
              </a:spcBef>
              <a:buSzPct val="75000"/>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5000"/>
              </a:lnSpc>
              <a:spcBef>
                <a:spcPts val="500"/>
              </a:spcBef>
              <a:buFont typeface="Wingdings" pitchFamily="2" charset="2"/>
              <a:buChar char="q"/>
              <a:defRPr sz="1800" kern="1200">
                <a:solidFill>
                  <a:schemeClr val="tx1"/>
                </a:solidFill>
                <a:latin typeface="+mn-lt"/>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600" dirty="0"/>
              <a:t>As a major hospital with towards 5,000 employees, and many living close to work, we have the potential to deliver significant reductions in private car travel by implementing a comprehensive travel plan. However, issues relating to travel are relatively low and our public transport access is limited, which limits the relevance of a travel plan for our staff. Also, our organisation currently has limited capacity and resources to support an effective comprehensive plan, which would also require stronger parking management as a lever to change behaviours. </a:t>
            </a:r>
          </a:p>
          <a:p>
            <a:endParaRPr lang="en-AU" dirty="0"/>
          </a:p>
          <a:p>
            <a:endParaRPr lang="en-AU" dirty="0"/>
          </a:p>
        </p:txBody>
      </p:sp>
    </p:spTree>
    <p:extLst>
      <p:ext uri="{BB962C8B-B14F-4D97-AF65-F5344CB8AC3E}">
        <p14:creationId xmlns:p14="http://schemas.microsoft.com/office/powerpoint/2010/main" val="3815294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B1CC5-4338-0D47-BAA5-51433350D604}"/>
              </a:ext>
            </a:extLst>
          </p:cNvPr>
          <p:cNvSpPr>
            <a:spLocks noGrp="1"/>
          </p:cNvSpPr>
          <p:nvPr>
            <p:ph type="title"/>
          </p:nvPr>
        </p:nvSpPr>
        <p:spPr/>
        <p:txBody>
          <a:bodyPr/>
          <a:lstStyle/>
          <a:p>
            <a:r>
              <a:rPr lang="en-US" dirty="0"/>
              <a:t>How our staff travel to work</a:t>
            </a:r>
          </a:p>
        </p:txBody>
      </p:sp>
      <p:sp>
        <p:nvSpPr>
          <p:cNvPr id="3" name="Content Placeholder 2">
            <a:extLst>
              <a:ext uri="{FF2B5EF4-FFF2-40B4-BE49-F238E27FC236}">
                <a16:creationId xmlns:a16="http://schemas.microsoft.com/office/drawing/2014/main" id="{681ABF4C-C641-D24A-A118-64FE4C2CE76D}"/>
              </a:ext>
            </a:extLst>
          </p:cNvPr>
          <p:cNvSpPr>
            <a:spLocks noGrp="1"/>
          </p:cNvSpPr>
          <p:nvPr>
            <p:ph sz="half" idx="1"/>
          </p:nvPr>
        </p:nvSpPr>
        <p:spPr>
          <a:xfrm>
            <a:off x="179387" y="1303867"/>
            <a:ext cx="5840413" cy="5373158"/>
          </a:xfrm>
        </p:spPr>
        <p:txBody>
          <a:bodyPr/>
          <a:lstStyle/>
          <a:p>
            <a:pPr marL="0" indent="0">
              <a:buNone/>
            </a:pPr>
            <a:r>
              <a:rPr lang="en-AU" sz="1600" dirty="0">
                <a:solidFill>
                  <a:schemeClr val="tx1">
                    <a:lumMod val="95000"/>
                    <a:lumOff val="5000"/>
                  </a:schemeClr>
                </a:solidFill>
              </a:rPr>
              <a:t>We surveyed staff in </a:t>
            </a:r>
            <a:r>
              <a:rPr lang="en-AU" sz="1600" dirty="0">
                <a:solidFill>
                  <a:srgbClr val="D50032"/>
                </a:solidFill>
              </a:rPr>
              <a:t>[insert month and year]</a:t>
            </a:r>
            <a:r>
              <a:rPr lang="en-AU" sz="1600" dirty="0">
                <a:solidFill>
                  <a:schemeClr val="tx1">
                    <a:lumMod val="95000"/>
                    <a:lumOff val="5000"/>
                  </a:schemeClr>
                </a:solidFill>
              </a:rPr>
              <a:t> about their travel patterns and experience:</a:t>
            </a:r>
          </a:p>
          <a:p>
            <a:r>
              <a:rPr lang="en-AU" sz="1600" dirty="0">
                <a:solidFill>
                  <a:schemeClr val="tx1">
                    <a:lumMod val="95000"/>
                    <a:lumOff val="5000"/>
                  </a:schemeClr>
                </a:solidFill>
              </a:rPr>
              <a:t>Over 93.5% of our staff regularly drive to work. Most (87%) have never used other travel options.</a:t>
            </a:r>
          </a:p>
          <a:p>
            <a:r>
              <a:rPr lang="en-AU" sz="1600" dirty="0">
                <a:solidFill>
                  <a:schemeClr val="tx1">
                    <a:lumMod val="95000"/>
                    <a:lumOff val="5000"/>
                  </a:schemeClr>
                </a:solidFill>
              </a:rPr>
              <a:t>Over 3% of people regularly walk or ride to work; only 1% of staff use public transport.</a:t>
            </a:r>
          </a:p>
          <a:p>
            <a:r>
              <a:rPr lang="en-AU" sz="1600" dirty="0">
                <a:solidFill>
                  <a:schemeClr val="tx1">
                    <a:lumMod val="95000"/>
                    <a:lumOff val="5000"/>
                  </a:schemeClr>
                </a:solidFill>
              </a:rPr>
              <a:t>Public transport is perceived to be unreliable, infrequent and time consuming</a:t>
            </a:r>
          </a:p>
          <a:p>
            <a:r>
              <a:rPr lang="en-AU" sz="1600" dirty="0">
                <a:solidFill>
                  <a:schemeClr val="tx1">
                    <a:lumMod val="95000"/>
                    <a:lumOff val="5000"/>
                  </a:schemeClr>
                </a:solidFill>
              </a:rPr>
              <a:t>On-site car parking facilities receive very mixed ratings, and are a source of significant staff commentary/feedback</a:t>
            </a:r>
          </a:p>
          <a:p>
            <a:r>
              <a:rPr lang="en-AU" sz="1600" dirty="0">
                <a:solidFill>
                  <a:schemeClr val="tx1">
                    <a:lumMod val="95000"/>
                    <a:lumOff val="5000"/>
                  </a:schemeClr>
                </a:solidFill>
              </a:rPr>
              <a:t>On-street parking may be impacting local amenity</a:t>
            </a:r>
          </a:p>
          <a:p>
            <a:r>
              <a:rPr lang="en-AU" sz="1600" dirty="0">
                <a:solidFill>
                  <a:schemeClr val="tx1">
                    <a:lumMod val="95000"/>
                    <a:lumOff val="5000"/>
                  </a:schemeClr>
                </a:solidFill>
              </a:rPr>
              <a:t>While secure racks are available, cycling facilities are considered poor and pedestrian facilities also show significant room for improvement, particularly for safety</a:t>
            </a:r>
          </a:p>
          <a:p>
            <a:r>
              <a:rPr lang="en-AU" sz="1600" dirty="0">
                <a:solidFill>
                  <a:schemeClr val="tx1">
                    <a:lumMod val="95000"/>
                    <a:lumOff val="5000"/>
                  </a:schemeClr>
                </a:solidFill>
              </a:rPr>
              <a:t>46% of staff arrive between 7:30 and 8:30 am and 40% leave between 4:30 and 5:30 pm, which may support some carpooling</a:t>
            </a:r>
          </a:p>
        </p:txBody>
      </p:sp>
      <p:pic>
        <p:nvPicPr>
          <p:cNvPr id="6" name="Content Placeholder 5" descr="Placeholder sample pie chart">
            <a:extLst>
              <a:ext uri="{FF2B5EF4-FFF2-40B4-BE49-F238E27FC236}">
                <a16:creationId xmlns:a16="http://schemas.microsoft.com/office/drawing/2014/main" id="{DB88412F-7A69-D049-97FE-F10B10D2199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21412" y="1367631"/>
            <a:ext cx="5740400" cy="5245100"/>
          </a:xfrm>
        </p:spPr>
      </p:pic>
    </p:spTree>
    <p:extLst>
      <p:ext uri="{BB962C8B-B14F-4D97-AF65-F5344CB8AC3E}">
        <p14:creationId xmlns:p14="http://schemas.microsoft.com/office/powerpoint/2010/main" val="1231880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B1CC5-4338-0D47-BAA5-51433350D604}"/>
              </a:ext>
            </a:extLst>
          </p:cNvPr>
          <p:cNvSpPr>
            <a:spLocks noGrp="1"/>
          </p:cNvSpPr>
          <p:nvPr>
            <p:ph type="title"/>
          </p:nvPr>
        </p:nvSpPr>
        <p:spPr/>
        <p:txBody>
          <a:bodyPr/>
          <a:lstStyle/>
          <a:p>
            <a:r>
              <a:rPr lang="en-US" dirty="0"/>
              <a:t>Travel distances and experience</a:t>
            </a:r>
          </a:p>
        </p:txBody>
      </p:sp>
      <p:sp>
        <p:nvSpPr>
          <p:cNvPr id="3" name="Content Placeholder 2">
            <a:extLst>
              <a:ext uri="{FF2B5EF4-FFF2-40B4-BE49-F238E27FC236}">
                <a16:creationId xmlns:a16="http://schemas.microsoft.com/office/drawing/2014/main" id="{681ABF4C-C641-D24A-A118-64FE4C2CE76D}"/>
              </a:ext>
            </a:extLst>
          </p:cNvPr>
          <p:cNvSpPr>
            <a:spLocks noGrp="1"/>
          </p:cNvSpPr>
          <p:nvPr>
            <p:ph sz="half" idx="1"/>
          </p:nvPr>
        </p:nvSpPr>
        <p:spPr>
          <a:xfrm>
            <a:off x="179387" y="1303867"/>
            <a:ext cx="5840413" cy="5373158"/>
          </a:xfrm>
        </p:spPr>
        <p:txBody>
          <a:bodyPr/>
          <a:lstStyle/>
          <a:p>
            <a:r>
              <a:rPr lang="en-AU" sz="1800" dirty="0">
                <a:solidFill>
                  <a:schemeClr val="tx1">
                    <a:lumMod val="95000"/>
                    <a:lumOff val="5000"/>
                  </a:schemeClr>
                </a:solidFill>
              </a:rPr>
              <a:t>Almost 20% of our staff live within 5km of work. Many people are driving very short distances to work.</a:t>
            </a:r>
          </a:p>
          <a:p>
            <a:r>
              <a:rPr lang="en-AU" sz="1800" dirty="0">
                <a:solidFill>
                  <a:schemeClr val="tx1">
                    <a:lumMod val="95000"/>
                    <a:lumOff val="5000"/>
                  </a:schemeClr>
                </a:solidFill>
              </a:rPr>
              <a:t>65% of staff have a commute of less than 30 minutes</a:t>
            </a:r>
          </a:p>
          <a:p>
            <a:r>
              <a:rPr lang="en-AU" sz="1800" dirty="0">
                <a:solidFill>
                  <a:schemeClr val="tx1">
                    <a:lumMod val="95000"/>
                    <a:lumOff val="5000"/>
                  </a:schemeClr>
                </a:solidFill>
              </a:rPr>
              <a:t>86% of people are satisfied or very satisfied with their commute</a:t>
            </a:r>
          </a:p>
          <a:p>
            <a:r>
              <a:rPr lang="en-AU" sz="1800" dirty="0">
                <a:solidFill>
                  <a:schemeClr val="tx1">
                    <a:lumMod val="95000"/>
                    <a:lumOff val="5000"/>
                  </a:schemeClr>
                </a:solidFill>
              </a:rPr>
              <a:t>57% of staff say their commute is less stressful than their work day</a:t>
            </a:r>
          </a:p>
          <a:p>
            <a:r>
              <a:rPr lang="en-AU" sz="1800" dirty="0">
                <a:solidFill>
                  <a:schemeClr val="tx1">
                    <a:lumMod val="95000"/>
                    <a:lumOff val="5000"/>
                  </a:schemeClr>
                </a:solidFill>
              </a:rPr>
              <a:t>Job flexibility and the uptake of remote work at [hospital name] is high, with almost a half able to work flexibility and a third of staff having done so</a:t>
            </a:r>
          </a:p>
          <a:p>
            <a:r>
              <a:rPr lang="en-AU" sz="1800" dirty="0">
                <a:solidFill>
                  <a:schemeClr val="tx1">
                    <a:lumMod val="95000"/>
                    <a:lumOff val="5000"/>
                  </a:schemeClr>
                </a:solidFill>
              </a:rPr>
              <a:t>33% of people who identify that their job has some potential to be done off-site are not working remotely</a:t>
            </a:r>
          </a:p>
          <a:p>
            <a:endParaRPr lang="en-AU" sz="1400" dirty="0">
              <a:solidFill>
                <a:srgbClr val="2D4CE8"/>
              </a:solidFill>
            </a:endParaRPr>
          </a:p>
        </p:txBody>
      </p:sp>
      <p:pic>
        <p:nvPicPr>
          <p:cNvPr id="6" name="Content Placeholder 5" descr="Placeholder map">
            <a:extLst>
              <a:ext uri="{FF2B5EF4-FFF2-40B4-BE49-F238E27FC236}">
                <a16:creationId xmlns:a16="http://schemas.microsoft.com/office/drawing/2014/main" id="{0B3DCE1A-CE46-EB41-9501-C14B2ABE1D9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7179153" y="1303867"/>
            <a:ext cx="4428034" cy="4728579"/>
          </a:xfrm>
        </p:spPr>
      </p:pic>
    </p:spTree>
    <p:extLst>
      <p:ext uri="{BB962C8B-B14F-4D97-AF65-F5344CB8AC3E}">
        <p14:creationId xmlns:p14="http://schemas.microsoft.com/office/powerpoint/2010/main" val="1390721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7838B-84A0-7141-95C6-2124DC0E64E5}"/>
              </a:ext>
            </a:extLst>
          </p:cNvPr>
          <p:cNvSpPr>
            <a:spLocks noGrp="1"/>
          </p:cNvSpPr>
          <p:nvPr>
            <p:ph type="title"/>
          </p:nvPr>
        </p:nvSpPr>
        <p:spPr/>
        <p:txBody>
          <a:bodyPr/>
          <a:lstStyle/>
          <a:p>
            <a:r>
              <a:rPr lang="en-AU" dirty="0"/>
              <a:t>Opportunities identified from survey feedback and analysis</a:t>
            </a:r>
          </a:p>
        </p:txBody>
      </p:sp>
      <p:sp>
        <p:nvSpPr>
          <p:cNvPr id="3" name="Content Placeholder 2">
            <a:extLst>
              <a:ext uri="{FF2B5EF4-FFF2-40B4-BE49-F238E27FC236}">
                <a16:creationId xmlns:a16="http://schemas.microsoft.com/office/drawing/2014/main" id="{E54EA444-4820-8B42-B706-86E3754C54F7}"/>
              </a:ext>
            </a:extLst>
          </p:cNvPr>
          <p:cNvSpPr>
            <a:spLocks noGrp="1"/>
          </p:cNvSpPr>
          <p:nvPr>
            <p:ph sz="half" idx="1"/>
          </p:nvPr>
        </p:nvSpPr>
        <p:spPr>
          <a:xfrm>
            <a:off x="179387" y="1346200"/>
            <a:ext cx="5840413" cy="5330825"/>
          </a:xfrm>
        </p:spPr>
        <p:txBody>
          <a:bodyPr/>
          <a:lstStyle/>
          <a:p>
            <a:r>
              <a:rPr lang="en-AU" sz="1800" dirty="0">
                <a:solidFill>
                  <a:schemeClr val="tx1">
                    <a:lumMod val="95000"/>
                    <a:lumOff val="5000"/>
                  </a:schemeClr>
                </a:solidFill>
              </a:rPr>
              <a:t>A high proportion of staff living close to work increases their options for walking or riding to work or parking off-site and walking a short distance to work</a:t>
            </a:r>
          </a:p>
          <a:p>
            <a:r>
              <a:rPr lang="en-AU" sz="1800" dirty="0">
                <a:solidFill>
                  <a:schemeClr val="tx1">
                    <a:lumMod val="95000"/>
                    <a:lumOff val="5000"/>
                  </a:schemeClr>
                </a:solidFill>
              </a:rPr>
              <a:t>Continue to grow flexible work practices.</a:t>
            </a:r>
          </a:p>
          <a:p>
            <a:r>
              <a:rPr lang="en-AU" sz="1800" dirty="0">
                <a:solidFill>
                  <a:schemeClr val="tx1">
                    <a:lumMod val="95000"/>
                    <a:lumOff val="5000"/>
                  </a:schemeClr>
                </a:solidFill>
              </a:rPr>
              <a:t>Make improvements to existing end of trip facilities and promote their availability</a:t>
            </a:r>
          </a:p>
          <a:p>
            <a:r>
              <a:rPr lang="en-AU" sz="1800" dirty="0">
                <a:solidFill>
                  <a:schemeClr val="tx1">
                    <a:lumMod val="95000"/>
                    <a:lumOff val="5000"/>
                  </a:schemeClr>
                </a:solidFill>
              </a:rPr>
              <a:t>Improve safety and access for people walking on campus, including filling missing footpath links and adding pedestrian crossings</a:t>
            </a:r>
          </a:p>
          <a:p>
            <a:r>
              <a:rPr lang="en-AU" sz="1800" dirty="0">
                <a:solidFill>
                  <a:schemeClr val="tx1">
                    <a:lumMod val="95000"/>
                    <a:lumOff val="5000"/>
                  </a:schemeClr>
                </a:solidFill>
              </a:rPr>
              <a:t>Test and apply changes to parking management to give priority to shift workers finishing outside usual business hours</a:t>
            </a:r>
          </a:p>
          <a:p>
            <a:r>
              <a:rPr lang="en-AU" sz="1800" dirty="0">
                <a:solidFill>
                  <a:schemeClr val="tx1">
                    <a:lumMod val="95000"/>
                    <a:lumOff val="5000"/>
                  </a:schemeClr>
                </a:solidFill>
              </a:rPr>
              <a:t>Test and apply incentives for encouraging car sharing and potential to establish a car sharing program to reduce drive alone travel</a:t>
            </a:r>
          </a:p>
          <a:p>
            <a:endParaRPr lang="en-AU" sz="1800" b="1" dirty="0">
              <a:solidFill>
                <a:schemeClr val="tx1">
                  <a:lumMod val="95000"/>
                  <a:lumOff val="5000"/>
                </a:schemeClr>
              </a:solidFill>
            </a:endParaRPr>
          </a:p>
        </p:txBody>
      </p:sp>
      <p:pic>
        <p:nvPicPr>
          <p:cNvPr id="7" name="Content Placeholder 6" descr="Placeholder image: Angled view of a part of a maze">
            <a:extLst>
              <a:ext uri="{FF2B5EF4-FFF2-40B4-BE49-F238E27FC236}">
                <a16:creationId xmlns:a16="http://schemas.microsoft.com/office/drawing/2014/main" id="{49A04DA2-8F3A-6246-A0AA-BFAD137E8C9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24328" y="1488700"/>
            <a:ext cx="3378994" cy="2252663"/>
          </a:xfrm>
        </p:spPr>
      </p:pic>
      <p:sp>
        <p:nvSpPr>
          <p:cNvPr id="5" name="Content Placeholder 3">
            <a:extLst>
              <a:ext uri="{FF2B5EF4-FFF2-40B4-BE49-F238E27FC236}">
                <a16:creationId xmlns:a16="http://schemas.microsoft.com/office/drawing/2014/main" id="{5995D084-7D93-8049-87D2-D6D9B0931939}"/>
              </a:ext>
            </a:extLst>
          </p:cNvPr>
          <p:cNvSpPr txBox="1">
            <a:spLocks/>
          </p:cNvSpPr>
          <p:nvPr/>
        </p:nvSpPr>
        <p:spPr>
          <a:xfrm>
            <a:off x="6095206" y="3933700"/>
            <a:ext cx="5838825" cy="2438400"/>
          </a:xfrm>
          <a:prstGeom prst="rect">
            <a:avLst/>
          </a:prstGeom>
          <a:ln>
            <a:solidFill>
              <a:srgbClr val="87189D"/>
            </a:solidFill>
          </a:ln>
        </p:spPr>
        <p:txBody>
          <a:bodyPr vert="horz" lIns="91440" tIns="45720" rIns="91440" bIns="45720" rtlCol="0">
            <a:noAutofit/>
          </a:bodyPr>
          <a:lstStyle>
            <a:lvl1pPr marL="228600" indent="-228600" algn="l" defTabSz="914400" rtl="0" eaLnBrk="1" latinLnBrk="0" hangingPunct="1">
              <a:lnSpc>
                <a:spcPct val="95000"/>
              </a:lnSpc>
              <a:spcBef>
                <a:spcPts val="1000"/>
              </a:spcBef>
              <a:buSzPct val="75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5000"/>
              </a:lnSpc>
              <a:spcBef>
                <a:spcPts val="500"/>
              </a:spcBef>
              <a:buSzPct val="75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5000"/>
              </a:lnSpc>
              <a:spcBef>
                <a:spcPts val="500"/>
              </a:spcBef>
              <a:buSzPct val="75000"/>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5000"/>
              </a:lnSpc>
              <a:spcBef>
                <a:spcPts val="500"/>
              </a:spcBef>
              <a:buFont typeface="Wingdings" pitchFamily="2" charset="2"/>
              <a:buChar char="q"/>
              <a:defRPr sz="1800" kern="1200">
                <a:solidFill>
                  <a:schemeClr val="tx1"/>
                </a:solidFill>
                <a:latin typeface="+mn-lt"/>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t>Challenges</a:t>
            </a:r>
          </a:p>
          <a:p>
            <a:pPr marL="0" indent="0">
              <a:buNone/>
            </a:pPr>
            <a:r>
              <a:rPr lang="en-AU" sz="1800" dirty="0"/>
              <a:t>Short drive times, high levels of satisfaction with current travel options and low stress commutes are likely to limit the effectiveness of general promotional campaigns non-car travel options. More targeted actions for specific travel groups are needed.</a:t>
            </a:r>
          </a:p>
          <a:p>
            <a:endParaRPr lang="en-AU" dirty="0"/>
          </a:p>
        </p:txBody>
      </p:sp>
    </p:spTree>
    <p:extLst>
      <p:ext uri="{BB962C8B-B14F-4D97-AF65-F5344CB8AC3E}">
        <p14:creationId xmlns:p14="http://schemas.microsoft.com/office/powerpoint/2010/main" val="3645524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B4EBACB09F7943AE9007C90CB29198" ma:contentTypeVersion="16" ma:contentTypeDescription="Create a new document." ma:contentTypeScope="" ma:versionID="c135b602621b36bf59f088c497e2f766">
  <xsd:schema xmlns:xsd="http://www.w3.org/2001/XMLSchema" xmlns:xs="http://www.w3.org/2001/XMLSchema" xmlns:p="http://schemas.microsoft.com/office/2006/metadata/properties" xmlns:ns2="44283bbd-cbd3-4545-9aa6-8cdecb1b4ebf" xmlns:ns3="22b2a996-90f2-4093-9cfd-0e684e15c3cd" xmlns:ns4="5ce0f2b5-5be5-4508-bce9-d7011ece0659" targetNamespace="http://schemas.microsoft.com/office/2006/metadata/properties" ma:root="true" ma:fieldsID="150d94c8c9b49c2a5171ae81b862833d" ns2:_="" ns3:_="" ns4:_="">
    <xsd:import namespace="44283bbd-cbd3-4545-9aa6-8cdecb1b4ebf"/>
    <xsd:import namespace="22b2a996-90f2-4093-9cfd-0e684e15c3cd"/>
    <xsd:import namespace="5ce0f2b5-5be5-4508-bce9-d7011ece065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_Flow_SignoffStatu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283bbd-cbd3-4545-9aa6-8cdecb1b4e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2b2a996-90f2-4093-9cfd-0e684e15c3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0f2b5-5be5-4508-bce9-d7011ece065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b0fc4fd-9a05-4d4c-8cfe-1bbd270d97cd}" ma:internalName="TaxCatchAll" ma:showField="CatchAllData" ma:web="22b2a996-90f2-4093-9cfd-0e684e15c3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4283bbd-cbd3-4545-9aa6-8cdecb1b4ebf">
      <Terms xmlns="http://schemas.microsoft.com/office/infopath/2007/PartnerControls"/>
    </lcf76f155ced4ddcb4097134ff3c332f>
    <TaxCatchAll xmlns="5ce0f2b5-5be5-4508-bce9-d7011ece0659"/>
    <_Flow_SignoffStatus xmlns="44283bbd-cbd3-4545-9aa6-8cdecb1b4ebf" xsi:nil="true"/>
  </documentManagement>
</p:properties>
</file>

<file path=customXml/itemProps1.xml><?xml version="1.0" encoding="utf-8"?>
<ds:datastoreItem xmlns:ds="http://schemas.openxmlformats.org/officeDocument/2006/customXml" ds:itemID="{5F727366-A452-4AEE-831D-39A5351AC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283bbd-cbd3-4545-9aa6-8cdecb1b4ebf"/>
    <ds:schemaRef ds:uri="22b2a996-90f2-4093-9cfd-0e684e15c3cd"/>
    <ds:schemaRef ds:uri="5ce0f2b5-5be5-4508-bce9-d7011ece06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77F1B4-BA42-415E-95E1-0D796FAF64F1}">
  <ds:schemaRefs>
    <ds:schemaRef ds:uri="http://schemas.microsoft.com/sharepoint/v3/contenttype/forms"/>
  </ds:schemaRefs>
</ds:datastoreItem>
</file>

<file path=customXml/itemProps3.xml><?xml version="1.0" encoding="utf-8"?>
<ds:datastoreItem xmlns:ds="http://schemas.openxmlformats.org/officeDocument/2006/customXml" ds:itemID="{EEE39ED5-6236-4EA8-9621-08C158EE0857}">
  <ds:schemaRefs>
    <ds:schemaRef ds:uri="http://schemas.microsoft.com/office/2006/documentManagement/types"/>
    <ds:schemaRef ds:uri="http://schemas.microsoft.com/office/infopath/2007/PartnerControls"/>
    <ds:schemaRef ds:uri="5ce0f2b5-5be5-4508-bce9-d7011ece0659"/>
    <ds:schemaRef ds:uri="22b2a996-90f2-4093-9cfd-0e684e15c3cd"/>
    <ds:schemaRef ds:uri="http://schemas.microsoft.com/office/2006/metadata/properties"/>
    <ds:schemaRef ds:uri="44283bbd-cbd3-4545-9aa6-8cdecb1b4ebf"/>
    <ds:schemaRef ds:uri="http://purl.org/dc/elements/1.1/"/>
    <ds:schemaRef ds:uri="http://schemas.openxmlformats.org/package/2006/metadata/core-propertie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13771</TotalTime>
  <Words>2499</Words>
  <Application>Microsoft Office PowerPoint</Application>
  <PresentationFormat>Widescreen</PresentationFormat>
  <Paragraphs>172</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Courier New</vt:lpstr>
      <vt:lpstr>Wingdings</vt:lpstr>
      <vt:lpstr>Office Theme</vt:lpstr>
      <vt:lpstr>Introduction</vt:lpstr>
      <vt:lpstr>Accessibility</vt:lpstr>
      <vt:lpstr>[Service name] hospital travel plan</vt:lpstr>
      <vt:lpstr>[Hospital Name] Travel Plan</vt:lpstr>
      <vt:lpstr>Our travel plan approach</vt:lpstr>
      <vt:lpstr>[Hospital Name] travel plan assessment </vt:lpstr>
      <vt:lpstr>How our staff travel to work</vt:lpstr>
      <vt:lpstr>Travel distances and experience</vt:lpstr>
      <vt:lpstr>Opportunities identified from survey feedback and analysis</vt:lpstr>
      <vt:lpstr>Our objectives, targets and actions</vt:lpstr>
      <vt:lpstr>Our travel plan actions – main themes</vt:lpstr>
    </vt:vector>
  </TitlesOfParts>
  <Manager/>
  <Company>Victoria State Government, Department of Health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plan strategic presentation template</dc:title>
  <dc:subject>Sustainable transport in health care</dc:subject>
  <dc:creator>Environment team</dc:creator>
  <cp:keywords>hospital; travel; plan; staff travel survey; presentation</cp:keywords>
  <dc:description/>
  <cp:lastModifiedBy>Sarah Bending (Health)</cp:lastModifiedBy>
  <cp:revision>206</cp:revision>
  <cp:lastPrinted>2021-03-31T03:41:40Z</cp:lastPrinted>
  <dcterms:created xsi:type="dcterms:W3CDTF">2021-03-25T12:38:58Z</dcterms:created>
  <dcterms:modified xsi:type="dcterms:W3CDTF">2022-07-27T06:55:00Z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fdf5488-3066-4b6c-8fea-9472b8a1f34c_Enabled">
    <vt:lpwstr>true</vt:lpwstr>
  </property>
  <property fmtid="{D5CDD505-2E9C-101B-9397-08002B2CF9AE}" pid="3" name="MSIP_Label_efdf5488-3066-4b6c-8fea-9472b8a1f34c_SetDate">
    <vt:lpwstr>2022-07-27T06:54:58Z</vt:lpwstr>
  </property>
  <property fmtid="{D5CDD505-2E9C-101B-9397-08002B2CF9AE}" pid="4" name="MSIP_Label_efdf5488-3066-4b6c-8fea-9472b8a1f34c_Method">
    <vt:lpwstr>Privileged</vt:lpwstr>
  </property>
  <property fmtid="{D5CDD505-2E9C-101B-9397-08002B2CF9AE}" pid="5" name="MSIP_Label_efdf5488-3066-4b6c-8fea-9472b8a1f34c_Name">
    <vt:lpwstr>efdf5488-3066-4b6c-8fea-9472b8a1f34c</vt:lpwstr>
  </property>
  <property fmtid="{D5CDD505-2E9C-101B-9397-08002B2CF9AE}" pid="6" name="MSIP_Label_efdf5488-3066-4b6c-8fea-9472b8a1f34c_SiteId">
    <vt:lpwstr>c0e0601f-0fac-449c-9c88-a104c4eb9f28</vt:lpwstr>
  </property>
  <property fmtid="{D5CDD505-2E9C-101B-9397-08002B2CF9AE}" pid="7" name="MSIP_Label_efdf5488-3066-4b6c-8fea-9472b8a1f34c_ActionId">
    <vt:lpwstr>76b7000c-0812-4ca4-81b1-4da108509ba6</vt:lpwstr>
  </property>
  <property fmtid="{D5CDD505-2E9C-101B-9397-08002B2CF9AE}" pid="8" name="MSIP_Label_efdf5488-3066-4b6c-8fea-9472b8a1f34c_ContentBits">
    <vt:lpwstr>0</vt:lpwstr>
  </property>
  <property fmtid="{D5CDD505-2E9C-101B-9397-08002B2CF9AE}" pid="9" name="ContentTypeId">
    <vt:lpwstr>0x0101004AB4EBACB09F7943AE9007C90CB29198</vt:lpwstr>
  </property>
</Properties>
</file>